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7"/>
  </p:normalViewPr>
  <p:slideViewPr>
    <p:cSldViewPr snapToGrid="0">
      <p:cViewPr varScale="1">
        <p:scale>
          <a:sx n="59" d="100"/>
          <a:sy n="59" d="100"/>
        </p:scale>
        <p:origin x="1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13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14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llnickm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91EC70A6-9049-49EF-8669-0532743DC89E-L0-001.jpeg" descr="91EC70A6-9049-49EF-8669-0532743DC89E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36650" y="1116492"/>
            <a:ext cx="10731500" cy="5600701"/>
          </a:xfrm>
          <a:prstGeom prst="rect">
            <a:avLst/>
          </a:prstGeom>
        </p:spPr>
      </p:pic>
      <p:sp>
        <p:nvSpPr>
          <p:cNvPr id="120" name="Identifying Farm to School Opportunities and Barri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4320">
              <a:defRPr sz="4320"/>
            </a:lvl1pPr>
          </a:lstStyle>
          <a:p>
            <a:r>
              <a:t>Identifying Farm to School Opportunities and Barriers</a:t>
            </a:r>
          </a:p>
        </p:txBody>
      </p:sp>
      <p:sp>
        <p:nvSpPr>
          <p:cNvPr id="121" name="Meg Gollnick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7452">
              <a:defRPr sz="1476"/>
            </a:pPr>
            <a:r>
              <a:t>Meg Gollnick</a:t>
            </a:r>
          </a:p>
          <a:p>
            <a:pPr defTabSz="187452">
              <a:defRPr sz="1476"/>
            </a:pPr>
            <a:r>
              <a:t>Co-Founder Pullman Schools Pantry Program</a:t>
            </a:r>
          </a:p>
          <a:p>
            <a:pPr defTabSz="187452">
              <a:defRPr sz="1476"/>
            </a:pPr>
            <a:r>
              <a:rPr u="sng">
                <a:hlinkClick r:id="rId3"/>
              </a:rPr>
              <a:t>gollnickm@gmail.com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A70098E5-5BA8-4CC2-9BD6-C699D7FEAF5B-L0-001.jpeg" descr="A70098E5-5BA8-4CC2-9BD6-C699D7FEAF5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967B6D2B-DB95-4E6B-BE56-C2C487924506-L0-001.jpeg" descr="967B6D2B-DB95-4E6B-BE56-C2C48792450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895" y="224358"/>
            <a:ext cx="10683010" cy="879929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515CB165-0F56-44E5-8436-21650211CAF9-L0-001.jpeg" descr="515CB165-0F56-44E5-8436-21650211CAF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348" y="83740"/>
            <a:ext cx="11598104" cy="841458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7B8E73B-0427-45B5-BE50-D66A95251BA5-L0-001.jpeg" descr="27B8E73B-0427-45B5-BE50-D66A95251BA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" y="240307"/>
            <a:ext cx="10642114" cy="916404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7175B526-DCD3-4826-8AAA-AF6D62A773D9-L0-001.jpeg" descr="7175B526-DCD3-4826-8AAA-AF6D62A773D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" y="2429346"/>
            <a:ext cx="10515600" cy="6273801"/>
          </a:xfrm>
          <a:prstGeom prst="rect">
            <a:avLst/>
          </a:prstGeom>
          <a:ln w="88900">
            <a:miter lim="400000"/>
          </a:ln>
        </p:spPr>
      </p:pic>
      <p:sp>
        <p:nvSpPr>
          <p:cNvPr id="158" name="National Farm to School Network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National Farm to School Network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pportun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Opportunities</a:t>
            </a:r>
          </a:p>
        </p:txBody>
      </p:sp>
      <p:sp>
        <p:nvSpPr>
          <p:cNvPr id="161" name="Huge market…"/>
          <p:cNvSpPr txBox="1">
            <a:spLocks noGrp="1"/>
          </p:cNvSpPr>
          <p:nvPr>
            <p:ph type="body" idx="1"/>
          </p:nvPr>
        </p:nvSpPr>
        <p:spPr>
          <a:xfrm>
            <a:off x="904191" y="2768600"/>
            <a:ext cx="12475205" cy="57404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Huge market</a:t>
            </a:r>
          </a:p>
          <a:p>
            <a:pPr>
              <a:buBlip>
                <a:blip r:embed="rId2"/>
              </a:buBlip>
            </a:pPr>
            <a:r>
              <a:t>Access to different market</a:t>
            </a:r>
          </a:p>
          <a:p>
            <a:pPr>
              <a:buBlip>
                <a:blip r:embed="rId2"/>
              </a:buBlip>
            </a:pPr>
            <a:r>
              <a:t>Higher quality and consumption of food</a:t>
            </a:r>
          </a:p>
          <a:p>
            <a:pPr>
              <a:buBlip>
                <a:blip r:embed="rId2"/>
              </a:buBlip>
            </a:pPr>
            <a:r>
              <a:t>Addresses childhood obesity epidemic</a:t>
            </a:r>
          </a:p>
          <a:p>
            <a:pPr>
              <a:buBlip>
                <a:blip r:embed="rId2"/>
              </a:buBlip>
            </a:pPr>
            <a:r>
              <a:t>Support for local economy and community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arriers"/>
          <p:cNvSpPr txBox="1">
            <a:spLocks noGrp="1"/>
          </p:cNvSpPr>
          <p:nvPr>
            <p:ph type="ctrTitle"/>
          </p:nvPr>
        </p:nvSpPr>
        <p:spPr>
          <a:xfrm>
            <a:off x="1018699" y="-273756"/>
            <a:ext cx="10464801" cy="2540001"/>
          </a:xfrm>
          <a:prstGeom prst="rect">
            <a:avLst/>
          </a:prstGeom>
        </p:spPr>
        <p:txBody>
          <a:bodyPr/>
          <a:lstStyle/>
          <a:p>
            <a:r>
              <a:t>Barriers</a:t>
            </a:r>
          </a:p>
        </p:txBody>
      </p:sp>
      <p:sp>
        <p:nvSpPr>
          <p:cNvPr id="164" name="Time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2725407"/>
            <a:ext cx="10464800" cy="4789251"/>
          </a:xfrm>
          <a:prstGeom prst="rect">
            <a:avLst/>
          </a:prstGeom>
        </p:spPr>
        <p:txBody>
          <a:bodyPr/>
          <a:lstStyle/>
          <a:p>
            <a:pPr marL="746759" lvl="1" indent="-426719" algn="l" defTabSz="256031">
              <a:buSzPct val="100000"/>
              <a:buChar char="-"/>
              <a:defRPr sz="2688"/>
            </a:pPr>
            <a:r>
              <a:t>Time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Cost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Volume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Reliability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Ordering and Payment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Perceived limitations in children’s tastes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GAP (Good Agricultural Practices) Certification for farms</a:t>
            </a:r>
          </a:p>
          <a:p>
            <a:pPr marL="746759" lvl="1" indent="-426719" algn="l" defTabSz="256031">
              <a:buSzPct val="100000"/>
              <a:buChar char="-"/>
              <a:defRPr sz="2688"/>
            </a:pPr>
            <a:r>
              <a:t>Lack of appropriate kitchen facilities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pportunitie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Opportunities</a:t>
            </a:r>
          </a:p>
        </p:txBody>
      </p:sp>
      <p:sp>
        <p:nvSpPr>
          <p:cNvPr id="167" name="Huge market…"/>
          <p:cNvSpPr txBox="1">
            <a:spLocks noGrp="1"/>
          </p:cNvSpPr>
          <p:nvPr>
            <p:ph type="body" idx="4294967295"/>
          </p:nvPr>
        </p:nvSpPr>
        <p:spPr>
          <a:xfrm>
            <a:off x="904191" y="2768600"/>
            <a:ext cx="12475205" cy="57404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Huge market</a:t>
            </a:r>
          </a:p>
          <a:p>
            <a:pPr>
              <a:buBlip>
                <a:blip r:embed="rId2"/>
              </a:buBlip>
            </a:pPr>
            <a:r>
              <a:t>Access to different market</a:t>
            </a:r>
          </a:p>
          <a:p>
            <a:pPr>
              <a:buBlip>
                <a:blip r:embed="rId2"/>
              </a:buBlip>
            </a:pPr>
            <a:r>
              <a:t>Higher quality and consumption of food</a:t>
            </a:r>
          </a:p>
          <a:p>
            <a:pPr>
              <a:buBlip>
                <a:blip r:embed="rId2"/>
              </a:buBlip>
            </a:pPr>
            <a:r>
              <a:t>Addresses childhood obesity epidemic</a:t>
            </a:r>
          </a:p>
          <a:p>
            <a:pPr>
              <a:buBlip>
                <a:blip r:embed="rId2"/>
              </a:buBlip>
            </a:pPr>
            <a:r>
              <a:t>Support for local economy and community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84DD43B-81CC-41DD-B152-0FA3FB2546DF-L0-001.jpeg" descr="584DD43B-81CC-41DD-B152-0FA3FB2546DF-L0-00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B5C20B5-78D7-46F0-B19E-0C2D3EB222D4-L0-001.jpeg" descr="1B5C20B5-78D7-46F0-B19E-0C2D3EB222D4-L0-00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8BC750BF-E185-4948-A728-B5D46258814A-L0-001.jpeg" descr="8BC750BF-E185-4948-A728-B5D46258814A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24" name="Introduction…"/>
          <p:cNvSpPr txBox="1">
            <a:spLocks noGrp="1"/>
          </p:cNvSpPr>
          <p:nvPr>
            <p:ph type="title"/>
          </p:nvPr>
        </p:nvSpPr>
        <p:spPr>
          <a:xfrm>
            <a:off x="227818" y="1497818"/>
            <a:ext cx="6757964" cy="6757964"/>
          </a:xfrm>
          <a:prstGeom prst="rect">
            <a:avLst/>
          </a:prstGeom>
        </p:spPr>
        <p:txBody>
          <a:bodyPr/>
          <a:lstStyle/>
          <a:p>
            <a:pPr defTabSz="370331">
              <a:defRPr sz="5103"/>
            </a:pPr>
            <a:r>
              <a:t>Introduction</a:t>
            </a:r>
          </a:p>
          <a:p>
            <a:pPr defTabSz="370331">
              <a:defRPr sz="5103"/>
            </a:pPr>
            <a:r>
              <a:t>What?</a:t>
            </a:r>
          </a:p>
          <a:p>
            <a:pPr defTabSz="370331">
              <a:defRPr sz="5103"/>
            </a:pPr>
            <a:r>
              <a:t>Why?</a:t>
            </a:r>
          </a:p>
          <a:p>
            <a:pPr defTabSz="370331">
              <a:defRPr sz="5103"/>
            </a:pPr>
            <a:r>
              <a:t>How?</a:t>
            </a:r>
          </a:p>
          <a:p>
            <a:pPr defTabSz="370331">
              <a:defRPr sz="5103"/>
            </a:pPr>
            <a:endParaRPr/>
          </a:p>
          <a:p>
            <a:pPr defTabSz="370331">
              <a:defRPr sz="5103"/>
            </a:pPr>
            <a:r>
              <a:t>Opportunities and Barriers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15AC2600-528C-4E30-941F-74A9489349B2-L0-001.jpeg" descr="15AC2600-528C-4E30-941F-74A9489349B2-L0-00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079E004-B9C3-4365-8CBC-9DBD2401D59C-L0-001.jpeg" descr="D079E004-B9C3-4365-8CBC-9DBD2401D59C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27" name="What is Farm to Schoo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Farm to School?</a:t>
            </a:r>
          </a:p>
        </p:txBody>
      </p:sp>
      <p:sp>
        <p:nvSpPr>
          <p:cNvPr id="128" name="Procurement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Procurement</a:t>
            </a:r>
          </a:p>
          <a:p>
            <a:r>
              <a:t>School Gardens</a:t>
            </a:r>
          </a:p>
          <a:p>
            <a:r>
              <a:t>Education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212" y="425512"/>
            <a:ext cx="12248376" cy="71653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cur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Procurement</a:t>
            </a:r>
          </a:p>
        </p:txBody>
      </p:sp>
      <p:sp>
        <p:nvSpPr>
          <p:cNvPr id="133" name="Local foods are purchased, promoted and served in the cafeteria, as a snack or taste-tested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Local foods are purchased, promoted and served in the cafeteria, as a snack or taste-tested</a:t>
            </a:r>
          </a:p>
        </p:txBody>
      </p:sp>
      <p:pic>
        <p:nvPicPr>
          <p:cNvPr id="134" name="2095BACE-5FF3-4E85-A1D6-935220B3B1C1-L0-001.jpeg" descr="2095BACE-5FF3-4E85-A1D6-935220B3B1C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158" y="2541277"/>
            <a:ext cx="4801999" cy="690624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7675794-CBE9-44DB-B899-B37D5FE5C887-L0-001.jpeg" descr="17675794-CBE9-44DB-B899-B37D5FE5C887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456193" y="919832"/>
            <a:ext cx="5003801" cy="7086601"/>
          </a:xfrm>
          <a:prstGeom prst="rect">
            <a:avLst/>
          </a:prstGeom>
        </p:spPr>
      </p:pic>
      <p:sp>
        <p:nvSpPr>
          <p:cNvPr id="137" name="School Gardens"/>
          <p:cNvSpPr txBox="1">
            <a:spLocks noGrp="1"/>
          </p:cNvSpPr>
          <p:nvPr>
            <p:ph type="title"/>
          </p:nvPr>
        </p:nvSpPr>
        <p:spPr>
          <a:xfrm>
            <a:off x="977304" y="-1372271"/>
            <a:ext cx="5994401" cy="3568701"/>
          </a:xfrm>
          <a:prstGeom prst="rect">
            <a:avLst/>
          </a:prstGeom>
        </p:spPr>
        <p:txBody>
          <a:bodyPr/>
          <a:lstStyle/>
          <a:p>
            <a:r>
              <a:t>School Gardens</a:t>
            </a:r>
          </a:p>
        </p:txBody>
      </p:sp>
      <p:sp>
        <p:nvSpPr>
          <p:cNvPr id="138" name="Students engage in hands-on learning."/>
          <p:cNvSpPr txBox="1">
            <a:spLocks noGrp="1"/>
          </p:cNvSpPr>
          <p:nvPr>
            <p:ph type="body" sz="quarter" idx="1"/>
          </p:nvPr>
        </p:nvSpPr>
        <p:spPr>
          <a:xfrm>
            <a:off x="977304" y="2344211"/>
            <a:ext cx="5994401" cy="3568701"/>
          </a:xfrm>
          <a:prstGeom prst="rect">
            <a:avLst/>
          </a:prstGeom>
        </p:spPr>
        <p:txBody>
          <a:bodyPr/>
          <a:lstStyle/>
          <a:p>
            <a:r>
              <a:t>Students engage in hands-on learning.</a:t>
            </a:r>
          </a:p>
        </p:txBody>
      </p:sp>
      <p:pic>
        <p:nvPicPr>
          <p:cNvPr id="139" name="B35F9C3E-CDF2-4C04-BEE9-074B94352FAB-L0-001.jpeg" descr="B35F9C3E-CDF2-4C04-BEE9-074B94352FAB-L0-00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35" y="4192823"/>
            <a:ext cx="6294339" cy="472075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0FECF6C2-BBD0-4FAC-9BF6-F1C35EC744F4-L0-001.jpeg" descr="0FECF6C2-BBD0-4FAC-9BF6-F1C35EC744F4-L0-00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42" name="Education"/>
          <p:cNvSpPr txBox="1">
            <a:spLocks noGrp="1"/>
          </p:cNvSpPr>
          <p:nvPr>
            <p:ph type="title"/>
          </p:nvPr>
        </p:nvSpPr>
        <p:spPr>
          <a:xfrm>
            <a:off x="609600" y="-1418234"/>
            <a:ext cx="5994400" cy="3568701"/>
          </a:xfrm>
          <a:prstGeom prst="rect">
            <a:avLst/>
          </a:prstGeom>
        </p:spPr>
        <p:txBody>
          <a:bodyPr/>
          <a:lstStyle/>
          <a:p>
            <a:r>
              <a:t>Education</a:t>
            </a:r>
          </a:p>
        </p:txBody>
      </p:sp>
      <p:sp>
        <p:nvSpPr>
          <p:cNvPr id="143" name="Students participate in educational activities related to agriculture,  food, health or nutrition."/>
          <p:cNvSpPr txBox="1">
            <a:spLocks noGrp="1"/>
          </p:cNvSpPr>
          <p:nvPr>
            <p:ph type="body" sz="quarter" idx="1"/>
          </p:nvPr>
        </p:nvSpPr>
        <p:spPr>
          <a:xfrm>
            <a:off x="609600" y="2562621"/>
            <a:ext cx="5994400" cy="3568701"/>
          </a:xfrm>
          <a:prstGeom prst="rect">
            <a:avLst/>
          </a:prstGeom>
        </p:spPr>
        <p:txBody>
          <a:bodyPr/>
          <a:lstStyle/>
          <a:p>
            <a:r>
              <a:t>Students participate in educational activities related to agriculture,  food, health or nutrition.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Why Farm to School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Farm to School?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1422" y="520942"/>
            <a:ext cx="13857225" cy="1070785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Macintosh PowerPoint</Application>
  <PresentationFormat>Custom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Chalkduster</vt:lpstr>
      <vt:lpstr>Helvetica Neue</vt:lpstr>
      <vt:lpstr>Chalkboard</vt:lpstr>
      <vt:lpstr>Identifying Farm to School Opportunities and Barriers</vt:lpstr>
      <vt:lpstr>Introduction What? Why? How?  Opportunities and Barriers</vt:lpstr>
      <vt:lpstr>What is Farm to School?</vt:lpstr>
      <vt:lpstr>PowerPoint Presentation</vt:lpstr>
      <vt:lpstr>Procurement</vt:lpstr>
      <vt:lpstr>School Gardens</vt:lpstr>
      <vt:lpstr>Education</vt:lpstr>
      <vt:lpstr>Why Farm to School?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Farm to School Network</vt:lpstr>
      <vt:lpstr>Opportunities</vt:lpstr>
      <vt:lpstr>Barriers</vt:lpstr>
      <vt:lpstr>Opportunities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Farm to School Opportunities and Barriers</dc:title>
  <dc:creator>ESS Guest</dc:creator>
  <cp:lastModifiedBy>Kiser, Aba</cp:lastModifiedBy>
  <cp:revision>2</cp:revision>
  <dcterms:modified xsi:type="dcterms:W3CDTF">2019-07-16T02:37:22Z</dcterms:modified>
</cp:coreProperties>
</file>