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7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54A1E-50B4-48BA-B792-37C68F7634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40EA1D-26DB-4D53-A9E3-1725F83631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5D9CE-92DD-4061-9603-8E69BF542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BF58-3674-4D56-B751-96F27101DA3A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CF42F4-4FBF-47A0-A149-ED0354507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56F629-1782-4999-8DC8-158186720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DCC7-2A25-49CA-8137-4274A39D6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08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10796-7018-4539-8535-4BAB0A8CE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509F0B-8226-40AE-B73C-3147185279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2E221E-3A06-4CEA-8BA5-5EEDA0F66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BF58-3674-4D56-B751-96F27101DA3A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1528E-B0AA-42BE-A517-74A67E746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4A21D1-B461-4AE3-A5F4-B897D3D49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DCC7-2A25-49CA-8137-4274A39D6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84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CA16F1-CDD7-4044-BF74-CF455F223C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A39C19-DF05-4411-99B5-06BFF5D0EB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589608-21C2-472E-8235-EB06AEE70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BF58-3674-4D56-B751-96F27101DA3A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23A7D2-2718-4929-990F-D547CB7F5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9EF7C0-F917-44D5-94CF-6628655B0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DCC7-2A25-49CA-8137-4274A39D6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654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C98E1-13D0-4FC0-B6D0-B85368C53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DEFB2-C9E4-4247-BD79-54D63EBBE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089EB-B5AD-4859-B535-692884A9A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BF58-3674-4D56-B751-96F27101DA3A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53C460-C29D-4C28-8B6F-BAA8764FB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783029-3CC6-42A8-98F8-CFC1892E4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DCC7-2A25-49CA-8137-4274A39D6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42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102DE-B259-4CDF-B856-2943463CF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F93D49-731D-43ED-BC7F-DFD34217EC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EDD9F2-9F3F-4893-BB54-C055684E4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BF58-3674-4D56-B751-96F27101DA3A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C3040D-1DC2-4A4D-9F4A-8B0A04288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7A8B0-01FD-4F04-B357-DF35DD7A8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DCC7-2A25-49CA-8137-4274A39D6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833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327EB-A009-44B0-9D26-80A0A2A4E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5A4CA-ED0F-419E-8521-6C95625E95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2D1C9E-389D-46F1-BBBF-E2E7EDD923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4D99E9-AE13-460E-A044-F356B6528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BF58-3674-4D56-B751-96F27101DA3A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6DD051-E93C-4AC1-99BC-87182E96A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D989FF-9E51-4B71-AA50-B39DAB9EF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DCC7-2A25-49CA-8137-4274A39D6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035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943A0-9229-4E95-87FD-3333C03B3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633223-865F-4921-844A-0BF957B1F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05455F-E695-4FBE-83D7-6073746FCE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52C19D-D885-4F6D-AE0C-AF42632A7D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6FF445-3104-4268-AA94-1A3BB03ED8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57EC65-BAE1-4516-B5DC-20CD15001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BF58-3674-4D56-B751-96F27101DA3A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655909-D7AD-4A90-A9F2-012C8BFA2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BEF46D-6D1F-46AF-97E1-13D7EC3E8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DCC7-2A25-49CA-8137-4274A39D6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280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49F8F-A2BE-439F-9B50-8FE48C080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248B57-213C-47EC-897C-24DF6BE0F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BF58-3674-4D56-B751-96F27101DA3A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B39B4F-F087-4002-B1C9-7E65CFF73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58216A-A27F-4C42-80EB-00CD92465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DCC7-2A25-49CA-8137-4274A39D6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7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13DCA7-9827-4741-9A08-F6614A9BC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BF58-3674-4D56-B751-96F27101DA3A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8469FF-E124-46EE-AB6A-5942B828E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796E01-EA69-4785-A1B8-431D4D491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DCC7-2A25-49CA-8137-4274A39D6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65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9C4F0-740F-4229-9FEB-1F2FF7C79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D0675-E303-454B-B1D6-AF441D619A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C95C07-E7C6-498C-9BC4-6212893D21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957F29-9EDD-4E41-932E-6827BD3D0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BF58-3674-4D56-B751-96F27101DA3A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780DE6-7ACC-47E4-B862-CC908C8F8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C5852-4DD2-4194-8F93-9C75428ED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DCC7-2A25-49CA-8137-4274A39D6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747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DED92-5CC7-4BE9-AC90-4989148D1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BCDAC5-79EE-4A14-8562-C2D10E1D39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C826B4-6F56-4E1C-8AD6-2204631C5A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425504-C829-4797-80C0-200A96A4B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BF58-3674-4D56-B751-96F27101DA3A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8F2667-96DC-4299-B7FC-82157D0CB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E90844-249B-46CA-BEDD-5572615DB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DCC7-2A25-49CA-8137-4274A39D6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571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EE0A1B-14D2-4283-B76E-FC3A5A767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ADDF55-55A4-4CE0-9753-A759A76D7C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270813-EBFD-4A3E-863B-C1B76C858E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2BF58-3674-4D56-B751-96F27101DA3A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51ABA6-8891-4C97-8444-EB2D78E8B4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04AF1-C4EB-4460-B710-2C39137834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DDCC7-2A25-49CA-8137-4274A39D6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47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sa.usda.gov/programs-and-services/farm-loan-programs/index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ndrea.palmieri@usda.go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3000" t="3000" r="3000" b="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797E2-FEC8-47A4-90FA-EBDFA333C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17520" y="3931920"/>
            <a:ext cx="9144000" cy="23876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Farm Service Agency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Farm Loan Programs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027C1E-89E8-4978-8DA6-F8DA374C10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848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7ECFA-90FB-43B6-A285-0D5C685B3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31626"/>
          </a:xfrm>
        </p:spPr>
        <p:txBody>
          <a:bodyPr/>
          <a:lstStyle/>
          <a:p>
            <a:pPr algn="ctr"/>
            <a:r>
              <a:rPr lang="en-US" dirty="0"/>
              <a:t>How FSA offers opportunity to family sized farmers and ranchers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FE054-440F-4806-9A07-72BEC5BF5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0645"/>
            <a:ext cx="10515600" cy="381631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Loans for farmers and ranchers who are unable to qualify with a traditional lender due to inexperience or financial limitations</a:t>
            </a:r>
          </a:p>
          <a:p>
            <a:r>
              <a:rPr lang="en-US" dirty="0"/>
              <a:t>Lower interest rates, longer or flexible terms, and minimal security requirements help keep costs down while improving financials</a:t>
            </a:r>
          </a:p>
          <a:p>
            <a:r>
              <a:rPr lang="en-US" dirty="0"/>
              <a:t>Targeted focus on beginning farmers, racial and ethnic minority farmers and women producers </a:t>
            </a:r>
          </a:p>
          <a:p>
            <a:r>
              <a:rPr lang="en-US" dirty="0"/>
              <a:t>Can work with value-added, direct sale, organic, and specialty crop operations </a:t>
            </a:r>
          </a:p>
          <a:p>
            <a:r>
              <a:rPr lang="en-US" dirty="0"/>
              <a:t>Applicants must have some farming experience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332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7C9A1-AB0D-4D70-B400-3A7ACA5BB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19659"/>
          </a:xfrm>
        </p:spPr>
        <p:txBody>
          <a:bodyPr>
            <a:no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Loan programs offered by </a:t>
            </a:r>
            <a:br>
              <a:rPr lang="en-US" sz="6000" dirty="0"/>
            </a:br>
            <a:r>
              <a:rPr lang="en-US" sz="6000" dirty="0">
                <a:solidFill>
                  <a:schemeClr val="tx1"/>
                </a:solidFill>
              </a:rPr>
              <a:t>Farm Service Agency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D065E9-6E78-4F71-83F7-1198E2D7F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6669"/>
            <a:ext cx="10515600" cy="3900293"/>
          </a:xfrm>
        </p:spPr>
        <p:txBody>
          <a:bodyPr/>
          <a:lstStyle/>
          <a:p>
            <a:r>
              <a:rPr lang="en-US" b="1" dirty="0"/>
              <a:t>Farm Ownership loans </a:t>
            </a:r>
            <a:r>
              <a:rPr lang="en-US" dirty="0"/>
              <a:t>help you purchase or enlarge a farm or ranch, construct a new or improve an existing farm or ranch building, pay closing costs, and pay for soil and water conservation and protection. </a:t>
            </a:r>
          </a:p>
          <a:p>
            <a:r>
              <a:rPr lang="en-US" b="1" dirty="0"/>
              <a:t>Operating loans </a:t>
            </a:r>
            <a:r>
              <a:rPr lang="en-US" dirty="0"/>
              <a:t>help you purchase livestock and equipment and pay for minor real estate repairs and annual operating expenses. </a:t>
            </a:r>
          </a:p>
          <a:p>
            <a:r>
              <a:rPr lang="en-US" b="1" dirty="0"/>
              <a:t>Microloans </a:t>
            </a:r>
            <a:r>
              <a:rPr lang="en-US" dirty="0"/>
              <a:t>are direct farm ownership and operating loans with a shortened application process and reduced paperwork designed to meet the needs of smaller, non-traditional, and niche-type operations. </a:t>
            </a:r>
          </a:p>
        </p:txBody>
      </p:sp>
    </p:spTree>
    <p:extLst>
      <p:ext uri="{BB962C8B-B14F-4D97-AF65-F5344CB8AC3E}">
        <p14:creationId xmlns:p14="http://schemas.microsoft.com/office/powerpoint/2010/main" val="1909565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74C98-3C80-4392-9E27-6491CFA38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Farm Loan Programs Information Chart </a:t>
            </a:r>
            <a:br>
              <a:rPr lang="en-US" sz="3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37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5AE53D37-E90A-4B81-92CE-1A91648D12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8089" y="321177"/>
            <a:ext cx="7055555" cy="617955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</p:pic>
    </p:spTree>
    <p:extLst>
      <p:ext uri="{BB962C8B-B14F-4D97-AF65-F5344CB8AC3E}">
        <p14:creationId xmlns:p14="http://schemas.microsoft.com/office/powerpoint/2010/main" val="1275457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372F5-E12A-4D03-B22D-81134A383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get started with FSA financing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C7DCB3-6539-4638-8C2E-74BD6B4A3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9387"/>
            <a:ext cx="10515600" cy="4077575"/>
          </a:xfrm>
        </p:spPr>
        <p:txBody>
          <a:bodyPr/>
          <a:lstStyle/>
          <a:p>
            <a:r>
              <a:rPr lang="en-US" dirty="0"/>
              <a:t>Set up a meeting with your local office to discuss your goals and qualifications</a:t>
            </a:r>
          </a:p>
          <a:p>
            <a:r>
              <a:rPr lang="en-US" dirty="0"/>
              <a:t>Go online for more information on Farm Service Agency loans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https://www.fsa.usda.gov/programs-and-services/farm-loan-programs/index</a:t>
            </a:r>
            <a:r>
              <a:rPr lang="en-US" dirty="0"/>
              <a:t> </a:t>
            </a:r>
          </a:p>
          <a:p>
            <a:r>
              <a:rPr lang="en-US" dirty="0"/>
              <a:t>Take a copy of “Your Guide to FSA Farms Loans” for more information</a:t>
            </a:r>
          </a:p>
          <a:p>
            <a:r>
              <a:rPr lang="en-US" dirty="0"/>
              <a:t>Contact me if you have any questions:</a:t>
            </a:r>
          </a:p>
          <a:p>
            <a:pPr marL="0" indent="0" algn="ctr">
              <a:buNone/>
            </a:pPr>
            <a:r>
              <a:rPr lang="en-US" dirty="0"/>
              <a:t>Andrea Palmieri   509-416-5707 </a:t>
            </a:r>
            <a:r>
              <a:rPr lang="en-US" dirty="0">
                <a:hlinkClick r:id="rId4"/>
              </a:rPr>
              <a:t>andrea.palmieri@usda.gov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8419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BA580-D835-4D8F-98FB-D772D26EC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Andrea Sherry Palmieri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BFF75-3180-4D90-AF55-71D1391C0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/>
              <a:t>Farm Loan Officer</a:t>
            </a:r>
          </a:p>
          <a:p>
            <a:pPr marL="0" indent="0">
              <a:buNone/>
            </a:pPr>
            <a:r>
              <a:rPr lang="en-US" sz="3200" dirty="0"/>
              <a:t>Farm Service Agency</a:t>
            </a:r>
          </a:p>
          <a:p>
            <a:pPr marL="0" indent="0">
              <a:buNone/>
            </a:pPr>
            <a:r>
              <a:rPr lang="en-US" sz="3200" dirty="0"/>
              <a:t>Pasco, WA</a:t>
            </a:r>
          </a:p>
          <a:p>
            <a:pPr marL="0" indent="0">
              <a:buNone/>
            </a:pPr>
            <a:r>
              <a:rPr lang="en-US" sz="3200" dirty="0"/>
              <a:t>andrea.palmieri@usda.gov</a:t>
            </a:r>
          </a:p>
          <a:p>
            <a:pPr marL="0" indent="0">
              <a:buNone/>
            </a:pPr>
            <a:r>
              <a:rPr lang="en-US" sz="3200" dirty="0"/>
              <a:t>509-416-5707</a:t>
            </a:r>
          </a:p>
        </p:txBody>
      </p:sp>
    </p:spTree>
    <p:extLst>
      <p:ext uri="{BB962C8B-B14F-4D97-AF65-F5344CB8AC3E}">
        <p14:creationId xmlns:p14="http://schemas.microsoft.com/office/powerpoint/2010/main" val="1474596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9115F-8073-485C-AF14-D974F83FE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24278"/>
            <a:ext cx="10515600" cy="2852737"/>
          </a:xfrm>
        </p:spPr>
        <p:txBody>
          <a:bodyPr anchor="t" anchorCtr="0"/>
          <a:lstStyle/>
          <a:p>
            <a:pPr algn="ctr"/>
            <a:r>
              <a:rPr lang="en-US" dirty="0"/>
              <a:t>USING DEBT TO REACH BUSINESS GOALS AND SUCCEED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312EBA-61F5-4921-9410-A90A282CF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8841" y="3076471"/>
            <a:ext cx="10515600" cy="2852737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Why are many beginning operations wary of debt?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What are the different types of debt?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How can debt be healthy for a business?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When is debt not healthy?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Where to go for funds for operating and start up costs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Loan programs offered by the Farm Service Agency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948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EC9D7-484B-4E32-8BB8-029481ACC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77286"/>
            <a:ext cx="10515600" cy="2852737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Why are many beginning operations wary of debt?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9A7F14-6B6D-4EC1-90D7-EAB59B685B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4550" y="3142732"/>
            <a:ext cx="10515600" cy="252919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Fear of not being able to make payments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Concern of owing money to a bank, or strangers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Equating debt to not having money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Not wanting to pay interest cost</a:t>
            </a:r>
          </a:p>
        </p:txBody>
      </p:sp>
    </p:spTree>
    <p:extLst>
      <p:ext uri="{BB962C8B-B14F-4D97-AF65-F5344CB8AC3E}">
        <p14:creationId xmlns:p14="http://schemas.microsoft.com/office/powerpoint/2010/main" val="2586803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472AB-8407-4BE4-9432-29221FDC5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6263"/>
            <a:ext cx="10515600" cy="259100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What are the different types of debt?</a:t>
            </a: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3FD8C6-F7DB-4252-A487-33DA7E1072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729949"/>
            <a:ext cx="10515600" cy="335970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Short term operating funds – monthly or annual funding to keep money in the bank to pay bills.  Paid back immediately.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Intermediate funds – money used to purchase equipment or items that will be used for several years.  Paid back over a few years.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Long term funds – used to purchase permanent assets such as land or buildings.  Paid back over many years.</a:t>
            </a:r>
          </a:p>
        </p:txBody>
      </p:sp>
    </p:spTree>
    <p:extLst>
      <p:ext uri="{BB962C8B-B14F-4D97-AF65-F5344CB8AC3E}">
        <p14:creationId xmlns:p14="http://schemas.microsoft.com/office/powerpoint/2010/main" val="3033155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4812E-3FFF-4A7B-B21F-5AAF7039C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3110" y="338667"/>
            <a:ext cx="5138809" cy="3090333"/>
          </a:xfrm>
          <a:noFill/>
        </p:spPr>
        <p:txBody>
          <a:bodyPr vert="horz" lIns="91440" tIns="45720" rIns="91440" bIns="45720" rtlCol="0" anchor="t" anchorCtr="0">
            <a:normAutofit fontScale="90000"/>
          </a:bodyPr>
          <a:lstStyle/>
          <a:p>
            <a:pPr algn="ctr"/>
            <a:r>
              <a:rPr lang="en-US" sz="5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How can debt be healthy for a business?</a:t>
            </a:r>
            <a:br>
              <a:rPr lang="en-US" sz="5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56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B60D21-3636-4FB7-867B-5A53F47BC3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13110" y="2641600"/>
            <a:ext cx="5138809" cy="3712547"/>
          </a:xfrm>
          <a:noFill/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Even if you have a great business, not having appropriate funding can cost you money or affect operations.</a:t>
            </a:r>
          </a:p>
          <a:p>
            <a:pPr algn="ctr"/>
            <a:r>
              <a: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if you could get better pricing on supplies by purchasing in bulk or prepaying?  Or you are unable to deliver a product or service due to being unable to purchase supplies timely?</a:t>
            </a:r>
          </a:p>
          <a:p>
            <a:pPr algn="ctr"/>
            <a:r>
              <a: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Having an operating line can ensure funds are available to take advantage of opportunity and operate efficiently.</a:t>
            </a:r>
          </a:p>
          <a:p>
            <a:pPr algn="ctr"/>
            <a:r>
              <a: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Using term debt can keep money available for operating and spread out cost over time.</a:t>
            </a:r>
          </a:p>
          <a:p>
            <a:pPr algn="ctr"/>
            <a:endParaRPr lang="en-US" sz="11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913D8DA-B72B-46FB-9E5D-656A0EB0A4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-1"/>
            <a:ext cx="6107584" cy="6861717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26">
            <a:extLst>
              <a:ext uri="{FF2B5EF4-FFF2-40B4-BE49-F238E27FC236}">
                <a16:creationId xmlns:a16="http://schemas.microsoft.com/office/drawing/2014/main" id="{63CDDC8E-3FD0-4545-A664-7661835B4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480917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8797797-2762-42DE-926A-C224234245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117565"/>
              </p:ext>
            </p:extLst>
          </p:nvPr>
        </p:nvGraphicFramePr>
        <p:xfrm>
          <a:off x="812800" y="835379"/>
          <a:ext cx="4459111" cy="519288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86370">
                  <a:extLst>
                    <a:ext uri="{9D8B030D-6E8A-4147-A177-3AD203B41FA5}">
                      <a16:colId xmlns:a16="http://schemas.microsoft.com/office/drawing/2014/main" val="2783812964"/>
                    </a:ext>
                  </a:extLst>
                </a:gridCol>
                <a:gridCol w="1476990">
                  <a:extLst>
                    <a:ext uri="{9D8B030D-6E8A-4147-A177-3AD203B41FA5}">
                      <a16:colId xmlns:a16="http://schemas.microsoft.com/office/drawing/2014/main" val="419439170"/>
                    </a:ext>
                  </a:extLst>
                </a:gridCol>
                <a:gridCol w="1495751">
                  <a:extLst>
                    <a:ext uri="{9D8B030D-6E8A-4147-A177-3AD203B41FA5}">
                      <a16:colId xmlns:a16="http://schemas.microsoft.com/office/drawing/2014/main" val="405960438"/>
                    </a:ext>
                  </a:extLst>
                </a:gridCol>
              </a:tblGrid>
              <a:tr h="409475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3787" marR="83787" marT="41894" marB="41894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BUDGET</a:t>
                      </a:r>
                    </a:p>
                  </a:txBody>
                  <a:tcPr marL="83787" marR="83787" marT="41894" marB="41894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3787" marR="83787" marT="41894" marB="41894"/>
                </a:tc>
                <a:extLst>
                  <a:ext uri="{0D108BD9-81ED-4DB2-BD59-A6C34878D82A}">
                    <a16:rowId xmlns:a16="http://schemas.microsoft.com/office/drawing/2014/main" val="2182681814"/>
                  </a:ext>
                </a:extLst>
              </a:tr>
              <a:tr h="409475">
                <a:tc>
                  <a:txBody>
                    <a:bodyPr/>
                    <a:lstStyle/>
                    <a:p>
                      <a:r>
                        <a:rPr lang="en-US" sz="1600"/>
                        <a:t>INCOME</a:t>
                      </a:r>
                    </a:p>
                  </a:txBody>
                  <a:tcPr marL="83787" marR="83787" marT="41894" marB="41894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3787" marR="83787" marT="41894" marB="41894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3787" marR="83787" marT="41894" marB="41894"/>
                </a:tc>
                <a:extLst>
                  <a:ext uri="{0D108BD9-81ED-4DB2-BD59-A6C34878D82A}">
                    <a16:rowId xmlns:a16="http://schemas.microsoft.com/office/drawing/2014/main" val="1054147800"/>
                  </a:ext>
                </a:extLst>
              </a:tr>
              <a:tr h="409475">
                <a:tc>
                  <a:txBody>
                    <a:bodyPr/>
                    <a:lstStyle/>
                    <a:p>
                      <a:r>
                        <a:rPr lang="en-US" sz="1600"/>
                        <a:t>Wheat Sales</a:t>
                      </a:r>
                    </a:p>
                  </a:txBody>
                  <a:tcPr marL="83787" marR="83787" marT="41894" marB="41894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$10,000</a:t>
                      </a:r>
                    </a:p>
                  </a:txBody>
                  <a:tcPr marL="83787" marR="83787" marT="41894" marB="41894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3787" marR="83787" marT="41894" marB="41894"/>
                </a:tc>
                <a:extLst>
                  <a:ext uri="{0D108BD9-81ED-4DB2-BD59-A6C34878D82A}">
                    <a16:rowId xmlns:a16="http://schemas.microsoft.com/office/drawing/2014/main" val="1966676684"/>
                  </a:ext>
                </a:extLst>
              </a:tr>
              <a:tr h="409475">
                <a:tc>
                  <a:txBody>
                    <a:bodyPr/>
                    <a:lstStyle/>
                    <a:p>
                      <a:r>
                        <a:rPr lang="en-US" sz="1600"/>
                        <a:t>Barley Sales</a:t>
                      </a:r>
                    </a:p>
                  </a:txBody>
                  <a:tcPr marL="83787" marR="83787" marT="41894" marB="41894"/>
                </a:tc>
                <a:tc>
                  <a:txBody>
                    <a:bodyPr/>
                    <a:lstStyle/>
                    <a:p>
                      <a:r>
                        <a:rPr lang="en-US" sz="1600" u="sng"/>
                        <a:t>$10,000</a:t>
                      </a:r>
                    </a:p>
                  </a:txBody>
                  <a:tcPr marL="83787" marR="83787" marT="41894" marB="41894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3787" marR="83787" marT="41894" marB="41894"/>
                </a:tc>
                <a:extLst>
                  <a:ext uri="{0D108BD9-81ED-4DB2-BD59-A6C34878D82A}">
                    <a16:rowId xmlns:a16="http://schemas.microsoft.com/office/drawing/2014/main" val="329004713"/>
                  </a:ext>
                </a:extLst>
              </a:tr>
              <a:tr h="409475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3787" marR="83787" marT="41894" marB="41894"/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$20,000</a:t>
                      </a:r>
                    </a:p>
                  </a:txBody>
                  <a:tcPr marL="83787" marR="83787" marT="41894" marB="41894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3787" marR="83787" marT="41894" marB="41894"/>
                </a:tc>
                <a:extLst>
                  <a:ext uri="{0D108BD9-81ED-4DB2-BD59-A6C34878D82A}">
                    <a16:rowId xmlns:a16="http://schemas.microsoft.com/office/drawing/2014/main" val="1893993188"/>
                  </a:ext>
                </a:extLst>
              </a:tr>
              <a:tr h="409475">
                <a:tc>
                  <a:txBody>
                    <a:bodyPr/>
                    <a:lstStyle/>
                    <a:p>
                      <a:r>
                        <a:rPr lang="en-US" sz="1600"/>
                        <a:t>EXPENSES</a:t>
                      </a:r>
                    </a:p>
                  </a:txBody>
                  <a:tcPr marL="83787" marR="83787" marT="41894" marB="41894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3787" marR="83787" marT="41894" marB="41894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3787" marR="83787" marT="41894" marB="41894"/>
                </a:tc>
                <a:extLst>
                  <a:ext uri="{0D108BD9-81ED-4DB2-BD59-A6C34878D82A}">
                    <a16:rowId xmlns:a16="http://schemas.microsoft.com/office/drawing/2014/main" val="1394800569"/>
                  </a:ext>
                </a:extLst>
              </a:tr>
              <a:tr h="409475">
                <a:tc>
                  <a:txBody>
                    <a:bodyPr/>
                    <a:lstStyle/>
                    <a:p>
                      <a:r>
                        <a:rPr lang="en-US" sz="1600"/>
                        <a:t>Seed</a:t>
                      </a:r>
                    </a:p>
                  </a:txBody>
                  <a:tcPr marL="83787" marR="83787" marT="41894" marB="41894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3787" marR="83787" marT="41894" marB="4189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($2,000)</a:t>
                      </a:r>
                    </a:p>
                  </a:txBody>
                  <a:tcPr marL="83787" marR="83787" marT="41894" marB="41894"/>
                </a:tc>
                <a:extLst>
                  <a:ext uri="{0D108BD9-81ED-4DB2-BD59-A6C34878D82A}">
                    <a16:rowId xmlns:a16="http://schemas.microsoft.com/office/drawing/2014/main" val="1199210987"/>
                  </a:ext>
                </a:extLst>
              </a:tr>
              <a:tr h="409475">
                <a:tc>
                  <a:txBody>
                    <a:bodyPr/>
                    <a:lstStyle/>
                    <a:p>
                      <a:r>
                        <a:rPr lang="en-US" sz="1600"/>
                        <a:t>Fertilizer</a:t>
                      </a:r>
                    </a:p>
                  </a:txBody>
                  <a:tcPr marL="83787" marR="83787" marT="41894" marB="41894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3787" marR="83787" marT="41894" marB="4189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($1,500)</a:t>
                      </a:r>
                    </a:p>
                  </a:txBody>
                  <a:tcPr marL="83787" marR="83787" marT="41894" marB="41894"/>
                </a:tc>
                <a:extLst>
                  <a:ext uri="{0D108BD9-81ED-4DB2-BD59-A6C34878D82A}">
                    <a16:rowId xmlns:a16="http://schemas.microsoft.com/office/drawing/2014/main" val="3623903839"/>
                  </a:ext>
                </a:extLst>
              </a:tr>
              <a:tr h="409475">
                <a:tc>
                  <a:txBody>
                    <a:bodyPr/>
                    <a:lstStyle/>
                    <a:p>
                      <a:r>
                        <a:rPr lang="en-US" sz="1600"/>
                        <a:t>Labor</a:t>
                      </a:r>
                    </a:p>
                  </a:txBody>
                  <a:tcPr marL="83787" marR="83787" marT="41894" marB="41894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3787" marR="83787" marT="41894" marB="41894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($3,000)</a:t>
                      </a:r>
                    </a:p>
                  </a:txBody>
                  <a:tcPr marL="83787" marR="83787" marT="41894" marB="41894"/>
                </a:tc>
                <a:extLst>
                  <a:ext uri="{0D108BD9-81ED-4DB2-BD59-A6C34878D82A}">
                    <a16:rowId xmlns:a16="http://schemas.microsoft.com/office/drawing/2014/main" val="801588585"/>
                  </a:ext>
                </a:extLst>
              </a:tr>
              <a:tr h="409475">
                <a:tc>
                  <a:txBody>
                    <a:bodyPr/>
                    <a:lstStyle/>
                    <a:p>
                      <a:r>
                        <a:rPr lang="en-US" sz="1600"/>
                        <a:t>Rent</a:t>
                      </a:r>
                    </a:p>
                  </a:txBody>
                  <a:tcPr marL="83787" marR="83787" marT="41894" marB="41894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3787" marR="83787" marT="41894" marB="41894"/>
                </a:tc>
                <a:tc>
                  <a:txBody>
                    <a:bodyPr/>
                    <a:lstStyle/>
                    <a:p>
                      <a:r>
                        <a:rPr lang="en-US" sz="1600" u="sng" dirty="0"/>
                        <a:t>($3,500)</a:t>
                      </a:r>
                    </a:p>
                  </a:txBody>
                  <a:tcPr marL="83787" marR="83787" marT="41894" marB="41894"/>
                </a:tc>
                <a:extLst>
                  <a:ext uri="{0D108BD9-81ED-4DB2-BD59-A6C34878D82A}">
                    <a16:rowId xmlns:a16="http://schemas.microsoft.com/office/drawing/2014/main" val="3424737383"/>
                  </a:ext>
                </a:extLst>
              </a:tr>
              <a:tr h="409475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3787" marR="83787" marT="41894" marB="41894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3787" marR="83787" marT="41894" marB="41894"/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($10,000)</a:t>
                      </a:r>
                    </a:p>
                  </a:txBody>
                  <a:tcPr marL="83787" marR="83787" marT="41894" marB="41894"/>
                </a:tc>
                <a:extLst>
                  <a:ext uri="{0D108BD9-81ED-4DB2-BD59-A6C34878D82A}">
                    <a16:rowId xmlns:a16="http://schemas.microsoft.com/office/drawing/2014/main" val="765477491"/>
                  </a:ext>
                </a:extLst>
              </a:tr>
              <a:tr h="688663">
                <a:tc>
                  <a:txBody>
                    <a:bodyPr/>
                    <a:lstStyle/>
                    <a:p>
                      <a:r>
                        <a:rPr lang="en-US" sz="1600"/>
                        <a:t>NET PROFIT</a:t>
                      </a:r>
                    </a:p>
                  </a:txBody>
                  <a:tcPr marL="83787" marR="83787" marT="41894" marB="41894"/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$10,000</a:t>
                      </a:r>
                    </a:p>
                  </a:txBody>
                  <a:tcPr marL="83787" marR="83787" marT="41894" marB="41894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3787" marR="83787" marT="41894" marB="41894"/>
                </a:tc>
                <a:extLst>
                  <a:ext uri="{0D108BD9-81ED-4DB2-BD59-A6C34878D82A}">
                    <a16:rowId xmlns:a16="http://schemas.microsoft.com/office/drawing/2014/main" val="3945952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6694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B4425-2B72-46F1-9954-CBEC4B1A4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3111" y="354563"/>
            <a:ext cx="5138808" cy="1455576"/>
          </a:xfrm>
          <a:noFill/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How can debt be healthy?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6A72AA-E6B6-4B07-BE13-C5B4CFC4AD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13110" y="1875453"/>
            <a:ext cx="5138809" cy="4342468"/>
          </a:xfr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If you know your plan will make money, but you don’t have $10,000 to operate until income can come in – an operating loan can ensure you have cash to get through the year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What if you need to buy a piece of equipment for $15,000? Maybe you had money to operate for the year but if you spend that cash you won’t have enough for next year – a term loan can space out the payments over time to keep cash flow positive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913D8DA-B72B-46FB-9E5D-656A0EB0A4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-1"/>
            <a:ext cx="6107584" cy="6861717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26">
            <a:extLst>
              <a:ext uri="{FF2B5EF4-FFF2-40B4-BE49-F238E27FC236}">
                <a16:creationId xmlns:a16="http://schemas.microsoft.com/office/drawing/2014/main" id="{63CDDC8E-3FD0-4545-A664-7661835B4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480917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2E1A4F2-9C47-4D09-B2F2-DD65380645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371755"/>
              </p:ext>
            </p:extLst>
          </p:nvPr>
        </p:nvGraphicFramePr>
        <p:xfrm>
          <a:off x="821776" y="832545"/>
          <a:ext cx="4459111" cy="539544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21424">
                  <a:extLst>
                    <a:ext uri="{9D8B030D-6E8A-4147-A177-3AD203B41FA5}">
                      <a16:colId xmlns:a16="http://schemas.microsoft.com/office/drawing/2014/main" val="2783812964"/>
                    </a:ext>
                  </a:extLst>
                </a:gridCol>
                <a:gridCol w="1222310">
                  <a:extLst>
                    <a:ext uri="{9D8B030D-6E8A-4147-A177-3AD203B41FA5}">
                      <a16:colId xmlns:a16="http://schemas.microsoft.com/office/drawing/2014/main" val="419439170"/>
                    </a:ext>
                  </a:extLst>
                </a:gridCol>
                <a:gridCol w="1315377">
                  <a:extLst>
                    <a:ext uri="{9D8B030D-6E8A-4147-A177-3AD203B41FA5}">
                      <a16:colId xmlns:a16="http://schemas.microsoft.com/office/drawing/2014/main" val="405960438"/>
                    </a:ext>
                  </a:extLst>
                </a:gridCol>
              </a:tblGrid>
              <a:tr h="380385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3787" marR="83787" marT="41894" marB="41894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BUDGET</a:t>
                      </a:r>
                    </a:p>
                  </a:txBody>
                  <a:tcPr marL="83787" marR="83787" marT="41894" marB="41894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3787" marR="83787" marT="41894" marB="41894"/>
                </a:tc>
                <a:extLst>
                  <a:ext uri="{0D108BD9-81ED-4DB2-BD59-A6C34878D82A}">
                    <a16:rowId xmlns:a16="http://schemas.microsoft.com/office/drawing/2014/main" val="2182681814"/>
                  </a:ext>
                </a:extLst>
              </a:tr>
              <a:tr h="380385">
                <a:tc>
                  <a:txBody>
                    <a:bodyPr/>
                    <a:lstStyle/>
                    <a:p>
                      <a:r>
                        <a:rPr lang="en-US" sz="1600"/>
                        <a:t>INCOME</a:t>
                      </a:r>
                    </a:p>
                  </a:txBody>
                  <a:tcPr marL="83787" marR="83787" marT="41894" marB="41894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3787" marR="83787" marT="41894" marB="41894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3787" marR="83787" marT="41894" marB="41894"/>
                </a:tc>
                <a:extLst>
                  <a:ext uri="{0D108BD9-81ED-4DB2-BD59-A6C34878D82A}">
                    <a16:rowId xmlns:a16="http://schemas.microsoft.com/office/drawing/2014/main" val="1054147800"/>
                  </a:ext>
                </a:extLst>
              </a:tr>
              <a:tr h="380385">
                <a:tc>
                  <a:txBody>
                    <a:bodyPr/>
                    <a:lstStyle/>
                    <a:p>
                      <a:r>
                        <a:rPr lang="en-US" sz="1600"/>
                        <a:t>Wheat Sales</a:t>
                      </a:r>
                    </a:p>
                  </a:txBody>
                  <a:tcPr marL="83787" marR="83787" marT="41894" marB="41894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$10,000</a:t>
                      </a:r>
                    </a:p>
                  </a:txBody>
                  <a:tcPr marL="83787" marR="83787" marT="41894" marB="41894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3787" marR="83787" marT="41894" marB="41894"/>
                </a:tc>
                <a:extLst>
                  <a:ext uri="{0D108BD9-81ED-4DB2-BD59-A6C34878D82A}">
                    <a16:rowId xmlns:a16="http://schemas.microsoft.com/office/drawing/2014/main" val="1966676684"/>
                  </a:ext>
                </a:extLst>
              </a:tr>
              <a:tr h="380385">
                <a:tc>
                  <a:txBody>
                    <a:bodyPr/>
                    <a:lstStyle/>
                    <a:p>
                      <a:r>
                        <a:rPr lang="en-US" sz="1600"/>
                        <a:t>Barley Sales</a:t>
                      </a:r>
                    </a:p>
                  </a:txBody>
                  <a:tcPr marL="83787" marR="83787" marT="41894" marB="41894"/>
                </a:tc>
                <a:tc>
                  <a:txBody>
                    <a:bodyPr/>
                    <a:lstStyle/>
                    <a:p>
                      <a:r>
                        <a:rPr lang="en-US" sz="1600" u="sng"/>
                        <a:t>$10,000</a:t>
                      </a:r>
                    </a:p>
                  </a:txBody>
                  <a:tcPr marL="83787" marR="83787" marT="41894" marB="41894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3787" marR="83787" marT="41894" marB="41894"/>
                </a:tc>
                <a:extLst>
                  <a:ext uri="{0D108BD9-81ED-4DB2-BD59-A6C34878D82A}">
                    <a16:rowId xmlns:a16="http://schemas.microsoft.com/office/drawing/2014/main" val="329004713"/>
                  </a:ext>
                </a:extLst>
              </a:tr>
              <a:tr h="380385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3787" marR="83787" marT="41894" marB="41894"/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$20,000</a:t>
                      </a:r>
                    </a:p>
                  </a:txBody>
                  <a:tcPr marL="83787" marR="83787" marT="41894" marB="41894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3787" marR="83787" marT="41894" marB="41894"/>
                </a:tc>
                <a:extLst>
                  <a:ext uri="{0D108BD9-81ED-4DB2-BD59-A6C34878D82A}">
                    <a16:rowId xmlns:a16="http://schemas.microsoft.com/office/drawing/2014/main" val="1893993188"/>
                  </a:ext>
                </a:extLst>
              </a:tr>
              <a:tr h="380385">
                <a:tc>
                  <a:txBody>
                    <a:bodyPr/>
                    <a:lstStyle/>
                    <a:p>
                      <a:r>
                        <a:rPr lang="en-US" sz="1600"/>
                        <a:t>EXPENSES</a:t>
                      </a:r>
                    </a:p>
                  </a:txBody>
                  <a:tcPr marL="83787" marR="83787" marT="41894" marB="41894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3787" marR="83787" marT="41894" marB="41894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3787" marR="83787" marT="41894" marB="41894"/>
                </a:tc>
                <a:extLst>
                  <a:ext uri="{0D108BD9-81ED-4DB2-BD59-A6C34878D82A}">
                    <a16:rowId xmlns:a16="http://schemas.microsoft.com/office/drawing/2014/main" val="1394800569"/>
                  </a:ext>
                </a:extLst>
              </a:tr>
              <a:tr h="380385">
                <a:tc>
                  <a:txBody>
                    <a:bodyPr/>
                    <a:lstStyle/>
                    <a:p>
                      <a:r>
                        <a:rPr lang="en-US" sz="1600"/>
                        <a:t>Seed</a:t>
                      </a:r>
                    </a:p>
                  </a:txBody>
                  <a:tcPr marL="83787" marR="83787" marT="41894" marB="41894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3787" marR="83787" marT="41894" marB="4189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($2,000)</a:t>
                      </a:r>
                    </a:p>
                  </a:txBody>
                  <a:tcPr marL="83787" marR="83787" marT="41894" marB="41894"/>
                </a:tc>
                <a:extLst>
                  <a:ext uri="{0D108BD9-81ED-4DB2-BD59-A6C34878D82A}">
                    <a16:rowId xmlns:a16="http://schemas.microsoft.com/office/drawing/2014/main" val="1199210987"/>
                  </a:ext>
                </a:extLst>
              </a:tr>
              <a:tr h="380385">
                <a:tc>
                  <a:txBody>
                    <a:bodyPr/>
                    <a:lstStyle/>
                    <a:p>
                      <a:r>
                        <a:rPr lang="en-US" sz="1600"/>
                        <a:t>Fertilizer</a:t>
                      </a:r>
                    </a:p>
                  </a:txBody>
                  <a:tcPr marL="83787" marR="83787" marT="41894" marB="41894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3787" marR="83787" marT="41894" marB="4189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($1,500)</a:t>
                      </a:r>
                    </a:p>
                  </a:txBody>
                  <a:tcPr marL="83787" marR="83787" marT="41894" marB="41894"/>
                </a:tc>
                <a:extLst>
                  <a:ext uri="{0D108BD9-81ED-4DB2-BD59-A6C34878D82A}">
                    <a16:rowId xmlns:a16="http://schemas.microsoft.com/office/drawing/2014/main" val="3623903839"/>
                  </a:ext>
                </a:extLst>
              </a:tr>
              <a:tr h="380385">
                <a:tc>
                  <a:txBody>
                    <a:bodyPr/>
                    <a:lstStyle/>
                    <a:p>
                      <a:r>
                        <a:rPr lang="en-US" sz="1600"/>
                        <a:t>Labor</a:t>
                      </a:r>
                    </a:p>
                  </a:txBody>
                  <a:tcPr marL="83787" marR="83787" marT="41894" marB="41894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3787" marR="83787" marT="41894" marB="41894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($3,000)</a:t>
                      </a:r>
                    </a:p>
                  </a:txBody>
                  <a:tcPr marL="83787" marR="83787" marT="41894" marB="41894"/>
                </a:tc>
                <a:extLst>
                  <a:ext uri="{0D108BD9-81ED-4DB2-BD59-A6C34878D82A}">
                    <a16:rowId xmlns:a16="http://schemas.microsoft.com/office/drawing/2014/main" val="801588585"/>
                  </a:ext>
                </a:extLst>
              </a:tr>
              <a:tr h="380385">
                <a:tc>
                  <a:txBody>
                    <a:bodyPr/>
                    <a:lstStyle/>
                    <a:p>
                      <a:r>
                        <a:rPr lang="en-US" sz="1600" dirty="0"/>
                        <a:t>Rent</a:t>
                      </a:r>
                    </a:p>
                  </a:txBody>
                  <a:tcPr marL="83787" marR="83787" marT="41894" marB="41894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3787" marR="83787" marT="41894" marB="41894"/>
                </a:tc>
                <a:tc>
                  <a:txBody>
                    <a:bodyPr/>
                    <a:lstStyle/>
                    <a:p>
                      <a:r>
                        <a:rPr lang="en-US" sz="1600" u="none" dirty="0"/>
                        <a:t>($3,500)</a:t>
                      </a:r>
                    </a:p>
                  </a:txBody>
                  <a:tcPr marL="83787" marR="83787" marT="41894" marB="41894"/>
                </a:tc>
                <a:extLst>
                  <a:ext uri="{0D108BD9-81ED-4DB2-BD59-A6C34878D82A}">
                    <a16:rowId xmlns:a16="http://schemas.microsoft.com/office/drawing/2014/main" val="3424737383"/>
                  </a:ext>
                </a:extLst>
              </a:tr>
              <a:tr h="380385">
                <a:tc>
                  <a:txBody>
                    <a:bodyPr/>
                    <a:lstStyle/>
                    <a:p>
                      <a:r>
                        <a:rPr lang="en-US" sz="1600" dirty="0"/>
                        <a:t>Equipment Purchase</a:t>
                      </a:r>
                    </a:p>
                    <a:p>
                      <a:r>
                        <a:rPr lang="en-US" sz="1600" dirty="0"/>
                        <a:t>$15,000 - payment</a:t>
                      </a:r>
                    </a:p>
                  </a:txBody>
                  <a:tcPr marL="83787" marR="83787" marT="41894" marB="41894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3787" marR="83787" marT="41894" marB="41894"/>
                </a:tc>
                <a:tc>
                  <a:txBody>
                    <a:bodyPr/>
                    <a:lstStyle/>
                    <a:p>
                      <a:r>
                        <a:rPr lang="en-US" sz="1600" u="sng" dirty="0"/>
                        <a:t>($3,465)</a:t>
                      </a:r>
                    </a:p>
                  </a:txBody>
                  <a:tcPr marL="83787" marR="83787" marT="41894" marB="41894"/>
                </a:tc>
                <a:extLst>
                  <a:ext uri="{0D108BD9-81ED-4DB2-BD59-A6C34878D82A}">
                    <a16:rowId xmlns:a16="http://schemas.microsoft.com/office/drawing/2014/main" val="1564373537"/>
                  </a:ext>
                </a:extLst>
              </a:tr>
              <a:tr h="380385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3787" marR="83787" marT="41894" marB="41894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3787" marR="83787" marT="41894" marB="41894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($13,465)</a:t>
                      </a:r>
                    </a:p>
                  </a:txBody>
                  <a:tcPr marL="83787" marR="83787" marT="41894" marB="41894"/>
                </a:tc>
                <a:extLst>
                  <a:ext uri="{0D108BD9-81ED-4DB2-BD59-A6C34878D82A}">
                    <a16:rowId xmlns:a16="http://schemas.microsoft.com/office/drawing/2014/main" val="765477491"/>
                  </a:ext>
                </a:extLst>
              </a:tr>
              <a:tr h="639739">
                <a:tc>
                  <a:txBody>
                    <a:bodyPr/>
                    <a:lstStyle/>
                    <a:p>
                      <a:r>
                        <a:rPr lang="en-US" sz="1600" dirty="0"/>
                        <a:t>NET PROFIT</a:t>
                      </a:r>
                    </a:p>
                  </a:txBody>
                  <a:tcPr marL="83787" marR="83787" marT="41894" marB="41894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$6,535</a:t>
                      </a:r>
                    </a:p>
                  </a:txBody>
                  <a:tcPr marL="83787" marR="83787" marT="41894" marB="41894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3787" marR="83787" marT="41894" marB="41894"/>
                </a:tc>
                <a:extLst>
                  <a:ext uri="{0D108BD9-81ED-4DB2-BD59-A6C34878D82A}">
                    <a16:rowId xmlns:a16="http://schemas.microsoft.com/office/drawing/2014/main" val="3945952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5315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9E55392A-1F85-411D-92F0-95B5D30147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13111" y="640081"/>
            <a:ext cx="5138808" cy="3352473"/>
          </a:xfrm>
          <a:noFill/>
        </p:spPr>
        <p:txBody>
          <a:bodyPr anchorCtr="0">
            <a:normAutofit/>
          </a:bodyPr>
          <a:lstStyle/>
          <a:p>
            <a:r>
              <a:rPr lang="en-US"/>
              <a:t>When is debt not healthy?</a:t>
            </a:r>
            <a:br>
              <a:rPr lang="en-US"/>
            </a:br>
            <a:endParaRPr lang="en-US" dirty="0"/>
          </a:p>
        </p:txBody>
      </p:sp>
      <p:sp>
        <p:nvSpPr>
          <p:cNvPr id="16" name="Subtitle 15">
            <a:extLst>
              <a:ext uri="{FF2B5EF4-FFF2-40B4-BE49-F238E27FC236}">
                <a16:creationId xmlns:a16="http://schemas.microsoft.com/office/drawing/2014/main" id="{45824B45-D7F8-4582-8E07-45370B9227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13110" y="4157147"/>
            <a:ext cx="5138809" cy="2060774"/>
          </a:xfrm>
          <a:noFill/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Too much debt </a:t>
            </a:r>
            <a:r>
              <a:rPr lang="en-US" sz="1800" i="1" dirty="0"/>
              <a:t>can</a:t>
            </a:r>
            <a:r>
              <a:rPr lang="en-US" sz="1800" dirty="0"/>
              <a:t> be a bad thing.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Interest cost is too high.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Payments can not be made by income produced.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Even if budget cash flows, if the business is too highly leveraged, a bank may not be willing to lend.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913D8DA-B72B-46FB-9E5D-656A0EB0A4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-1"/>
            <a:ext cx="6107584" cy="6861717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6">
            <a:extLst>
              <a:ext uri="{FF2B5EF4-FFF2-40B4-BE49-F238E27FC236}">
                <a16:creationId xmlns:a16="http://schemas.microsoft.com/office/drawing/2014/main" id="{63CDDC8E-3FD0-4545-A664-7661835B4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480917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0E5A30FC-E6B9-49E6-8BE0-87AC3CBD19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677806"/>
              </p:ext>
            </p:extLst>
          </p:nvPr>
        </p:nvGraphicFramePr>
        <p:xfrm>
          <a:off x="824088" y="801511"/>
          <a:ext cx="4481689" cy="514158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90746">
                  <a:extLst>
                    <a:ext uri="{9D8B030D-6E8A-4147-A177-3AD203B41FA5}">
                      <a16:colId xmlns:a16="http://schemas.microsoft.com/office/drawing/2014/main" val="2783812964"/>
                    </a:ext>
                  </a:extLst>
                </a:gridCol>
                <a:gridCol w="1191449">
                  <a:extLst>
                    <a:ext uri="{9D8B030D-6E8A-4147-A177-3AD203B41FA5}">
                      <a16:colId xmlns:a16="http://schemas.microsoft.com/office/drawing/2014/main" val="419439170"/>
                    </a:ext>
                  </a:extLst>
                </a:gridCol>
                <a:gridCol w="1299494">
                  <a:extLst>
                    <a:ext uri="{9D8B030D-6E8A-4147-A177-3AD203B41FA5}">
                      <a16:colId xmlns:a16="http://schemas.microsoft.com/office/drawing/2014/main" val="405960438"/>
                    </a:ext>
                  </a:extLst>
                </a:gridCol>
              </a:tblGrid>
              <a:tr h="360615"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6436" marR="76436" marT="38218" marB="38218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BUDGET</a:t>
                      </a:r>
                    </a:p>
                  </a:txBody>
                  <a:tcPr marL="76436" marR="76436" marT="38218" marB="38218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6436" marR="76436" marT="38218" marB="38218"/>
                </a:tc>
                <a:extLst>
                  <a:ext uri="{0D108BD9-81ED-4DB2-BD59-A6C34878D82A}">
                    <a16:rowId xmlns:a16="http://schemas.microsoft.com/office/drawing/2014/main" val="2182681814"/>
                  </a:ext>
                </a:extLst>
              </a:tr>
              <a:tr h="360615">
                <a:tc>
                  <a:txBody>
                    <a:bodyPr/>
                    <a:lstStyle/>
                    <a:p>
                      <a:r>
                        <a:rPr lang="en-US" sz="1500"/>
                        <a:t>INCOME</a:t>
                      </a:r>
                    </a:p>
                  </a:txBody>
                  <a:tcPr marL="76436" marR="76436" marT="38218" marB="38218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6436" marR="76436" marT="38218" marB="38218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6436" marR="76436" marT="38218" marB="38218"/>
                </a:tc>
                <a:extLst>
                  <a:ext uri="{0D108BD9-81ED-4DB2-BD59-A6C34878D82A}">
                    <a16:rowId xmlns:a16="http://schemas.microsoft.com/office/drawing/2014/main" val="1054147800"/>
                  </a:ext>
                </a:extLst>
              </a:tr>
              <a:tr h="360615">
                <a:tc>
                  <a:txBody>
                    <a:bodyPr/>
                    <a:lstStyle/>
                    <a:p>
                      <a:r>
                        <a:rPr lang="en-US" sz="1500"/>
                        <a:t>Wheat Sales</a:t>
                      </a:r>
                    </a:p>
                  </a:txBody>
                  <a:tcPr marL="76436" marR="76436" marT="38218" marB="38218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$10,000</a:t>
                      </a:r>
                    </a:p>
                  </a:txBody>
                  <a:tcPr marL="76436" marR="76436" marT="38218" marB="38218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6436" marR="76436" marT="38218" marB="38218"/>
                </a:tc>
                <a:extLst>
                  <a:ext uri="{0D108BD9-81ED-4DB2-BD59-A6C34878D82A}">
                    <a16:rowId xmlns:a16="http://schemas.microsoft.com/office/drawing/2014/main" val="1966676684"/>
                  </a:ext>
                </a:extLst>
              </a:tr>
              <a:tr h="360615">
                <a:tc>
                  <a:txBody>
                    <a:bodyPr/>
                    <a:lstStyle/>
                    <a:p>
                      <a:r>
                        <a:rPr lang="en-US" sz="1500"/>
                        <a:t>Barley Sales</a:t>
                      </a:r>
                    </a:p>
                  </a:txBody>
                  <a:tcPr marL="76436" marR="76436" marT="38218" marB="38218"/>
                </a:tc>
                <a:tc>
                  <a:txBody>
                    <a:bodyPr/>
                    <a:lstStyle/>
                    <a:p>
                      <a:r>
                        <a:rPr lang="en-US" sz="1500" u="sng"/>
                        <a:t>$10,000</a:t>
                      </a:r>
                    </a:p>
                  </a:txBody>
                  <a:tcPr marL="76436" marR="76436" marT="38218" marB="38218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6436" marR="76436" marT="38218" marB="38218"/>
                </a:tc>
                <a:extLst>
                  <a:ext uri="{0D108BD9-81ED-4DB2-BD59-A6C34878D82A}">
                    <a16:rowId xmlns:a16="http://schemas.microsoft.com/office/drawing/2014/main" val="329004713"/>
                  </a:ext>
                </a:extLst>
              </a:tr>
              <a:tr h="360615"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6436" marR="76436" marT="38218" marB="38218"/>
                </a:tc>
                <a:tc>
                  <a:txBody>
                    <a:bodyPr/>
                    <a:lstStyle/>
                    <a:p>
                      <a:r>
                        <a:rPr lang="en-US" sz="1500" b="1"/>
                        <a:t>$20,000</a:t>
                      </a:r>
                    </a:p>
                  </a:txBody>
                  <a:tcPr marL="76436" marR="76436" marT="38218" marB="38218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6436" marR="76436" marT="38218" marB="38218"/>
                </a:tc>
                <a:extLst>
                  <a:ext uri="{0D108BD9-81ED-4DB2-BD59-A6C34878D82A}">
                    <a16:rowId xmlns:a16="http://schemas.microsoft.com/office/drawing/2014/main" val="1893993188"/>
                  </a:ext>
                </a:extLst>
              </a:tr>
              <a:tr h="360615">
                <a:tc>
                  <a:txBody>
                    <a:bodyPr/>
                    <a:lstStyle/>
                    <a:p>
                      <a:r>
                        <a:rPr lang="en-US" sz="1500"/>
                        <a:t>EXPENSES</a:t>
                      </a:r>
                    </a:p>
                  </a:txBody>
                  <a:tcPr marL="76436" marR="76436" marT="38218" marB="38218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6436" marR="76436" marT="38218" marB="38218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6436" marR="76436" marT="38218" marB="38218"/>
                </a:tc>
                <a:extLst>
                  <a:ext uri="{0D108BD9-81ED-4DB2-BD59-A6C34878D82A}">
                    <a16:rowId xmlns:a16="http://schemas.microsoft.com/office/drawing/2014/main" val="1394800569"/>
                  </a:ext>
                </a:extLst>
              </a:tr>
              <a:tr h="360615">
                <a:tc>
                  <a:txBody>
                    <a:bodyPr/>
                    <a:lstStyle/>
                    <a:p>
                      <a:r>
                        <a:rPr lang="en-US" sz="1500"/>
                        <a:t>Seed</a:t>
                      </a:r>
                    </a:p>
                  </a:txBody>
                  <a:tcPr marL="76436" marR="76436" marT="38218" marB="38218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6436" marR="76436" marT="38218" marB="3821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/>
                        <a:t>($2,000)</a:t>
                      </a:r>
                    </a:p>
                  </a:txBody>
                  <a:tcPr marL="76436" marR="76436" marT="38218" marB="38218"/>
                </a:tc>
                <a:extLst>
                  <a:ext uri="{0D108BD9-81ED-4DB2-BD59-A6C34878D82A}">
                    <a16:rowId xmlns:a16="http://schemas.microsoft.com/office/drawing/2014/main" val="1199210987"/>
                  </a:ext>
                </a:extLst>
              </a:tr>
              <a:tr h="360615">
                <a:tc>
                  <a:txBody>
                    <a:bodyPr/>
                    <a:lstStyle/>
                    <a:p>
                      <a:r>
                        <a:rPr lang="en-US" sz="1500"/>
                        <a:t>Fertilizer</a:t>
                      </a:r>
                    </a:p>
                  </a:txBody>
                  <a:tcPr marL="76436" marR="76436" marT="38218" marB="38218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6436" marR="76436" marT="38218" marB="3821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/>
                        <a:t>($1,500)</a:t>
                      </a:r>
                    </a:p>
                  </a:txBody>
                  <a:tcPr marL="76436" marR="76436" marT="38218" marB="38218"/>
                </a:tc>
                <a:extLst>
                  <a:ext uri="{0D108BD9-81ED-4DB2-BD59-A6C34878D82A}">
                    <a16:rowId xmlns:a16="http://schemas.microsoft.com/office/drawing/2014/main" val="3623903839"/>
                  </a:ext>
                </a:extLst>
              </a:tr>
              <a:tr h="360615">
                <a:tc>
                  <a:txBody>
                    <a:bodyPr/>
                    <a:lstStyle/>
                    <a:p>
                      <a:r>
                        <a:rPr lang="en-US" sz="1500"/>
                        <a:t>Labor</a:t>
                      </a:r>
                    </a:p>
                  </a:txBody>
                  <a:tcPr marL="76436" marR="76436" marT="38218" marB="38218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6436" marR="76436" marT="38218" marB="38218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($3,000)</a:t>
                      </a:r>
                    </a:p>
                  </a:txBody>
                  <a:tcPr marL="76436" marR="76436" marT="38218" marB="38218"/>
                </a:tc>
                <a:extLst>
                  <a:ext uri="{0D108BD9-81ED-4DB2-BD59-A6C34878D82A}">
                    <a16:rowId xmlns:a16="http://schemas.microsoft.com/office/drawing/2014/main" val="801588585"/>
                  </a:ext>
                </a:extLst>
              </a:tr>
              <a:tr h="360615">
                <a:tc>
                  <a:txBody>
                    <a:bodyPr/>
                    <a:lstStyle/>
                    <a:p>
                      <a:r>
                        <a:rPr lang="en-US" sz="1500"/>
                        <a:t>Rent</a:t>
                      </a:r>
                    </a:p>
                  </a:txBody>
                  <a:tcPr marL="76436" marR="76436" marT="38218" marB="38218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6436" marR="76436" marT="38218" marB="38218"/>
                </a:tc>
                <a:tc>
                  <a:txBody>
                    <a:bodyPr/>
                    <a:lstStyle/>
                    <a:p>
                      <a:r>
                        <a:rPr lang="en-US" sz="1500" u="none"/>
                        <a:t>($3,500)</a:t>
                      </a:r>
                    </a:p>
                  </a:txBody>
                  <a:tcPr marL="76436" marR="76436" marT="38218" marB="38218"/>
                </a:tc>
                <a:extLst>
                  <a:ext uri="{0D108BD9-81ED-4DB2-BD59-A6C34878D82A}">
                    <a16:rowId xmlns:a16="http://schemas.microsoft.com/office/drawing/2014/main" val="3424737383"/>
                  </a:ext>
                </a:extLst>
              </a:tr>
              <a:tr h="453588">
                <a:tc>
                  <a:txBody>
                    <a:bodyPr/>
                    <a:lstStyle/>
                    <a:p>
                      <a:r>
                        <a:rPr lang="en-US" sz="1500" dirty="0"/>
                        <a:t>Equipment Payment</a:t>
                      </a:r>
                    </a:p>
                  </a:txBody>
                  <a:tcPr marL="76436" marR="76436" marT="38218" marB="38218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6436" marR="76436" marT="38218" marB="38218"/>
                </a:tc>
                <a:tc>
                  <a:txBody>
                    <a:bodyPr/>
                    <a:lstStyle/>
                    <a:p>
                      <a:r>
                        <a:rPr lang="en-US" sz="1500" u="none" dirty="0"/>
                        <a:t>($3,465)</a:t>
                      </a:r>
                    </a:p>
                  </a:txBody>
                  <a:tcPr marL="76436" marR="76436" marT="38218" marB="38218"/>
                </a:tc>
                <a:extLst>
                  <a:ext uri="{0D108BD9-81ED-4DB2-BD59-A6C34878D82A}">
                    <a16:rowId xmlns:a16="http://schemas.microsoft.com/office/drawing/2014/main" val="643856822"/>
                  </a:ext>
                </a:extLst>
              </a:tr>
              <a:tr h="360615">
                <a:tc>
                  <a:txBody>
                    <a:bodyPr/>
                    <a:lstStyle/>
                    <a:p>
                      <a:r>
                        <a:rPr lang="en-US" sz="1500"/>
                        <a:t>Mortgage Payment</a:t>
                      </a:r>
                    </a:p>
                  </a:txBody>
                  <a:tcPr marL="76436" marR="76436" marT="38218" marB="38218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6436" marR="76436" marT="38218" marB="38218"/>
                </a:tc>
                <a:tc>
                  <a:txBody>
                    <a:bodyPr/>
                    <a:lstStyle/>
                    <a:p>
                      <a:r>
                        <a:rPr lang="en-US" sz="1500" u="sng"/>
                        <a:t>($7,000)</a:t>
                      </a:r>
                    </a:p>
                  </a:txBody>
                  <a:tcPr marL="76436" marR="76436" marT="38218" marB="38218"/>
                </a:tc>
                <a:extLst>
                  <a:ext uri="{0D108BD9-81ED-4DB2-BD59-A6C34878D82A}">
                    <a16:rowId xmlns:a16="http://schemas.microsoft.com/office/drawing/2014/main" val="3917735596"/>
                  </a:ext>
                </a:extLst>
              </a:tr>
              <a:tr h="360615"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6436" marR="76436" marT="38218" marB="38218"/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6436" marR="76436" marT="38218" marB="38218"/>
                </a:tc>
                <a:tc>
                  <a:txBody>
                    <a:bodyPr/>
                    <a:lstStyle/>
                    <a:p>
                      <a:r>
                        <a:rPr lang="en-US" sz="1500" b="1" dirty="0"/>
                        <a:t>($20,465)</a:t>
                      </a:r>
                    </a:p>
                  </a:txBody>
                  <a:tcPr marL="76436" marR="76436" marT="38218" marB="38218"/>
                </a:tc>
                <a:extLst>
                  <a:ext uri="{0D108BD9-81ED-4DB2-BD59-A6C34878D82A}">
                    <a16:rowId xmlns:a16="http://schemas.microsoft.com/office/drawing/2014/main" val="765477491"/>
                  </a:ext>
                </a:extLst>
              </a:tr>
              <a:tr h="360615">
                <a:tc>
                  <a:txBody>
                    <a:bodyPr/>
                    <a:lstStyle/>
                    <a:p>
                      <a:r>
                        <a:rPr lang="en-US" sz="1500"/>
                        <a:t>NET PROFIT</a:t>
                      </a:r>
                    </a:p>
                  </a:txBody>
                  <a:tcPr marL="76436" marR="76436" marT="38218" marB="38218"/>
                </a:tc>
                <a:tc>
                  <a:txBody>
                    <a:bodyPr/>
                    <a:lstStyle/>
                    <a:p>
                      <a:r>
                        <a:rPr lang="en-US" sz="1500" b="1" dirty="0"/>
                        <a:t>($465)</a:t>
                      </a:r>
                    </a:p>
                  </a:txBody>
                  <a:tcPr marL="76436" marR="76436" marT="38218" marB="38218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6436" marR="76436" marT="38218" marB="38218"/>
                </a:tc>
                <a:extLst>
                  <a:ext uri="{0D108BD9-81ED-4DB2-BD59-A6C34878D82A}">
                    <a16:rowId xmlns:a16="http://schemas.microsoft.com/office/drawing/2014/main" val="3945952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5404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CC8A84C-E5D5-4C9E-B3CC-E9B69D95B8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28870"/>
            <a:ext cx="9144000" cy="278109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Where to go for funds for operating and start up costs?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1BE5794-19A7-425D-B6A3-7CFA6BCFD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8449" y="2939564"/>
            <a:ext cx="9144000" cy="3405251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Traditional banks that offer business lending.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Grants or community programs for small businesses or start ups.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Personal assets or private individuals.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Non traditional lenders such as Farm Service Agency.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575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857</Words>
  <Application>Microsoft Office PowerPoint</Application>
  <PresentationFormat>Widescreen</PresentationFormat>
  <Paragraphs>125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Farm Service Agency Farm Loan Programs</vt:lpstr>
      <vt:lpstr>Andrea Sherry Palmieri</vt:lpstr>
      <vt:lpstr>USING DEBT TO REACH BUSINESS GOALS AND SUCCEED</vt:lpstr>
      <vt:lpstr>Why are many beginning operations wary of debt? </vt:lpstr>
      <vt:lpstr>What are the different types of debt?  </vt:lpstr>
      <vt:lpstr>How can debt be healthy for a business? </vt:lpstr>
      <vt:lpstr>How can debt be healthy?</vt:lpstr>
      <vt:lpstr>When is debt not healthy? </vt:lpstr>
      <vt:lpstr>Where to go for funds for operating and start up costs? </vt:lpstr>
      <vt:lpstr>How FSA offers opportunity to family sized farmers and ranchers</vt:lpstr>
      <vt:lpstr>Loan programs offered by  Farm Service Agency</vt:lpstr>
      <vt:lpstr>Farm Loan Programs Information Chart  </vt:lpstr>
      <vt:lpstr>How to get started with FSA financing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Farm Service Agency Farm Loan Programs</dc:title>
  <dc:creator>Palmieri, Andrea - FSA, Pasco, WA</dc:creator>
  <cp:lastModifiedBy>Palmieri, Andrea - FSA, Pasco, WA</cp:lastModifiedBy>
  <cp:revision>2</cp:revision>
  <dcterms:created xsi:type="dcterms:W3CDTF">2019-07-11T23:27:47Z</dcterms:created>
  <dcterms:modified xsi:type="dcterms:W3CDTF">2019-07-11T23:37:10Z</dcterms:modified>
</cp:coreProperties>
</file>