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0" r:id="rId1"/>
  </p:sldMasterIdLst>
  <p:notesMasterIdLst>
    <p:notesMasterId r:id="rId19"/>
  </p:notesMasterIdLst>
  <p:sldIdLst>
    <p:sldId id="256" r:id="rId2"/>
    <p:sldId id="268" r:id="rId3"/>
    <p:sldId id="288" r:id="rId4"/>
    <p:sldId id="291" r:id="rId5"/>
    <p:sldId id="289" r:id="rId6"/>
    <p:sldId id="282" r:id="rId7"/>
    <p:sldId id="290" r:id="rId8"/>
    <p:sldId id="263" r:id="rId9"/>
    <p:sldId id="283" r:id="rId10"/>
    <p:sldId id="264" r:id="rId11"/>
    <p:sldId id="285" r:id="rId12"/>
    <p:sldId id="269" r:id="rId13"/>
    <p:sldId id="284" r:id="rId14"/>
    <p:sldId id="273" r:id="rId15"/>
    <p:sldId id="265" r:id="rId16"/>
    <p:sldId id="266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228"/>
  </p:normalViewPr>
  <p:slideViewPr>
    <p:cSldViewPr snapToGrid="0" snapToObjects="1">
      <p:cViewPr varScale="1">
        <p:scale>
          <a:sx n="176" d="100"/>
          <a:sy n="176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4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Community Loaves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# of Loaves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Sheet1!$B$1:$AD$1</c:f>
              <c:strCach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19</c:v>
                </c:pt>
                <c:pt idx="1">
                  <c:v>41</c:v>
                </c:pt>
                <c:pt idx="2">
                  <c:v>62</c:v>
                </c:pt>
                <c:pt idx="3">
                  <c:v>109</c:v>
                </c:pt>
                <c:pt idx="4">
                  <c:v>157</c:v>
                </c:pt>
                <c:pt idx="5">
                  <c:v>169</c:v>
                </c:pt>
                <c:pt idx="6">
                  <c:v>205</c:v>
                </c:pt>
                <c:pt idx="7">
                  <c:v>229</c:v>
                </c:pt>
                <c:pt idx="8">
                  <c:v>216</c:v>
                </c:pt>
                <c:pt idx="9">
                  <c:v>194</c:v>
                </c:pt>
                <c:pt idx="10">
                  <c:v>209</c:v>
                </c:pt>
                <c:pt idx="11">
                  <c:v>249</c:v>
                </c:pt>
                <c:pt idx="12">
                  <c:v>359</c:v>
                </c:pt>
                <c:pt idx="13">
                  <c:v>336</c:v>
                </c:pt>
                <c:pt idx="14">
                  <c:v>341</c:v>
                </c:pt>
                <c:pt idx="15">
                  <c:v>335</c:v>
                </c:pt>
                <c:pt idx="16">
                  <c:v>330</c:v>
                </c:pt>
                <c:pt idx="17">
                  <c:v>426</c:v>
                </c:pt>
                <c:pt idx="18">
                  <c:v>749</c:v>
                </c:pt>
                <c:pt idx="19" formatCode="#,##0">
                  <c:v>1051</c:v>
                </c:pt>
                <c:pt idx="20" formatCode="#,##0">
                  <c:v>1234</c:v>
                </c:pt>
                <c:pt idx="21" formatCode="#,##0">
                  <c:v>1324</c:v>
                </c:pt>
                <c:pt idx="22">
                  <c:v>1366</c:v>
                </c:pt>
                <c:pt idx="23">
                  <c:v>1573</c:v>
                </c:pt>
                <c:pt idx="24">
                  <c:v>1818</c:v>
                </c:pt>
                <c:pt idx="25">
                  <c:v>1676</c:v>
                </c:pt>
                <c:pt idx="26">
                  <c:v>1974</c:v>
                </c:pt>
                <c:pt idx="27">
                  <c:v>2162</c:v>
                </c:pt>
                <c:pt idx="28">
                  <c:v>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5-F64C-853A-1E9A55E7D7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# of Pounds: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Sheet1!$B$1:$AD$1</c:f>
              <c:strCach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40</c:v>
                </c:pt>
                <c:pt idx="1">
                  <c:v>57</c:v>
                </c:pt>
                <c:pt idx="2">
                  <c:v>99</c:v>
                </c:pt>
                <c:pt idx="3">
                  <c:v>180</c:v>
                </c:pt>
                <c:pt idx="4">
                  <c:v>301</c:v>
                </c:pt>
                <c:pt idx="5">
                  <c:v>307</c:v>
                </c:pt>
                <c:pt idx="6">
                  <c:v>370</c:v>
                </c:pt>
                <c:pt idx="7">
                  <c:v>460</c:v>
                </c:pt>
                <c:pt idx="8">
                  <c:v>424</c:v>
                </c:pt>
                <c:pt idx="9">
                  <c:v>360</c:v>
                </c:pt>
                <c:pt idx="10">
                  <c:v>375</c:v>
                </c:pt>
                <c:pt idx="11">
                  <c:v>498</c:v>
                </c:pt>
                <c:pt idx="12">
                  <c:v>542</c:v>
                </c:pt>
                <c:pt idx="13">
                  <c:v>709</c:v>
                </c:pt>
                <c:pt idx="14">
                  <c:v>540</c:v>
                </c:pt>
                <c:pt idx="15">
                  <c:v>500</c:v>
                </c:pt>
                <c:pt idx="16">
                  <c:v>649</c:v>
                </c:pt>
                <c:pt idx="17">
                  <c:v>852</c:v>
                </c:pt>
                <c:pt idx="18">
                  <c:v>1653</c:v>
                </c:pt>
                <c:pt idx="19">
                  <c:v>2038</c:v>
                </c:pt>
                <c:pt idx="20">
                  <c:v>2557</c:v>
                </c:pt>
                <c:pt idx="21">
                  <c:v>2848</c:v>
                </c:pt>
                <c:pt idx="22">
                  <c:v>2732</c:v>
                </c:pt>
                <c:pt idx="23">
                  <c:v>2941</c:v>
                </c:pt>
                <c:pt idx="24">
                  <c:v>3454.2</c:v>
                </c:pt>
                <c:pt idx="25">
                  <c:v>3454.2</c:v>
                </c:pt>
                <c:pt idx="26">
                  <c:v>3454.2</c:v>
                </c:pt>
                <c:pt idx="27">
                  <c:v>3454.2</c:v>
                </c:pt>
                <c:pt idx="28">
                  <c:v>3454.2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5-F64C-853A-1E9A55E7D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76565199"/>
        <c:axId val="1076566847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# of Volunteer Bakers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strCache>
            </c:strRef>
          </c:cat>
          <c:val>
            <c:numRef>
              <c:f>Sheet1!$B$4:$AD$4</c:f>
              <c:numCache>
                <c:formatCode>General</c:formatCode>
                <c:ptCount val="29"/>
                <c:pt idx="0">
                  <c:v>5</c:v>
                </c:pt>
                <c:pt idx="1">
                  <c:v>11</c:v>
                </c:pt>
                <c:pt idx="2">
                  <c:v>16</c:v>
                </c:pt>
                <c:pt idx="3">
                  <c:v>22</c:v>
                </c:pt>
                <c:pt idx="4">
                  <c:v>27</c:v>
                </c:pt>
                <c:pt idx="5">
                  <c:v>31</c:v>
                </c:pt>
                <c:pt idx="6">
                  <c:v>36</c:v>
                </c:pt>
                <c:pt idx="7">
                  <c:v>37</c:v>
                </c:pt>
                <c:pt idx="8">
                  <c:v>34</c:v>
                </c:pt>
                <c:pt idx="9">
                  <c:v>38</c:v>
                </c:pt>
                <c:pt idx="10">
                  <c:v>33</c:v>
                </c:pt>
                <c:pt idx="11">
                  <c:v>44</c:v>
                </c:pt>
                <c:pt idx="12">
                  <c:v>50</c:v>
                </c:pt>
                <c:pt idx="13">
                  <c:v>41</c:v>
                </c:pt>
                <c:pt idx="14">
                  <c:v>54</c:v>
                </c:pt>
                <c:pt idx="15">
                  <c:v>62</c:v>
                </c:pt>
                <c:pt idx="16">
                  <c:v>58</c:v>
                </c:pt>
                <c:pt idx="17">
                  <c:v>65</c:v>
                </c:pt>
                <c:pt idx="18">
                  <c:v>169</c:v>
                </c:pt>
                <c:pt idx="19">
                  <c:v>238</c:v>
                </c:pt>
                <c:pt idx="20">
                  <c:v>277</c:v>
                </c:pt>
                <c:pt idx="21">
                  <c:v>286</c:v>
                </c:pt>
                <c:pt idx="22">
                  <c:v>297</c:v>
                </c:pt>
                <c:pt idx="23">
                  <c:v>333</c:v>
                </c:pt>
                <c:pt idx="24">
                  <c:v>371</c:v>
                </c:pt>
                <c:pt idx="25">
                  <c:v>360</c:v>
                </c:pt>
                <c:pt idx="26">
                  <c:v>406</c:v>
                </c:pt>
                <c:pt idx="27">
                  <c:v>430</c:v>
                </c:pt>
                <c:pt idx="28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F5-F64C-853A-1E9A55E7D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148863"/>
        <c:axId val="1074615455"/>
      </c:lineChart>
      <c:catAx>
        <c:axId val="1076565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566847"/>
        <c:crosses val="autoZero"/>
        <c:auto val="1"/>
        <c:lblAlgn val="ctr"/>
        <c:lblOffset val="100"/>
        <c:noMultiLvlLbl val="0"/>
      </c:catAx>
      <c:valAx>
        <c:axId val="1076566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565199"/>
        <c:crosses val="autoZero"/>
        <c:crossBetween val="between"/>
      </c:valAx>
      <c:valAx>
        <c:axId val="1074615455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148863"/>
        <c:crosses val="max"/>
        <c:crossBetween val="between"/>
      </c:valAx>
      <c:catAx>
        <c:axId val="1074148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4615455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2EC6-A120-6E40-9423-400BE2339A28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A7A6E-A9A5-6E40-86FC-490FEA25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A7A6E-A9A5-6E40-86FC-490FEA252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 Turk</a:t>
            </a:r>
          </a:p>
          <a:p>
            <a:r>
              <a:rPr lang="en-US" dirty="0"/>
              <a:t>Patrice Winter</a:t>
            </a:r>
          </a:p>
          <a:p>
            <a:r>
              <a:rPr lang="en-US" dirty="0"/>
              <a:t>Guy Frenkel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A7A6E-A9A5-6E40-86FC-490FEA252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5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A7A6E-A9A5-6E40-86FC-490FEA252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A7A6E-A9A5-6E40-86FC-490FEA252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A7A6E-A9A5-6E40-86FC-490FEA252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4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30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9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6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6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5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5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3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1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@communityloave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@CommunityLoave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facebook.com/groups/Community_Loaves" TargetMode="External"/><Relationship Id="rId4" Type="http://schemas.openxmlformats.org/officeDocument/2006/relationships/hyperlink" Target="http://www.communityloave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AL-IfTMok&amp;feature=youtu.be&amp;fbclid=IwAR0mbr6u97KYgtkhWkk3LfWv5tJQhCkT_XSNTj5vR4Du3Y8Pi_nGC1F_WV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unifinemill.com/news/item/comparative-flour-lab-analys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D8E1FC-14F1-0544-92A6-4AEA883D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9954" y="2465238"/>
            <a:ext cx="4087637" cy="2626307"/>
          </a:xfrm>
        </p:spPr>
        <p:txBody>
          <a:bodyPr>
            <a:normAutofit/>
          </a:bodyPr>
          <a:lstStyle/>
          <a:p>
            <a:r>
              <a:rPr lang="en-US" sz="2400" dirty="0"/>
              <a:t>Baking bread in home kitchens to help supply </a:t>
            </a:r>
          </a:p>
          <a:p>
            <a:r>
              <a:rPr lang="en-US" sz="2400" dirty="0"/>
              <a:t>local food pantries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CB1A619-F0D8-4D44-B5FD-77330B786C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725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">
            <a:extLst>
              <a:ext uri="{FF2B5EF4-FFF2-40B4-BE49-F238E27FC236}">
                <a16:creationId xmlns:a16="http://schemas.microsoft.com/office/drawing/2014/main" id="{D7B67C8B-C015-4C06-B886-6316A0BB3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SUPPORTING HOME BAKERS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73E6A2-6B02-4AE4-8309-CB2004F2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53E12C6B-97EC-4BE9-A226-D81D570E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340" y="2476884"/>
            <a:ext cx="5122606" cy="3658689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FLOUR &amp; YEAST – THE GOOD STUFF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SOURCING – MET MARKET, PCC, Whole Foods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$2.88 - $3.63 a pound, 2.2 </a:t>
            </a:r>
            <a:r>
              <a:rPr lang="en-US" dirty="0" err="1">
                <a:solidFill>
                  <a:schemeClr val="bg1"/>
                </a:solidFill>
              </a:rPr>
              <a:t>lb</a:t>
            </a:r>
            <a:r>
              <a:rPr lang="en-US" dirty="0">
                <a:solidFill>
                  <a:schemeClr val="bg1"/>
                </a:solidFill>
              </a:rPr>
              <a:t> bags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We pack in 5 </a:t>
            </a:r>
            <a:r>
              <a:rPr lang="en-US" dirty="0" err="1">
                <a:solidFill>
                  <a:schemeClr val="bg1"/>
                </a:solidFill>
              </a:rPr>
              <a:t>lb</a:t>
            </a:r>
            <a:r>
              <a:rPr lang="en-US" dirty="0">
                <a:solidFill>
                  <a:schemeClr val="bg1"/>
                </a:solidFill>
              </a:rPr>
              <a:t> bags, currently $1.75 a lb.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Other flours available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WE NEED TO KNOW ABOUT YOUR FLOUR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B3D43E-1251-D14E-B96F-6211A4F5C1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715" y="2369988"/>
            <a:ext cx="3355053" cy="33550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292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988519"/>
          </a:xfrm>
        </p:spPr>
        <p:txBody>
          <a:bodyPr>
            <a:normAutofit/>
          </a:bodyPr>
          <a:lstStyle/>
          <a:p>
            <a:r>
              <a:rPr lang="en-US" sz="3600" dirty="0"/>
              <a:t>OUR HONEY-OAT FORMULA</a:t>
            </a:r>
          </a:p>
        </p:txBody>
      </p:sp>
      <p:pic>
        <p:nvPicPr>
          <p:cNvPr id="9" name="Picture 8" descr="A piece of cake on a table&#10;&#10;Description automatically generated">
            <a:extLst>
              <a:ext uri="{FF2B5EF4-FFF2-40B4-BE49-F238E27FC236}">
                <a16:creationId xmlns:a16="http://schemas.microsoft.com/office/drawing/2014/main" id="{9E88AABE-31BD-C145-830F-5C905C20F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9D93294-082B-4702-A842-D717A68A0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1797538"/>
            <a:ext cx="6249784" cy="3809999"/>
          </a:xfrm>
        </p:spPr>
        <p:txBody>
          <a:bodyPr>
            <a:normAutofit/>
          </a:bodyPr>
          <a:lstStyle/>
          <a:p>
            <a:r>
              <a:rPr lang="en-US" dirty="0"/>
              <a:t>Step By Step – FOLLOW FOR BEST SUCCESS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Three Formulas</a:t>
            </a:r>
          </a:p>
          <a:p>
            <a:pPr lvl="1"/>
            <a:r>
              <a:rPr lang="en-US" dirty="0"/>
              <a:t>Scalable – make more if you want</a:t>
            </a:r>
          </a:p>
          <a:p>
            <a:pPr lvl="1"/>
            <a:r>
              <a:rPr lang="en-US" dirty="0"/>
              <a:t>Two Mixing Styles – Hand Mix/Machine Mix</a:t>
            </a:r>
          </a:p>
          <a:p>
            <a:pPr lvl="1"/>
            <a:r>
              <a:rPr lang="en-US" dirty="0"/>
              <a:t>Links to helpful videos</a:t>
            </a:r>
          </a:p>
          <a:p>
            <a:pPr lvl="1"/>
            <a:r>
              <a:rPr lang="en-US" dirty="0"/>
              <a:t>SUPPORT email &amp; phone number, call any time</a:t>
            </a:r>
          </a:p>
          <a:p>
            <a:pPr lvl="1"/>
            <a:r>
              <a:rPr lang="en-US" dirty="0"/>
              <a:t>Resource worksheet – WORK IN PROGRESS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9" y="792960"/>
            <a:ext cx="4165580" cy="1400530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511B2CB2-9DDC-4D1E-A63A-067A22AAA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1A93F8D7-64E2-4BD9-AA70-3D93F054B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B64D3D-52F6-43D3-9E0A-125858800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60557F-31FC-D443-B005-2574B870FF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57677" y="647699"/>
            <a:ext cx="4322936" cy="3242202"/>
          </a:xfrm>
          <a:prstGeom prst="rect">
            <a:avLst/>
          </a:prstGeom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E4399F5-DA6A-457F-A055-AB3E49F84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8" y="1854820"/>
            <a:ext cx="5297469" cy="419548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1600" dirty="0"/>
              <a:t>CREATE A VOLUNTEER PROFILE – AGREEMENTS, SELECT THEIR HUB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600" dirty="0"/>
              <a:t>WATCH VIDEOS &amp; PRACTICE BAKE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600" dirty="0"/>
              <a:t>ORDER ANY SUPPLIES – MONTHLY “FLOUR TRUCK”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DONATE BREAD AT THEIR “HUB” – FIRST &amp; THIRD SUNDAYS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RECRUIT BAKING FRIENDS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PARTICIPATION IS ALWAYS VOLUNTARY, OPTIONAL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854BC4B-8C11-3840-BD64-3340241599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431" y="3574045"/>
            <a:ext cx="3289428" cy="32894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073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2B3A-930F-2E4A-909C-1165FD62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6092"/>
            <a:ext cx="4767471" cy="1641986"/>
          </a:xfrm>
        </p:spPr>
        <p:txBody>
          <a:bodyPr>
            <a:normAutofit/>
          </a:bodyPr>
          <a:lstStyle/>
          <a:p>
            <a:r>
              <a:rPr lang="en-US" sz="3200" dirty="0"/>
              <a:t>44 &amp; </a:t>
            </a:r>
            <a:r>
              <a:rPr lang="en-US" sz="3200" dirty="0" err="1"/>
              <a:t>Growning</a:t>
            </a:r>
            <a:r>
              <a:rPr lang="en-US" sz="3200" dirty="0"/>
              <a:t> Hubs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27CF8-B16C-EA40-9C85-88ABBE13A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3871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E799-51F2-664A-997B-164B0B2F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022" y="1524000"/>
            <a:ext cx="4767471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ACC4C-C2AE-5949-8B6C-158299040296}"/>
              </a:ext>
            </a:extLst>
          </p:cNvPr>
          <p:cNvSpPr txBox="1"/>
          <p:nvPr/>
        </p:nvSpPr>
        <p:spPr>
          <a:xfrm>
            <a:off x="6176033" y="1103977"/>
            <a:ext cx="5568044" cy="488454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Auburn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Bainbridge Island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Ballard – Whittier Heights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Ballard – Loyal Heights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Bellevue – Eastgate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Bellingham – 3 locations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Capitol Hill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Central District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Edmonds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Everett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Issaquah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Kenmore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Kirkland – Houghton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Kirkland - Juanita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Kirkland – N. Rose Hill - Main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Mercer Island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Normandy Park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Olympia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Phinney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Pinehurst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Queen Anne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Rainer Beach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Ravenna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Redmond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Sammamish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Seward Park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Shoreline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South Kitsap – Bremerton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South Kitsap - Poulsbo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Tacoma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West Seattle – Fauntleroy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West Seattle – Central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Oregon</a:t>
            </a:r>
            <a:br>
              <a:rPr lang="en-US" sz="1400" dirty="0"/>
            </a:br>
            <a:r>
              <a:rPr lang="en-US" sz="1400" dirty="0"/>
              <a:t>	</a:t>
            </a:r>
            <a:r>
              <a:rPr lang="en-US" sz="1100" dirty="0"/>
              <a:t>Portland – Sylvan</a:t>
            </a:r>
            <a:br>
              <a:rPr lang="en-US" sz="1100" dirty="0"/>
            </a:br>
            <a:r>
              <a:rPr lang="en-US" sz="1100" dirty="0"/>
              <a:t>	Portland – Villa Ridge</a:t>
            </a:r>
            <a:br>
              <a:rPr lang="en-US" sz="1100" dirty="0"/>
            </a:br>
            <a:r>
              <a:rPr lang="en-US" sz="1100" dirty="0"/>
              <a:t>	Eugene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923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>
            <a:normAutofit/>
          </a:bodyPr>
          <a:lstStyle/>
          <a:p>
            <a:r>
              <a:rPr lang="en-US" sz="3200" dirty="0"/>
              <a:t>THIS IS A BAKING DONATION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1B61F7-2839-4F5F-B265-8AD02C44C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A07F28D4-F025-4790-B80C-B42437A30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D02AB-4FFB-E34B-A7BB-07D577864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048" y="880792"/>
            <a:ext cx="3886200" cy="4940186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03CB692-C9C6-48C9-8845-1191F2C87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24" y="1945037"/>
            <a:ext cx="4797676" cy="38331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One batch is 4 loaves, </a:t>
            </a:r>
            <a:r>
              <a:rPr lang="en-US" sz="1400" b="1" dirty="0"/>
              <a:t>keep one</a:t>
            </a:r>
            <a:r>
              <a:rPr lang="en-US" sz="1400" dirty="0"/>
              <a:t>, </a:t>
            </a:r>
            <a:r>
              <a:rPr lang="en-US" sz="1400" b="1" dirty="0"/>
              <a:t>donate three</a:t>
            </a:r>
            <a:br>
              <a:rPr lang="en-US" sz="1400" b="1" dirty="0"/>
            </a:b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1400" dirty="0"/>
              <a:t>This is a baking donation – each batch of </a:t>
            </a:r>
            <a:r>
              <a:rPr lang="en-US" sz="1400" b="1" dirty="0"/>
              <a:t>4 loaves </a:t>
            </a:r>
            <a:r>
              <a:rPr lang="en-US" sz="1400" dirty="0"/>
              <a:t>will cost between $7.00 and $8.00 to make 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dirty="0"/>
              <a:t>Yes, you can donate more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Submit your hours to your employer for “matching” dollars</a:t>
            </a:r>
            <a:br>
              <a:rPr lang="en-US" sz="1400" dirty="0"/>
            </a:b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72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49" y="589728"/>
            <a:ext cx="6188190" cy="1106544"/>
          </a:xfrm>
        </p:spPr>
        <p:txBody>
          <a:bodyPr>
            <a:normAutofit/>
          </a:bodyPr>
          <a:lstStyle/>
          <a:p>
            <a:r>
              <a:rPr lang="en-US" dirty="0"/>
              <a:t>Other Volunteer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35" y="1960538"/>
            <a:ext cx="6188189" cy="4155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Right now focus is on the </a:t>
            </a:r>
            <a:r>
              <a:rPr lang="en-US" sz="1800" b="1" dirty="0"/>
              <a:t>Bread Brigade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There are opportunities for other volunteer efforts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Being a neighborhood hub for ingredients or bread drop off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Drivers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Flour repacking – breaking down 50 </a:t>
            </a:r>
            <a:r>
              <a:rPr lang="en-US" sz="1600" dirty="0" err="1"/>
              <a:t>lb</a:t>
            </a:r>
            <a:r>
              <a:rPr lang="en-US" sz="1600" dirty="0"/>
              <a:t> bags into 5 </a:t>
            </a:r>
            <a:r>
              <a:rPr lang="en-US" sz="1600" dirty="0" err="1"/>
              <a:t>lb</a:t>
            </a:r>
            <a:r>
              <a:rPr lang="en-US" sz="1600" dirty="0"/>
              <a:t> increments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Administrative stuff, bookkeeping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TEST BAKERS – NEW FORMULAS WILL BE INTRODUCED DOWN THE ROAD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>
                <a:hlinkClick r:id="rId3"/>
              </a:rPr>
              <a:t>Katherine@communityloaves.org</a:t>
            </a:r>
            <a:r>
              <a:rPr lang="en-US" sz="1800" dirty="0"/>
              <a:t> 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BBCAFF-B9B4-EF48-96D2-731E8D2483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843" y="1465464"/>
            <a:ext cx="3100837" cy="976764"/>
          </a:xfrm>
          <a:prstGeom prst="rect">
            <a:avLst/>
          </a:prstGeom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4236BED-0831-BC42-8FEB-C6530C009C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234" y="2764693"/>
            <a:ext cx="3516056" cy="3516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46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>
            <a:extLst>
              <a:ext uri="{FF2B5EF4-FFF2-40B4-BE49-F238E27FC236}">
                <a16:creationId xmlns:a16="http://schemas.microsoft.com/office/drawing/2014/main" id="{D4895BFE-F64B-41CE-869C-71C4A06B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A Group On The Rise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E6FAA9E-989B-4A11-9EF3-1D6E0664B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BFDE49C-243A-4B0B-AA88-FCB35F42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50" y="2368739"/>
            <a:ext cx="6588777" cy="4157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Know someone who needs to hear about us?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Send them my way –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Katherine@CommunityLoaves.org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WEBSITE: </a:t>
            </a:r>
            <a:r>
              <a:rPr lang="en-US" sz="1600" b="1" dirty="0">
                <a:solidFill>
                  <a:schemeClr val="bg1"/>
                </a:solidFill>
                <a:hlinkClick r:id="rId4"/>
              </a:rPr>
              <a:t>www.communityloaves.org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br>
              <a:rPr lang="en-US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FACEBOOK: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5"/>
              </a:rPr>
              <a:t>https://www.facebook.com/groups/CommunityLoaves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INSTAGRAM: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@</a:t>
            </a:r>
            <a:r>
              <a:rPr lang="en-US" sz="1600" dirty="0" err="1">
                <a:solidFill>
                  <a:schemeClr val="bg1"/>
                </a:solidFill>
              </a:rPr>
              <a:t>Breader_Together</a:t>
            </a:r>
            <a:r>
              <a:rPr lang="en-US" sz="1600" dirty="0">
                <a:solidFill>
                  <a:schemeClr val="bg1"/>
                </a:solidFill>
              </a:rPr>
              <a:t> @</a:t>
            </a:r>
            <a:r>
              <a:rPr lang="en-US" sz="1600" dirty="0" err="1">
                <a:solidFill>
                  <a:schemeClr val="bg1"/>
                </a:solidFill>
              </a:rPr>
              <a:t>Community_Loaves</a:t>
            </a:r>
            <a:r>
              <a:rPr lang="en-US" sz="1600" dirty="0">
                <a:solidFill>
                  <a:schemeClr val="bg1"/>
                </a:solidFill>
              </a:rPr>
              <a:t> #</a:t>
            </a:r>
            <a:r>
              <a:rPr lang="en-US" sz="1600" dirty="0" err="1">
                <a:solidFill>
                  <a:schemeClr val="bg1"/>
                </a:solidFill>
              </a:rPr>
              <a:t>CommunityLoaves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9B616A8-7839-1E4A-8D2A-8C34E3289D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926" y="2349039"/>
            <a:ext cx="3499924" cy="34999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834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F2BD509F-B38A-AC4D-924F-52B62A728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307073" y="-307073"/>
            <a:ext cx="3388893" cy="4003039"/>
          </a:xfrm>
          <a:prstGeom prst="rect">
            <a:avLst/>
          </a:prstGeom>
        </p:spPr>
      </p:pic>
      <p:pic>
        <p:nvPicPr>
          <p:cNvPr id="14" name="Picture 13" descr="A picture containing outdoor, man, holding, young&#10;&#10;Description automatically generated">
            <a:extLst>
              <a:ext uri="{FF2B5EF4-FFF2-40B4-BE49-F238E27FC236}">
                <a16:creationId xmlns:a16="http://schemas.microsoft.com/office/drawing/2014/main" id="{EB96734D-D690-684F-997B-3BC43880D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307073" y="3162029"/>
            <a:ext cx="3388893" cy="4003039"/>
          </a:xfrm>
          <a:prstGeom prst="rect">
            <a:avLst/>
          </a:prstGeom>
        </p:spPr>
      </p:pic>
      <p:pic>
        <p:nvPicPr>
          <p:cNvPr id="17" name="Picture 16" descr="A person sitting in a chair&#10;&#10;Description automatically generated">
            <a:extLst>
              <a:ext uri="{FF2B5EF4-FFF2-40B4-BE49-F238E27FC236}">
                <a16:creationId xmlns:a16="http://schemas.microsoft.com/office/drawing/2014/main" id="{401B4537-0E8C-1940-BD4C-35ECD035B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72502" y="1421976"/>
            <a:ext cx="6858000" cy="4014047"/>
          </a:xfrm>
          <a:prstGeom prst="rect">
            <a:avLst/>
          </a:prstGeom>
        </p:spPr>
      </p:pic>
      <p:pic>
        <p:nvPicPr>
          <p:cNvPr id="19" name="Picture 18" descr="A picture containing building, table, sitting, food&#10;&#10;Description automatically generated">
            <a:extLst>
              <a:ext uri="{FF2B5EF4-FFF2-40B4-BE49-F238E27FC236}">
                <a16:creationId xmlns:a16="http://schemas.microsoft.com/office/drawing/2014/main" id="{D522566B-3B0F-6E47-B25B-DCC13565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8498839" y="-309879"/>
            <a:ext cx="3383280" cy="4003039"/>
          </a:xfrm>
          <a:prstGeom prst="rect">
            <a:avLst/>
          </a:prstGeom>
        </p:spPr>
      </p:pic>
      <p:pic>
        <p:nvPicPr>
          <p:cNvPr id="11" name="Picture 10" descr="A picture containing building, person, man, young&#10;&#10;Description automatically generated">
            <a:extLst>
              <a:ext uri="{FF2B5EF4-FFF2-40B4-BE49-F238E27FC236}">
                <a16:creationId xmlns:a16="http://schemas.microsoft.com/office/drawing/2014/main" id="{3FF5E77B-E7B1-474F-8D7D-49F5B4451B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01536" y="3167531"/>
            <a:ext cx="3388893" cy="3992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473534-BFDC-BC43-B556-CC4F41AAC1D3}"/>
              </a:ext>
            </a:extLst>
          </p:cNvPr>
          <p:cNvSpPr/>
          <p:nvPr/>
        </p:nvSpPr>
        <p:spPr>
          <a:xfrm>
            <a:off x="1706823" y="2967335"/>
            <a:ext cx="8778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WE’RE BREADER TOGETHER</a:t>
            </a:r>
          </a:p>
        </p:txBody>
      </p:sp>
    </p:spTree>
    <p:extLst>
      <p:ext uri="{BB962C8B-B14F-4D97-AF65-F5344CB8AC3E}">
        <p14:creationId xmlns:p14="http://schemas.microsoft.com/office/powerpoint/2010/main" val="181518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>
            <a:extLst>
              <a:ext uri="{FF2B5EF4-FFF2-40B4-BE49-F238E27FC236}">
                <a16:creationId xmlns:a16="http://schemas.microsoft.com/office/drawing/2014/main" id="{D4895BFE-F64B-41CE-869C-71C4A06B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Beginning…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E6FAA9E-989B-4A11-9EF3-1D6E0664B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BFDE49C-243A-4B0B-AA88-FCB35F42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9" y="2451041"/>
            <a:ext cx="6588777" cy="38307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500 or so passionate bread bakers, affiliate group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All skill levels, based here in the Pacific Northwest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Enthusiastic about local grains and supporting the local grain economy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Cascadia Grains Conference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Our projects and events are designed to be win/win/win –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Foster a vibrant bread community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Support the local grain economy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Provide learning opportunities for our participants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BBCAFF-B9B4-EF48-96D2-731E8D2483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754" y="2722352"/>
            <a:ext cx="2506492" cy="7895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94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76" y="571500"/>
            <a:ext cx="4110824" cy="1325914"/>
          </a:xfrm>
        </p:spPr>
        <p:txBody>
          <a:bodyPr>
            <a:normAutofit/>
          </a:bodyPr>
          <a:lstStyle/>
          <a:p>
            <a:r>
              <a:rPr lang="en-US" sz="3200" dirty="0"/>
              <a:t> Hunger 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173C1-EFA4-0847-A831-80D189B21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08" y="1750646"/>
            <a:ext cx="3647011" cy="37044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COVID-19 Economic Upheaval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Local food banks stretched thin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Many first-time families, projected to get worse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Donations restricted - fresh bread needed</a:t>
            </a:r>
          </a:p>
          <a:p>
            <a:r>
              <a:rPr lang="en-US" sz="1800" dirty="0"/>
              <a:t>Visit </a:t>
            </a:r>
            <a:r>
              <a:rPr lang="en-US" sz="1800" dirty="0" err="1"/>
              <a:t>NorthwestHarvest.org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 err="1"/>
              <a:t>FeedingAmerica.org</a:t>
            </a:r>
            <a:endParaRPr lang="en-US" sz="1800" dirty="0"/>
          </a:p>
          <a:p>
            <a:r>
              <a:rPr lang="en-US" sz="1800" dirty="0"/>
              <a:t>One million Washington residents visited a food bank in the past year.</a:t>
            </a:r>
          </a:p>
          <a:p>
            <a:r>
              <a:rPr lang="en-US" sz="1800" dirty="0"/>
              <a:t>1 in 10 Washingtonians consistently struggle with hunger.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9876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E915C5-EA11-4883-8C13-34E4CDAEE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98FF5-A99A-4D38-8E7F-10DE70891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866B8235-C28D-452E-8438-456393727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CB1A619-F0D8-4D44-B5FD-77330B786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89" y="612770"/>
            <a:ext cx="3291844" cy="3291844"/>
          </a:xfrm>
          <a:prstGeom prst="rect">
            <a:avLst/>
          </a:prstGeom>
          <a:effectLst/>
        </p:spPr>
      </p:pic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52B55A9C-E53F-4B04-A803-193E3E6AC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8E1FC-14F1-0544-92A6-4AEA883D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150" y="5032576"/>
            <a:ext cx="4661573" cy="1028438"/>
          </a:xfrm>
        </p:spPr>
        <p:txBody>
          <a:bodyPr>
            <a:normAutofit/>
          </a:bodyPr>
          <a:lstStyle/>
          <a:p>
            <a:r>
              <a:rPr lang="en-US" sz="3200" dirty="0"/>
              <a:t>How Can WE HELP?</a:t>
            </a:r>
            <a:endParaRPr lang="en-US" sz="14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7DD0EBA-716C-324D-AEAA-0CF5958737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826" y="976054"/>
            <a:ext cx="2474265" cy="24742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072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37" y="626368"/>
            <a:ext cx="6249784" cy="1641986"/>
          </a:xfrm>
        </p:spPr>
        <p:txBody>
          <a:bodyPr>
            <a:normAutofit/>
          </a:bodyPr>
          <a:lstStyle/>
          <a:p>
            <a:r>
              <a:rPr lang="en-US" dirty="0"/>
              <a:t>Bread Donations Allowed &amp; Not Allowed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D93294-082B-4702-A842-D717A68A0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50" y="2158030"/>
            <a:ext cx="6249784" cy="380999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i="1" dirty="0"/>
              <a:t>Department of Health – Baked goods, that do not need refrigeration may be received from donors.</a:t>
            </a:r>
          </a:p>
          <a:p>
            <a:pPr>
              <a:lnSpc>
                <a:spcPct val="90000"/>
              </a:lnSpc>
            </a:pPr>
            <a:endParaRPr lang="en-US" sz="1500" i="1" dirty="0"/>
          </a:p>
          <a:p>
            <a:pPr>
              <a:lnSpc>
                <a:spcPct val="90000"/>
              </a:lnSpc>
            </a:pPr>
            <a:r>
              <a:rPr lang="en-US" sz="1500" i="1" dirty="0"/>
              <a:t>Currently supporting 14 Food Banks/Pantries:</a:t>
            </a:r>
            <a:br>
              <a:rPr lang="en-US" sz="1500" i="1" dirty="0"/>
            </a:br>
            <a:endParaRPr lang="en-US" sz="1500" i="1" dirty="0"/>
          </a:p>
          <a:p>
            <a:pPr lvl="1">
              <a:lnSpc>
                <a:spcPct val="90000"/>
              </a:lnSpc>
            </a:pPr>
            <a:r>
              <a:rPr lang="en-US" sz="1500" i="1" dirty="0" err="1"/>
              <a:t>Hopelink</a:t>
            </a:r>
            <a:r>
              <a:rPr lang="en-US" sz="1500" i="1" dirty="0"/>
              <a:t> – 3000 families a week</a:t>
            </a:r>
          </a:p>
          <a:p>
            <a:pPr lvl="1">
              <a:lnSpc>
                <a:spcPct val="90000"/>
              </a:lnSpc>
            </a:pPr>
            <a:r>
              <a:rPr lang="en-US" sz="1500" i="1" dirty="0"/>
              <a:t>Fishline Helps – Poulsbo – 200 households a week</a:t>
            </a:r>
          </a:p>
          <a:p>
            <a:pPr lvl="1">
              <a:lnSpc>
                <a:spcPct val="90000"/>
              </a:lnSpc>
            </a:pPr>
            <a:r>
              <a:rPr lang="en-US" sz="1500" i="1" dirty="0"/>
              <a:t>Bellingham Food bank – 1000 + households a week</a:t>
            </a:r>
          </a:p>
          <a:p>
            <a:pPr lvl="1">
              <a:lnSpc>
                <a:spcPct val="90000"/>
              </a:lnSpc>
            </a:pPr>
            <a:r>
              <a:rPr lang="en-US" sz="1500" i="1" dirty="0"/>
              <a:t>Thurston County Food Bank – 1500 + households a week</a:t>
            </a:r>
          </a:p>
          <a:p>
            <a:pPr lvl="1">
              <a:lnSpc>
                <a:spcPct val="90000"/>
              </a:lnSpc>
            </a:pPr>
            <a:r>
              <a:rPr lang="en-US" sz="1500" i="1" dirty="0"/>
              <a:t>Sunshine Pantry - Portland</a:t>
            </a:r>
          </a:p>
          <a:p>
            <a:pPr lvl="2">
              <a:lnSpc>
                <a:spcPct val="90000"/>
              </a:lnSpc>
            </a:pPr>
            <a:endParaRPr lang="en-US" sz="1500" i="1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9" name="Picture 8" descr="A bag of food on a table&#10;&#10;Description automatically generated">
            <a:extLst>
              <a:ext uri="{FF2B5EF4-FFF2-40B4-BE49-F238E27FC236}">
                <a16:creationId xmlns:a16="http://schemas.microsoft.com/office/drawing/2014/main" id="{79D6157C-5B8D-CB43-8E6F-1FCD27031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36334" y="1399525"/>
            <a:ext cx="6858000" cy="40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17" y="1346892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 dirty="0"/>
              <a:t>So Far, So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88" y="2313830"/>
            <a:ext cx="4099229" cy="360260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1600" dirty="0"/>
              <a:t>April 27 – 5 bakers, 19 Loaves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Twenty-Nine Donations To Date – 20,852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Close to 40,000 pounds  - Nearly 20 Tons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850 + Volunteer Bakers (novice to professional), Drivers, Packers 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Washington &amp; Oregon… Idaho</a:t>
            </a:r>
            <a:br>
              <a:rPr lang="en-US" sz="1600" dirty="0"/>
            </a:b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1000" dirty="0"/>
            </a:br>
            <a:endParaRPr lang="en-US" sz="1000" dirty="0"/>
          </a:p>
        </p:txBody>
      </p:sp>
      <p:pic>
        <p:nvPicPr>
          <p:cNvPr id="6" name="Picture 5" descr="A group of people in a store filled with lots of food&#10;&#10;Description automatically generated">
            <a:extLst>
              <a:ext uri="{FF2B5EF4-FFF2-40B4-BE49-F238E27FC236}">
                <a16:creationId xmlns:a16="http://schemas.microsoft.com/office/drawing/2014/main" id="{9AB238A9-AE57-114F-BC76-C78AA759C7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054" y="1208599"/>
            <a:ext cx="7058595" cy="4969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20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17197"/>
            <a:ext cx="4099229" cy="360260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1000" dirty="0"/>
            </a:br>
            <a:endParaRPr lang="en-US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5445736-DD12-0B45-8089-58A161A53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566545"/>
              </p:ext>
            </p:extLst>
          </p:nvPr>
        </p:nvGraphicFramePr>
        <p:xfrm>
          <a:off x="775694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F480F5-48CC-E741-A02E-AD3B3C52B62A}"/>
              </a:ext>
            </a:extLst>
          </p:cNvPr>
          <p:cNvSpPr txBox="1"/>
          <p:nvPr/>
        </p:nvSpPr>
        <p:spPr>
          <a:xfrm>
            <a:off x="9130629" y="1863759"/>
            <a:ext cx="25221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2020 </a:t>
            </a:r>
          </a:p>
          <a:p>
            <a:r>
              <a:rPr lang="en-US" sz="1600" dirty="0"/>
              <a:t>– 8349 Loaves</a:t>
            </a:r>
          </a:p>
          <a:p>
            <a:r>
              <a:rPr lang="en-US" sz="1600" dirty="0"/>
              <a:t>-489 Volunteers</a:t>
            </a:r>
          </a:p>
          <a:p>
            <a:endParaRPr lang="en-US" sz="1600" dirty="0"/>
          </a:p>
          <a:p>
            <a:r>
              <a:rPr lang="en-US" sz="1600" dirty="0"/>
              <a:t>2021</a:t>
            </a:r>
            <a:br>
              <a:rPr lang="en-US" sz="1600" dirty="0"/>
            </a:br>
            <a:r>
              <a:rPr lang="en-US" sz="1600" dirty="0"/>
              <a:t>-   12,503 loaves</a:t>
            </a:r>
          </a:p>
          <a:p>
            <a:r>
              <a:rPr lang="en-US" sz="1600" dirty="0"/>
              <a:t>-    45,000 loaves goal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1000 </a:t>
            </a:r>
            <a:r>
              <a:rPr lang="en-US" dirty="0"/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14068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2F18F1-F9C6-5D43-A510-C3FD423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877935"/>
            <a:ext cx="6249784" cy="957953"/>
          </a:xfrm>
        </p:spPr>
        <p:txBody>
          <a:bodyPr>
            <a:normAutofit/>
          </a:bodyPr>
          <a:lstStyle/>
          <a:p>
            <a:r>
              <a:rPr lang="en-US" dirty="0"/>
              <a:t>The Initial Loaf </a:t>
            </a:r>
          </a:p>
        </p:txBody>
      </p:sp>
      <p:pic>
        <p:nvPicPr>
          <p:cNvPr id="6" name="Picture 5" descr="Many different kinds of donuts&#10;&#10;Description automatically generated">
            <a:extLst>
              <a:ext uri="{FF2B5EF4-FFF2-40B4-BE49-F238E27FC236}">
                <a16:creationId xmlns:a16="http://schemas.microsoft.com/office/drawing/2014/main" id="{2FA52B33-47A8-5A4D-BC55-210C9888D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9D93294-082B-4702-A842-D717A68A0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A111-1B5E-7246-84C2-67021AD7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1698928"/>
            <a:ext cx="6249784" cy="4092272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r>
              <a:rPr lang="en-US" dirty="0">
                <a:highlight>
                  <a:srgbClr val="C0C0C0"/>
                </a:highlight>
              </a:rPr>
              <a:t>Approachable</a:t>
            </a:r>
            <a:r>
              <a:rPr lang="en-US" dirty="0"/>
              <a:t>, Familiar, Sandwich Friendly</a:t>
            </a:r>
          </a:p>
          <a:p>
            <a:pPr lvl="1"/>
            <a:r>
              <a:rPr lang="en-US" dirty="0"/>
              <a:t>Tastes Great</a:t>
            </a:r>
          </a:p>
          <a:p>
            <a:pPr lvl="1"/>
            <a:r>
              <a:rPr lang="en-US" dirty="0"/>
              <a:t>50% Whole Grains &amp; High Extraction Flour + Oatmeal Porridge</a:t>
            </a:r>
          </a:p>
          <a:p>
            <a:pPr lvl="2"/>
            <a:r>
              <a:rPr lang="en-US" dirty="0"/>
              <a:t>FAIRHAVEN MILLS</a:t>
            </a:r>
          </a:p>
          <a:p>
            <a:pPr lvl="2"/>
            <a:r>
              <a:rPr lang="en-US" dirty="0"/>
              <a:t>CAIRNSPRING</a:t>
            </a:r>
          </a:p>
          <a:p>
            <a:pPr lvl="2"/>
            <a:r>
              <a:rPr lang="en-US" dirty="0"/>
              <a:t>HILLSIDE GRAIN (TESTING)</a:t>
            </a:r>
          </a:p>
          <a:p>
            <a:pPr lvl="1"/>
            <a:r>
              <a:rPr lang="en-US" dirty="0"/>
              <a:t>Supports NWBB Local Grains Mission </a:t>
            </a:r>
          </a:p>
          <a:p>
            <a:pPr lvl="1"/>
            <a:r>
              <a:rPr lang="en-US" dirty="0"/>
              <a:t>Has Some Natural Shelf Stability – Sourdough</a:t>
            </a:r>
          </a:p>
          <a:p>
            <a:pPr lvl="1"/>
            <a:r>
              <a:rPr lang="en-US" dirty="0"/>
              <a:t>A Little Yeast for Consistency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4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6E149-FFD1-1342-87C1-E1785726785A}"/>
              </a:ext>
            </a:extLst>
          </p:cNvPr>
          <p:cNvSpPr/>
          <p:nvPr/>
        </p:nvSpPr>
        <p:spPr>
          <a:xfrm>
            <a:off x="934415" y="931393"/>
            <a:ext cx="5035205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BREADUCATION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LOCAL FARMERS/LOCAL MILL</a:t>
            </a:r>
            <a:br>
              <a:rPr lang="en-US" dirty="0"/>
            </a:b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 EARLY 1900’S – 24,000 MILLS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 2018 – 166 MILLS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FLOUR WITH FLAVOR &amp; NUTRITION</a:t>
            </a:r>
            <a:br>
              <a:rPr lang="en-US" dirty="0"/>
            </a:b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50 LB BAGS ON FRIDAY – WWW.CAIRNSPRINGMILLS.COM</a:t>
            </a:r>
            <a:br>
              <a:rPr lang="en-US" dirty="0"/>
            </a:b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STONE MILLED – HIGHER NUTRIENT &amp; FIBER</a:t>
            </a:r>
            <a:br>
              <a:rPr lang="en-US" dirty="0"/>
            </a:br>
            <a:r>
              <a:rPr lang="en-US" dirty="0">
                <a:hlinkClick r:id="rId4"/>
              </a:rPr>
              <a:t>https://unifinemill.com/news/item/comparative-flour-lab-analysis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TARTIN, GRAND CENTRAL, MACRINA, BREADFARM…ME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133450-911C-E044-94A7-CAE3E3A842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620" y="759014"/>
            <a:ext cx="4726020" cy="54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3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829</Words>
  <Application>Microsoft Macintosh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PowerPoint Presentation</vt:lpstr>
      <vt:lpstr>Beginning…</vt:lpstr>
      <vt:lpstr> Hunger Facts</vt:lpstr>
      <vt:lpstr>PowerPoint Presentation</vt:lpstr>
      <vt:lpstr>Bread Donations Allowed &amp; Not Allowed</vt:lpstr>
      <vt:lpstr>So Far, So Good</vt:lpstr>
      <vt:lpstr>PowerPoint Presentation</vt:lpstr>
      <vt:lpstr>The Initial Loaf </vt:lpstr>
      <vt:lpstr>PowerPoint Presentation</vt:lpstr>
      <vt:lpstr>SUPPORTING HOME BAKERS</vt:lpstr>
      <vt:lpstr>OUR HONEY-OAT FORMULA</vt:lpstr>
      <vt:lpstr>HOW IT WORKS</vt:lpstr>
      <vt:lpstr>44 &amp; Growning Hubs</vt:lpstr>
      <vt:lpstr>THIS IS A BAKING DONATION</vt:lpstr>
      <vt:lpstr>Other Volunteer Roles</vt:lpstr>
      <vt:lpstr>A Group On The Rise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Kehrli</dc:creator>
  <cp:lastModifiedBy>Katherine Kehrli</cp:lastModifiedBy>
  <cp:revision>13</cp:revision>
  <dcterms:created xsi:type="dcterms:W3CDTF">2021-01-03T17:53:00Z</dcterms:created>
  <dcterms:modified xsi:type="dcterms:W3CDTF">2021-04-10T02:24:15Z</dcterms:modified>
</cp:coreProperties>
</file>