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7"/>
  </p:notesMasterIdLst>
  <p:sldIdLst>
    <p:sldId id="324" r:id="rId3"/>
    <p:sldId id="257" r:id="rId4"/>
    <p:sldId id="265" r:id="rId5"/>
    <p:sldId id="332" r:id="rId6"/>
    <p:sldId id="330" r:id="rId7"/>
    <p:sldId id="272" r:id="rId8"/>
    <p:sldId id="329" r:id="rId9"/>
    <p:sldId id="325" r:id="rId10"/>
    <p:sldId id="328" r:id="rId11"/>
    <p:sldId id="331" r:id="rId12"/>
    <p:sldId id="361" r:id="rId13"/>
    <p:sldId id="335" r:id="rId14"/>
    <p:sldId id="336" r:id="rId15"/>
    <p:sldId id="260" r:id="rId16"/>
    <p:sldId id="337" r:id="rId17"/>
    <p:sldId id="363" r:id="rId18"/>
    <p:sldId id="366" r:id="rId19"/>
    <p:sldId id="341" r:id="rId20"/>
    <p:sldId id="342" r:id="rId21"/>
    <p:sldId id="365" r:id="rId22"/>
    <p:sldId id="344" r:id="rId23"/>
    <p:sldId id="376" r:id="rId24"/>
    <p:sldId id="377" r:id="rId25"/>
    <p:sldId id="371" r:id="rId26"/>
    <p:sldId id="345" r:id="rId27"/>
    <p:sldId id="369" r:id="rId28"/>
    <p:sldId id="350" r:id="rId29"/>
    <p:sldId id="370" r:id="rId30"/>
    <p:sldId id="302" r:id="rId31"/>
    <p:sldId id="358" r:id="rId32"/>
    <p:sldId id="373" r:id="rId33"/>
    <p:sldId id="352" r:id="rId34"/>
    <p:sldId id="378" r:id="rId35"/>
    <p:sldId id="36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E0"/>
    <a:srgbClr val="E3E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88235" autoAdjust="0"/>
  </p:normalViewPr>
  <p:slideViewPr>
    <p:cSldViewPr snapToGrid="0" snapToObjects="1">
      <p:cViewPr varScale="1">
        <p:scale>
          <a:sx n="78" d="100"/>
          <a:sy n="78" d="100"/>
        </p:scale>
        <p:origin x="20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B1736-CD8E-9E47-A2B0-6AFC635C632F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FBC06-9E0F-B541-A6D2-421D34EA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7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			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Bringing Local Grain &amp; Flour into Farm to School Programing:  Examples for Skagit County, WA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Viva Farms – quick intro/overview		Recent Farm images/montage/our farmers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 three years BFRDP Grant w/ F2S		Amber or Steve C. shot(s)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 Story: Steve C. attended Grain Gathering, July, 2019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Yale Univ. Garden/Jeremy Oldfield’s presentation	(see 3 recent slides choices from J.O.)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Yale Classes using the Garden		(Steve C. “slide of his slide”! Apologies!)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Barley shot / Mesopotamian Cuneiform tablet	(Steve/Daniel internet search)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 in the Garden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Skagit County: Blessed with unique local resources (Montage of Bread Lab, S.V. Malting facility &amp;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Cairnspring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(See PP from Kim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Binczewski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via Chris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Iberle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CSM Flour bag, or images from inside the Mill))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Pillars of F2S: Gardens, Food Service, &amp; Curriculum		(build or borrow)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 Wheat:  A Fall/ Winter crop for Garden Beds	(image of Skagit 1109 HRW Wheat)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slides of select programs   (Examples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Anacortes, La Conner and VF King Co./Andrew)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Service: A local grain &amp; flour opportunity!		School Lunch Line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 Taste of WA Day				La Conner Blueberry Crumble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Anacortes	series of images making the Edison Honey Butter Rolls, Oct., 2018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Pastry Flour Workshop		Georgia making scones, March 2019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WSDA-F2S Network: Recipe posted	Image from June 10 event / Rolls on table, etc.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Curriculum:  Making School Gardens and Meals support Essential Learning Goals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(image from Rachel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Muia’s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school kitchen – pancakes)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 OSPI: Farm to School:			Image from Elizabeth’s 6/10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 (or STEAM) in the Garden		Image of Kim. B. at Anacortes Middle School kitchen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Generation Science Standards (NGSS)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CTE: Baking, Sourdough &amp; Fermentation, Food Safety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(One more to develop &amp; conclude this theme…)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we go from here?  Putting it all together /Connecting the Dots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one know of other existing Grain in Garden efforts nationally? Existing Curriculum?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Closing Slide sequence:  La Conner school garden- June, 2019  (Boy with Barley ; close up Barley)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Slide:  Thank You!	(with my contact info; WSDA F2S link; Farmtoschoolskagit.org link)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FBC06-9E0F-B541-A6D2-421D34EA0A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42903-4F57-A648-9AC9-36E88E4561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54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42903-4F57-A648-9AC9-36E88E4561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5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42903-4F57-A648-9AC9-36E88E4561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42903-4F57-A648-9AC9-36E88E4561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03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42903-4F57-A648-9AC9-36E88E4561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13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FBC06-9E0F-B541-A6D2-421D34EA0A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45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1032E-8435-4810-B872-D429860A9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88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8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98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833E1F-3E66-524D-A1B0-BF899242A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95" t="11124" r="4517" b="6048"/>
          <a:stretch/>
        </p:blipFill>
        <p:spPr>
          <a:xfrm>
            <a:off x="0" y="0"/>
            <a:ext cx="9144000" cy="6868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04353"/>
            <a:ext cx="6858000" cy="2387600"/>
          </a:xfrm>
        </p:spPr>
        <p:txBody>
          <a:bodyPr anchor="b"/>
          <a:lstStyle>
            <a:lvl1pPr algn="ctr">
              <a:defRPr sz="45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18402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for subtitle here</a:t>
            </a:r>
          </a:p>
        </p:txBody>
      </p:sp>
      <p:pic>
        <p:nvPicPr>
          <p:cNvPr id="6" name="Picture 5" descr="OSPI Logo">
            <a:extLst>
              <a:ext uri="{FF2B5EF4-FFF2-40B4-BE49-F238E27FC236}">
                <a16:creationId xmlns:a16="http://schemas.microsoft.com/office/drawing/2014/main" id="{AAC01360-7CB3-A644-AE82-50D615F34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47" y="74432"/>
            <a:ext cx="1071230" cy="14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01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" y="-2047"/>
            <a:ext cx="9136539" cy="6846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6"/>
            <a:ext cx="7886700" cy="1325563"/>
          </a:xfrm>
        </p:spPr>
        <p:txBody>
          <a:bodyPr/>
          <a:lstStyle>
            <a:lvl1pPr>
              <a:defRPr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 but no more than two lines max </a:t>
            </a:r>
            <a:r>
              <a:rPr lang="en-US" dirty="0" err="1"/>
              <a:t>hgh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2776"/>
            <a:ext cx="7886700" cy="392747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7783033" y="6321973"/>
            <a:ext cx="126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6/10/2019  |   </a:t>
            </a:r>
            <a:fld id="{3C001E99-0A0D-EE42-8F0D-DFB068775785}" type="slidenum">
              <a:rPr lang="en-US" sz="900" smtClean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4188308" y="6304555"/>
            <a:ext cx="3594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|  </a:t>
            </a:r>
            <a:r>
              <a:rPr lang="en-US" sz="900" baseline="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Learning and Teaching/Science, Environment, and Sustainability</a:t>
            </a:r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3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" y="226422"/>
            <a:ext cx="9136539" cy="6620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6"/>
            <a:ext cx="7886700" cy="1325563"/>
          </a:xfrm>
        </p:spPr>
        <p:txBody>
          <a:bodyPr/>
          <a:lstStyle>
            <a:lvl1pPr>
              <a:defRPr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 but no more than two lines max </a:t>
            </a:r>
            <a:r>
              <a:rPr lang="en-US" dirty="0" err="1"/>
              <a:t>hgh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2776"/>
            <a:ext cx="7886700" cy="392747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7783033" y="6321973"/>
            <a:ext cx="126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12/12/2019  |   </a:t>
            </a:r>
            <a:fld id="{3C001E99-0A0D-EE42-8F0D-DFB068775785}" type="slidenum">
              <a:rPr lang="en-US" sz="900" smtClean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4188309" y="6304555"/>
            <a:ext cx="3257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|  </a:t>
            </a:r>
            <a:r>
              <a:rPr lang="en-US" sz="900" baseline="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SECTION</a:t>
            </a:r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55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6"/>
            <a:ext cx="7886700" cy="1325563"/>
          </a:xfrm>
        </p:spPr>
        <p:txBody>
          <a:bodyPr/>
          <a:lstStyle>
            <a:lvl1pPr>
              <a:defRPr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 but no more than two lines max </a:t>
            </a:r>
            <a:r>
              <a:rPr lang="en-US" dirty="0" err="1"/>
              <a:t>hgh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2776"/>
            <a:ext cx="7886700" cy="392747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7783033" y="6339391"/>
            <a:ext cx="126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12/12/2019  |   </a:t>
            </a:r>
            <a:fld id="{3C001E99-0A0D-EE42-8F0D-DFB068775785}" type="slidenum">
              <a:rPr lang="en-US" sz="900" smtClean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68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F5A732-E668-BA40-A6A8-7647447DF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130" y="0"/>
            <a:ext cx="2014870" cy="407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455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" y="-2047"/>
            <a:ext cx="9136539" cy="6846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7783033" y="6321973"/>
            <a:ext cx="126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12/12/2019  |   </a:t>
            </a:r>
            <a:fld id="{3C001E99-0A0D-EE42-8F0D-DFB068775785}" type="slidenum">
              <a:rPr lang="en-US" sz="900" smtClean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05266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05266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4188309" y="6304555"/>
            <a:ext cx="3257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|  </a:t>
            </a:r>
            <a:r>
              <a:rPr lang="en-US" sz="900" baseline="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SECTION</a:t>
            </a:r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03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" y="-2047"/>
            <a:ext cx="9136539" cy="6846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7783033" y="6321973"/>
            <a:ext cx="126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12/12/2019  |   </a:t>
            </a:r>
            <a:fld id="{3C001E99-0A0D-EE42-8F0D-DFB068775785}" type="slidenum">
              <a:rPr lang="en-US" sz="900" smtClean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645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645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4188309" y="6304555"/>
            <a:ext cx="3257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|  </a:t>
            </a:r>
            <a:r>
              <a:rPr lang="en-US" sz="900" baseline="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SECTION</a:t>
            </a:r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05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" y="-2047"/>
            <a:ext cx="9136539" cy="6846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7783033" y="6321973"/>
            <a:ext cx="126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12/12/2019  |   </a:t>
            </a:r>
            <a:fld id="{3C001E99-0A0D-EE42-8F0D-DFB068775785}" type="slidenum">
              <a:rPr lang="en-US" sz="900" smtClean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4188309" y="6304555"/>
            <a:ext cx="3257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|  </a:t>
            </a:r>
            <a:r>
              <a:rPr lang="en-US" sz="900" baseline="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SECTION</a:t>
            </a:r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30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" y="-2047"/>
            <a:ext cx="9136539" cy="6846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7783033" y="6321973"/>
            <a:ext cx="126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6/10/2019  |   </a:t>
            </a:r>
            <a:fld id="{3C001E99-0A0D-EE42-8F0D-DFB068775785}" type="slidenum">
              <a:rPr lang="en-US" sz="900" smtClean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7FD54-69B1-F147-9B2B-1E9F4A800D2E}"/>
              </a:ext>
            </a:extLst>
          </p:cNvPr>
          <p:cNvSpPr txBox="1"/>
          <p:nvPr userDrawn="1"/>
        </p:nvSpPr>
        <p:spPr>
          <a:xfrm>
            <a:off x="4188308" y="6304555"/>
            <a:ext cx="3594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|  </a:t>
            </a:r>
            <a:r>
              <a:rPr lang="en-US" sz="900" baseline="0" dirty="0">
                <a:solidFill>
                  <a:schemeClr val="bg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Learning and Teaching/Science, Environment, and Sustainability</a:t>
            </a:r>
            <a:endParaRPr lang="en-US" sz="900" dirty="0">
              <a:solidFill>
                <a:schemeClr val="bg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0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8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4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2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4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4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1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3E7C7"/>
            </a:gs>
            <a:gs pos="84000">
              <a:srgbClr val="FCFFE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D15C-016C-F745-9D07-F5282B87F37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8333-A501-A745-8F12-76674D0A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4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mailto:steve@vivafarms.or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01CF57-CA4F-46D2-B00A-FCCB9736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72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5B4A2-1E2A-46ED-A238-C99DDA64FBFB}"/>
              </a:ext>
            </a:extLst>
          </p:cNvPr>
          <p:cNvSpPr txBox="1"/>
          <p:nvPr/>
        </p:nvSpPr>
        <p:spPr>
          <a:xfrm>
            <a:off x="5366479" y="239843"/>
            <a:ext cx="35526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" panose="02000503040000020003" pitchFamily="2" charset="0"/>
              </a:rPr>
              <a:t>Grain in the Garden: Experiences from Skagit Valley, WA Farm to School Programing</a:t>
            </a:r>
          </a:p>
          <a:p>
            <a:pPr algn="ctr"/>
            <a:endParaRPr lang="en-US" sz="3600" dirty="0">
              <a:latin typeface="Avenir" panose="02000503040000020003" pitchFamily="2" charset="0"/>
            </a:endParaRPr>
          </a:p>
          <a:p>
            <a:pPr algn="ctr"/>
            <a:r>
              <a:rPr lang="en-US" dirty="0">
                <a:latin typeface="Avenir" panose="02000503040000020003" pitchFamily="2" charset="0"/>
              </a:rPr>
              <a:t>Steve Crider</a:t>
            </a:r>
          </a:p>
          <a:p>
            <a:pPr algn="ctr"/>
            <a:r>
              <a:rPr lang="en-US" dirty="0">
                <a:latin typeface="Avenir" panose="02000503040000020003" pitchFamily="2" charset="0"/>
              </a:rPr>
              <a:t>Viva Farms F2S Lead</a:t>
            </a:r>
          </a:p>
          <a:p>
            <a:pPr algn="ctr"/>
            <a:endParaRPr lang="en-US" dirty="0">
              <a:latin typeface="Avenir" panose="02000503040000020003" pitchFamily="2" charset="0"/>
            </a:endParaRPr>
          </a:p>
          <a:p>
            <a:pPr algn="ctr"/>
            <a:r>
              <a:rPr lang="en-US" dirty="0">
                <a:latin typeface="Avenir" panose="02000503040000020003" pitchFamily="2" charset="0"/>
              </a:rPr>
              <a:t>Inland NW Artisan Grain Conference</a:t>
            </a:r>
          </a:p>
          <a:p>
            <a:pPr algn="ctr"/>
            <a:r>
              <a:rPr lang="en-US" dirty="0">
                <a:latin typeface="Avenir" panose="02000503040000020003" pitchFamily="2" charset="0"/>
              </a:rPr>
              <a:t>Moscow, Idaho</a:t>
            </a:r>
          </a:p>
          <a:p>
            <a:pPr algn="ctr"/>
            <a:r>
              <a:rPr lang="en-US" dirty="0">
                <a:latin typeface="Avenir" panose="02000503040000020003" pitchFamily="2" charset="0"/>
              </a:rPr>
              <a:t>July 12, 2019</a:t>
            </a:r>
          </a:p>
        </p:txBody>
      </p:sp>
    </p:spTree>
    <p:extLst>
      <p:ext uri="{BB962C8B-B14F-4D97-AF65-F5344CB8AC3E}">
        <p14:creationId xmlns:p14="http://schemas.microsoft.com/office/powerpoint/2010/main" val="423431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4A63C-8B34-45F2-AD01-13BB69F00C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E450-53B9-49CC-9609-73587D80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792288" y="5367338"/>
            <a:ext cx="5486400" cy="21050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5E6385C-BCED-4052-BEE7-3302BE4416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00" y="361950"/>
            <a:ext cx="8412163" cy="48625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8E427-DD90-447F-A1F2-37FD91872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720080"/>
            <a:ext cx="5486400" cy="452120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Kevin Morse giving a tour of Cairnspring Mills at the Port of Skagit, Burlington WA.</a:t>
            </a:r>
          </a:p>
        </p:txBody>
      </p:sp>
    </p:spTree>
    <p:extLst>
      <p:ext uri="{BB962C8B-B14F-4D97-AF65-F5344CB8AC3E}">
        <p14:creationId xmlns:p14="http://schemas.microsoft.com/office/powerpoint/2010/main" val="398852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15D89-7E39-4C82-87FE-4B5C6A9626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7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1B2178-F8EC-405F-A392-BAFD26A89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3280"/>
            <a:ext cx="8229600" cy="1178560"/>
          </a:xfrm>
        </p:spPr>
        <p:txBody>
          <a:bodyPr>
            <a:normAutofit/>
          </a:bodyPr>
          <a:lstStyle/>
          <a:p>
            <a:r>
              <a:rPr lang="en-US" sz="4000" dirty="0"/>
              <a:t>The Three Pillars of Farm to School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10E625-F6AD-444C-BA6B-96D0F663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2753360"/>
            <a:ext cx="7599680" cy="3372803"/>
          </a:xfrm>
        </p:spPr>
        <p:txBody>
          <a:bodyPr/>
          <a:lstStyle/>
          <a:p>
            <a:r>
              <a:rPr lang="en-US" dirty="0"/>
              <a:t>School Gardens</a:t>
            </a:r>
          </a:p>
          <a:p>
            <a:r>
              <a:rPr lang="en-US" dirty="0"/>
              <a:t>Food Service and Procurement</a:t>
            </a:r>
          </a:p>
          <a:p>
            <a:r>
              <a:rPr lang="en-US" dirty="0"/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3147461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17BAE-D5E4-4CB3-A4F1-695323AF00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1689" y="857250"/>
            <a:ext cx="6858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9067C7D-DD57-45F1-9A08-F32E3CD7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129280" cy="1757362"/>
          </a:xfrm>
        </p:spPr>
        <p:txBody>
          <a:bodyPr>
            <a:normAutofit/>
          </a:bodyPr>
          <a:lstStyle/>
          <a:p>
            <a:r>
              <a:rPr lang="en-US" sz="3600" dirty="0"/>
              <a:t>Grain in the Garden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EFA413-03AB-4F5D-A7DA-D70FE8F8C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61" y="2722880"/>
            <a:ext cx="3374919" cy="3648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Small plot of Barley and Skagit 1109 Winter Wheat </a:t>
            </a:r>
          </a:p>
          <a:p>
            <a:pPr marL="0" indent="0" algn="ctr">
              <a:buNone/>
            </a:pPr>
            <a:r>
              <a:rPr lang="en-US" sz="2000" dirty="0"/>
              <a:t>  La Conner Elementary School Garden, La Conner, WA.</a:t>
            </a:r>
          </a:p>
        </p:txBody>
      </p:sp>
    </p:spTree>
    <p:extLst>
      <p:ext uri="{BB962C8B-B14F-4D97-AF65-F5344CB8AC3E}">
        <p14:creationId xmlns:p14="http://schemas.microsoft.com/office/powerpoint/2010/main" val="1123997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480" y="417982"/>
            <a:ext cx="2822681" cy="3524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DE265-A5B2-450A-BF01-DC98757FE5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1689" y="857250"/>
            <a:ext cx="6858000" cy="51435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5333B01-E227-43E1-8363-9BB341CF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NREC Grain Trials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5E95C0-4DD3-4405-A9B3-6CDE08FB8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991360"/>
            <a:ext cx="2872211" cy="4199298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Skagit 1109 HRW Wheat is a new landrace variety created by The Bread Lab to flourish in the moist, cool conditions west of the Cascades.  It is Fall planted in Sept./Oct., making it an ideal variety for school gardens in our region.</a:t>
            </a:r>
          </a:p>
        </p:txBody>
      </p:sp>
    </p:spTree>
    <p:extLst>
      <p:ext uri="{BB962C8B-B14F-4D97-AF65-F5344CB8AC3E}">
        <p14:creationId xmlns:p14="http://schemas.microsoft.com/office/powerpoint/2010/main" val="418854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FE35-7291-4FE2-82D0-5424309C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568" y="4949507"/>
            <a:ext cx="5486400" cy="195898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F519D8-85BD-4D42-9CAF-BFA206EB41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363" y="244475"/>
            <a:ext cx="7945437" cy="50180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75E93-4A84-412B-BB10-04B75FA67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899" y="5367338"/>
            <a:ext cx="6410848" cy="804862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Skagit 1109 HRW wheat growing at Viva Farms, King County.  Planted by the Middle and High School Horticultural classes from The Chrysalis School, Woodinville, WA.</a:t>
            </a:r>
          </a:p>
        </p:txBody>
      </p:sp>
    </p:spTree>
    <p:extLst>
      <p:ext uri="{BB962C8B-B14F-4D97-AF65-F5344CB8AC3E}">
        <p14:creationId xmlns:p14="http://schemas.microsoft.com/office/powerpoint/2010/main" val="1758084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3DEC-E639-467A-B159-B65FEF71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Food Service and Local Procurement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4C3BB1-20FA-4D5F-A4BB-5C8C7F2C5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03575" y="1003896"/>
            <a:ext cx="5853113" cy="43898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C70DA-5C6F-40AE-B5B6-01910524F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32000"/>
            <a:ext cx="3008313" cy="4094163"/>
          </a:xfrm>
        </p:spPr>
        <p:txBody>
          <a:bodyPr>
            <a:normAutofit/>
          </a:bodyPr>
          <a:lstStyle/>
          <a:p>
            <a:r>
              <a:rPr lang="en-US" sz="2400" dirty="0"/>
              <a:t>Cairnspring Mills whole wheat organic Edison flour and T85 Edison flour being used in the Anacortes School District Central Kitchen.</a:t>
            </a:r>
          </a:p>
        </p:txBody>
      </p:sp>
    </p:spTree>
    <p:extLst>
      <p:ext uri="{BB962C8B-B14F-4D97-AF65-F5344CB8AC3E}">
        <p14:creationId xmlns:p14="http://schemas.microsoft.com/office/powerpoint/2010/main" val="41461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B3948-107D-4A70-8D72-FEC71E79DD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6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2F6D6-AAC9-4B95-930D-E840979837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55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0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vaLogo_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0"/>
            <a:ext cx="6985000" cy="1962297"/>
          </a:xfrm>
          <a:prstGeom prst="rect">
            <a:avLst/>
          </a:prstGeom>
        </p:spPr>
      </p:pic>
      <p:pic>
        <p:nvPicPr>
          <p:cNvPr id="6" name="Picture 5" descr="img_washing-zuchs_9330_3500x196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755140"/>
            <a:ext cx="8890000" cy="500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270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60" y="2008022"/>
            <a:ext cx="8114479" cy="14209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D8FB90-2068-4A7C-A6F4-F348ADED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Anacortes H.S. Scratch Kitchen: Whole Wheat Rolls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F0265D-E50F-4840-9EB9-CAEB1062F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600200"/>
            <a:ext cx="7142479" cy="4525963"/>
          </a:xfrm>
        </p:spPr>
      </p:pic>
    </p:spTree>
    <p:extLst>
      <p:ext uri="{BB962C8B-B14F-4D97-AF65-F5344CB8AC3E}">
        <p14:creationId xmlns:p14="http://schemas.microsoft.com/office/powerpoint/2010/main" val="715040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9F03BF-0394-455E-A63D-CE8A554CD8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1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A2FB-6BBD-4222-81DC-C60A6837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C72012-9E21-4F61-A99D-6EBCEDB12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920" y="365760"/>
            <a:ext cx="7325360" cy="500157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132C3-DC0C-49B7-B908-80F3E1422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Anacortes School District “Taste of Washington Day”, Oct. 2018 – featuring an “all local” ingredient list and first large scale production and serving of the Cairnspring Mills Edison Honey Butter Roll</a:t>
            </a:r>
          </a:p>
        </p:txBody>
      </p:sp>
    </p:spTree>
    <p:extLst>
      <p:ext uri="{BB962C8B-B14F-4D97-AF65-F5344CB8AC3E}">
        <p14:creationId xmlns:p14="http://schemas.microsoft.com/office/powerpoint/2010/main" val="129065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12996-31D2-4B45-901F-DEEC8C9B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B6CA42-9047-4DDA-B37A-77918A0888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116931" y="-460850"/>
            <a:ext cx="5021898" cy="66344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34254-F9AC-4AEA-9A75-0282B0975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360" y="5367338"/>
            <a:ext cx="8056880" cy="804862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Using pastry and lower protein flours in school food service offerings: scones, biscuits, desserts and toppings.</a:t>
            </a:r>
          </a:p>
        </p:txBody>
      </p:sp>
    </p:spTree>
    <p:extLst>
      <p:ext uri="{BB962C8B-B14F-4D97-AF65-F5344CB8AC3E}">
        <p14:creationId xmlns:p14="http://schemas.microsoft.com/office/powerpoint/2010/main" val="1355917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13CD-4856-4430-90D9-CB6C0795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Food Service Training and Awareness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A4440A-8A1F-4C27-A1AD-23366AF704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163" y="325438"/>
            <a:ext cx="7935912" cy="44021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C1A51-F50F-4768-B257-35F024E9E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800" dirty="0"/>
              <a:t>March 2019 “Using Local Grain and Pastry Flour in Food Service” Workshop, La Conner School Kitchen, hosted by F.S. Dir. Georgia Johnson. Attendees received 3 professional credit hours for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2351987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42D82-6127-4118-B57B-CD3212239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37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59F1-3BC4-459C-A5FE-83813097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Curriculum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75E175-43CA-4A67-9BF5-AE5EB26A2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03575" y="1003896"/>
            <a:ext cx="5853113" cy="43898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D906F-1957-470F-9065-F89A98B97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general, integrating School Gardens and School Lunch into the academic life of a school remains one of the biggest challenges and major opportunities.</a:t>
            </a:r>
          </a:p>
          <a:p>
            <a:endParaRPr lang="en-US" dirty="0"/>
          </a:p>
          <a:p>
            <a:r>
              <a:rPr lang="en-US" dirty="0"/>
              <a:t>Teachers are already maxed out with their classroom work and student responsibilities.</a:t>
            </a:r>
          </a:p>
          <a:p>
            <a:endParaRPr lang="en-US" dirty="0"/>
          </a:p>
          <a:p>
            <a:r>
              <a:rPr lang="en-US" dirty="0"/>
              <a:t>Programing in general is woefully underfunded.  Sustainability.</a:t>
            </a:r>
          </a:p>
          <a:p>
            <a:endParaRPr lang="en-US" dirty="0"/>
          </a:p>
          <a:p>
            <a:r>
              <a:rPr lang="en-US" dirty="0"/>
              <a:t>Dedicated or trained staff who have gardening expertise can be a limiting factor.</a:t>
            </a:r>
          </a:p>
          <a:p>
            <a:endParaRPr lang="en-US" dirty="0"/>
          </a:p>
          <a:p>
            <a:r>
              <a:rPr lang="en-US" dirty="0"/>
              <a:t>Garden programing that supports mandated learning and achievement goals:  see Common Threads Farm.org</a:t>
            </a:r>
          </a:p>
        </p:txBody>
      </p:sp>
    </p:spTree>
    <p:extLst>
      <p:ext uri="{BB962C8B-B14F-4D97-AF65-F5344CB8AC3E}">
        <p14:creationId xmlns:p14="http://schemas.microsoft.com/office/powerpoint/2010/main" val="63166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1015A-330B-4C7A-9BEE-ADE3C2F7E4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35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1B6A-0D12-4AEE-A627-74EB1AE6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Anacortes Middle School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EFA9F4-1135-4156-BC58-FB74D2E25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03575" y="1003896"/>
            <a:ext cx="5853113" cy="43898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EE25D-3836-4B52-848C-05843773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/>
              <a:t>The Bread Lab’s Kim </a:t>
            </a:r>
            <a:r>
              <a:rPr lang="en-US" sz="1800" dirty="0" err="1"/>
              <a:t>Binczewski</a:t>
            </a:r>
            <a:r>
              <a:rPr lang="en-US" sz="1800" dirty="0"/>
              <a:t> leading a whole wheat scone making class with middle school students in the highly popular elective “School Garden to Kitchen” class.  This program includes a garden, well equipped teaching kitchen, and science/art/humanities (STEAM) components.</a:t>
            </a:r>
          </a:p>
        </p:txBody>
      </p:sp>
    </p:spTree>
    <p:extLst>
      <p:ext uri="{BB962C8B-B14F-4D97-AF65-F5344CB8AC3E}">
        <p14:creationId xmlns:p14="http://schemas.microsoft.com/office/powerpoint/2010/main" val="477893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2CC3E-C3A0-D741-A1E4-9C41C6248D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STEM in the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0EFD7-1A35-414B-9579-82D9296B8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Elizabeth Schmitz</a:t>
            </a:r>
          </a:p>
          <a:p>
            <a:r>
              <a:rPr lang="en-US" dirty="0"/>
              <a:t>Environmental and Sustainability Education Program Supervisor</a:t>
            </a:r>
          </a:p>
          <a:p>
            <a:r>
              <a:rPr lang="en-US" dirty="0"/>
              <a:t>Learning and Teaching/Science, Environment, and Sustainability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EC2653B-09B9-2F4B-BFD1-78702681655A}"/>
              </a:ext>
            </a:extLst>
          </p:cNvPr>
          <p:cNvSpPr txBox="1">
            <a:spLocks/>
          </p:cNvSpPr>
          <p:nvPr/>
        </p:nvSpPr>
        <p:spPr>
          <a:xfrm>
            <a:off x="0" y="5224001"/>
            <a:ext cx="9144000" cy="42340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685800"/>
            <a:r>
              <a:rPr lang="en-US" sz="2400" b="1" dirty="0">
                <a:solidFill>
                  <a:srgbClr val="244A5F"/>
                </a:solidFill>
              </a:rPr>
              <a:t>Office of Superintendent of Public Instruction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564D0AD3-C11C-FE46-A133-7DBA0BD9443F}"/>
              </a:ext>
            </a:extLst>
          </p:cNvPr>
          <p:cNvSpPr txBox="1">
            <a:spLocks/>
          </p:cNvSpPr>
          <p:nvPr/>
        </p:nvSpPr>
        <p:spPr>
          <a:xfrm>
            <a:off x="1143000" y="5676896"/>
            <a:ext cx="6858000" cy="31725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1800" dirty="0">
                <a:solidFill>
                  <a:srgbClr val="244A5F"/>
                </a:solidFill>
              </a:rPr>
              <a:t>Chris Reykdal, State Superintendent</a:t>
            </a:r>
          </a:p>
        </p:txBody>
      </p:sp>
    </p:spTree>
    <p:extLst>
      <p:ext uri="{BB962C8B-B14F-4D97-AF65-F5344CB8AC3E}">
        <p14:creationId xmlns:p14="http://schemas.microsoft.com/office/powerpoint/2010/main" val="250625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bg_driving-tractor_5307_1700x584.jpg">
            <a:extLst>
              <a:ext uri="{FF2B5EF4-FFF2-40B4-BE49-F238E27FC236}">
                <a16:creationId xmlns:a16="http://schemas.microsoft.com/office/drawing/2014/main" id="{595A499F-E7C3-488E-9C89-E2387EB0ED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6767"/>
            <a:ext cx="9144000" cy="314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80012-3719-44B6-A7FA-D82C851486D2}"/>
              </a:ext>
            </a:extLst>
          </p:cNvPr>
          <p:cNvSpPr txBox="1"/>
          <p:nvPr/>
        </p:nvSpPr>
        <p:spPr>
          <a:xfrm>
            <a:off x="546100" y="1945517"/>
            <a:ext cx="80645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E86D1F"/>
                </a:solidFill>
                <a:latin typeface="Rosewood Std Fill"/>
                <a:cs typeface="Rosewood Std Fill"/>
              </a:rPr>
              <a:t>Mission</a:t>
            </a:r>
          </a:p>
          <a:p>
            <a:r>
              <a:rPr lang="en-US" sz="2500" i="1" dirty="0">
                <a:latin typeface="Avenir Book"/>
                <a:cs typeface="Avenir Book"/>
              </a:rPr>
              <a:t>We empower aspiring and limited-resource farmers by providing bilingual training in holistic organic farming practices, as well as access to land, infrastructure, equipment, marketing and capital.</a:t>
            </a:r>
          </a:p>
        </p:txBody>
      </p:sp>
      <p:pic>
        <p:nvPicPr>
          <p:cNvPr id="4" name="Picture 3" descr="VivaLogo_Horizontal.png">
            <a:extLst>
              <a:ext uri="{FF2B5EF4-FFF2-40B4-BE49-F238E27FC236}">
                <a16:creationId xmlns:a16="http://schemas.microsoft.com/office/drawing/2014/main" id="{9EAD7C77-B9ED-4F10-9578-40FEC78ABE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287" y="119921"/>
            <a:ext cx="5065426" cy="14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74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17205-9F48-495D-9723-45CBF1EF8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22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EF12-4F3B-4926-A340-94EABD69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Where do we go from here?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FB1C20-5EEC-47A8-9C2D-028F2CDF4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03575" y="1003896"/>
            <a:ext cx="5853113" cy="43898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075FD-31DF-41DE-B74E-C575A6A7B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Harvest &amp; use 2018-19 HRW wheat crop: mill &amp; baking, seed saving, re-plant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F.S. Recipe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Build on Skagit June 10 F2S 5-County event &amp; networking: www.farmtoschoolskagit.org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WSDA F2S – Community of Practice conference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Pre-K &amp; </a:t>
            </a:r>
            <a:r>
              <a:rPr lang="en-US" sz="1600" dirty="0" err="1"/>
              <a:t>Headstart</a:t>
            </a:r>
            <a:r>
              <a:rPr lang="en-US" sz="1600" dirty="0"/>
              <a:t> opportunities for whole 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Open Source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Share!  Share!  Share!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Seek out others working &amp; creating in this space – </a:t>
            </a:r>
            <a:r>
              <a:rPr lang="en-US" sz="1600" i="1" dirty="0"/>
              <a:t>NOT</a:t>
            </a:r>
            <a:r>
              <a:rPr lang="en-US" sz="1600" dirty="0"/>
              <a:t> re-invent the wheel.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Still a long way to go!!!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9963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1C3B0-3CAD-4515-9634-62A3DE85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2" y="458622"/>
            <a:ext cx="811447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4CE94-C494-497A-A97A-5276C58A2B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01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4563F-7049-41E2-B80F-43ACA9CE5B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965932-BFC2-4CBC-ABBC-E88E5A4D029E}"/>
              </a:ext>
            </a:extLst>
          </p:cNvPr>
          <p:cNvSpPr txBox="1"/>
          <p:nvPr/>
        </p:nvSpPr>
        <p:spPr>
          <a:xfrm>
            <a:off x="1381760" y="1920240"/>
            <a:ext cx="6614160" cy="44319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/>
              <a:t>Some Insights and 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Research and build out your local resources, farmers, infrastructure partners, champions &amp; proponents.  Synergy!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“Path of Least Resistance”:  Align with the early adopters and build out from there.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Smaller School Districts seem to be more open and accommodating than the larger ones?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Sustain support for the “good models” over time – take the long view.  The others will follow!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Start small but start something!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1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182F-091E-47D5-A98F-F3F869E9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554480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sz="1800" dirty="0"/>
              <a:t>Steve Crider, Farm to School Lead – Viva Farms            </a:t>
            </a:r>
            <a:r>
              <a:rPr lang="en-US" sz="1800" dirty="0">
                <a:hlinkClick r:id="rId2"/>
              </a:rPr>
              <a:t>steve@vivafarms.org</a:t>
            </a:r>
            <a:br>
              <a:rPr lang="en-US" sz="1800" dirty="0"/>
            </a:br>
            <a:r>
              <a:rPr lang="en-US" sz="1800" dirty="0"/>
              <a:t>www.farmtoschoolskagit.org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D73CA5-A1A7-4278-A009-B5AC64CDF3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60880"/>
            <a:ext cx="4267200" cy="387096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39F058-B45C-4285-9BE1-6D01DE91A3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60880"/>
            <a:ext cx="4038600" cy="3870960"/>
          </a:xfrm>
        </p:spPr>
      </p:pic>
    </p:spTree>
    <p:extLst>
      <p:ext uri="{BB962C8B-B14F-4D97-AF65-F5344CB8AC3E}">
        <p14:creationId xmlns:p14="http://schemas.microsoft.com/office/powerpoint/2010/main" val="108026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440C4A-ADA2-42E9-BB9D-F8946A923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84" y="5731981"/>
            <a:ext cx="982555" cy="917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5FF556-023D-46D6-9B15-D17EDE243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1689" y="962757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47B59-C552-4CBC-95AC-546FC575474D}"/>
              </a:ext>
            </a:extLst>
          </p:cNvPr>
          <p:cNvSpPr txBox="1"/>
          <p:nvPr/>
        </p:nvSpPr>
        <p:spPr>
          <a:xfrm>
            <a:off x="363415" y="269631"/>
            <a:ext cx="310661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Viva’s Farm to School efforts are funded by a three-year USDA Beginning Farmer/Rancher Development Grant, that has a F2S component.</a:t>
            </a:r>
          </a:p>
          <a:p>
            <a:endParaRPr lang="en-US" sz="2000" dirty="0"/>
          </a:p>
          <a:p>
            <a:r>
              <a:rPr lang="en-US" sz="2000" dirty="0"/>
              <a:t>This includes training for our farmers in how to qualify and engage with school food service programs, sales, and technical support for school gardens.  Curriculum is a new piece that has been added in 2018-19 school year.</a:t>
            </a:r>
          </a:p>
          <a:p>
            <a:endParaRPr lang="en-US" sz="2000" dirty="0"/>
          </a:p>
          <a:p>
            <a:pPr algn="ctr"/>
            <a:r>
              <a:rPr lang="en-US" sz="2000" b="1" dirty="0"/>
              <a:t>Image: Concrete, WA F2S Kitchen Classroom</a:t>
            </a:r>
          </a:p>
        </p:txBody>
      </p:sp>
    </p:spTree>
    <p:extLst>
      <p:ext uri="{BB962C8B-B14F-4D97-AF65-F5344CB8AC3E}">
        <p14:creationId xmlns:p14="http://schemas.microsoft.com/office/powerpoint/2010/main" val="210405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2344615"/>
            <a:ext cx="3289495" cy="378655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Rosewood Std Fill"/>
                <a:cs typeface="Rosewood Std Fill"/>
              </a:rPr>
              <a:t>Skagit Valley, WA: We start with a few advantages…</a:t>
            </a:r>
            <a:br>
              <a:rPr lang="en-US" sz="3200" dirty="0">
                <a:latin typeface="Rosewood Std Fill"/>
                <a:cs typeface="Rosewood Std Fill"/>
              </a:rPr>
            </a:br>
            <a:br>
              <a:rPr lang="en-US" sz="3200" dirty="0">
                <a:latin typeface="Rosewood Std Fill"/>
                <a:cs typeface="Rosewood Std Fill"/>
              </a:rPr>
            </a:br>
            <a:r>
              <a:rPr lang="en-US" sz="1800" dirty="0">
                <a:latin typeface="Rosewood Std Fill"/>
                <a:cs typeface="Rosewood Std Fill"/>
              </a:rPr>
              <a:t>Dr. Steve Jones - WSU Bread Lab leading a 5 am tour of the NREC Grain Trials, The Grain Gathering, Mount Vernon, WA, July 2018.</a:t>
            </a:r>
            <a:endParaRPr lang="en-US" sz="3200" dirty="0">
              <a:latin typeface="Rosewood Std Fill"/>
              <a:cs typeface="Rosewood Std Fil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345E3-91E5-4DF0-8FF6-3964364F28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4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FD016C-2C6D-46E5-A246-F8251C55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2560"/>
            <a:ext cx="9144000" cy="5425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126"/>
            <a:ext cx="8229600" cy="1167814"/>
          </a:xfrm>
        </p:spPr>
        <p:txBody>
          <a:bodyPr/>
          <a:lstStyle/>
          <a:p>
            <a:r>
              <a:rPr lang="en-US" sz="1800" dirty="0">
                <a:latin typeface="Rosewood Std Fill"/>
                <a:cs typeface="Rosewood Std Fill"/>
              </a:rPr>
              <a:t>Jeremy Oldfield, Mgr. of Field Academics, Yale Sustainable Food Program in a grain plot at the Yale University Farm</a:t>
            </a:r>
            <a:endParaRPr lang="en-US" dirty="0">
              <a:latin typeface="Rosewood Std Fill"/>
              <a:cs typeface="Rosewood Std Fill"/>
            </a:endParaRPr>
          </a:p>
        </p:txBody>
      </p:sp>
    </p:spTree>
    <p:extLst>
      <p:ext uri="{BB962C8B-B14F-4D97-AF65-F5344CB8AC3E}">
        <p14:creationId xmlns:p14="http://schemas.microsoft.com/office/powerpoint/2010/main" val="3274423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872"/>
            <a:ext cx="8229600" cy="1167814"/>
          </a:xfrm>
        </p:spPr>
        <p:txBody>
          <a:bodyPr/>
          <a:lstStyle/>
          <a:p>
            <a:r>
              <a:rPr lang="en-US" dirty="0">
                <a:solidFill>
                  <a:srgbClr val="E86D1F"/>
                </a:solidFill>
                <a:latin typeface="Rosewood Std Fill"/>
                <a:cs typeface="Rosewood Std Fill"/>
              </a:rPr>
              <a:t>Write stuff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5C7E0-A255-4A50-8B3E-108ECB616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18FC8-9414-4F11-BC80-3F248E81B1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8029"/>
            <a:ext cx="9144000" cy="5759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144" y="0"/>
            <a:ext cx="7839856" cy="1094320"/>
          </a:xfrm>
        </p:spPr>
        <p:txBody>
          <a:bodyPr/>
          <a:lstStyle/>
          <a:p>
            <a:endParaRPr lang="en-US" dirty="0">
              <a:solidFill>
                <a:srgbClr val="E86D1F"/>
              </a:solidFill>
              <a:latin typeface="Rosewood Std Fill"/>
              <a:cs typeface="Rosewood Std Fill"/>
            </a:endParaRPr>
          </a:p>
        </p:txBody>
      </p:sp>
      <p:pic>
        <p:nvPicPr>
          <p:cNvPr id="8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594C8E31-89AF-4B20-A56D-9CB2FDFBB5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79" y="88483"/>
            <a:ext cx="982555" cy="917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0FC62B-5BBD-42B6-86E6-9F4C09ABE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1BCC7-5877-447F-9E49-F867F8C345C6}"/>
              </a:ext>
            </a:extLst>
          </p:cNvPr>
          <p:cNvSpPr txBox="1"/>
          <p:nvPr/>
        </p:nvSpPr>
        <p:spPr>
          <a:xfrm>
            <a:off x="184979" y="239843"/>
            <a:ext cx="86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venir" panose="02000503040000020003" pitchFamily="2" charset="0"/>
              </a:rPr>
              <a:t>Grain Processing at the Yale Farm</a:t>
            </a:r>
          </a:p>
        </p:txBody>
      </p:sp>
    </p:spTree>
    <p:extLst>
      <p:ext uri="{BB962C8B-B14F-4D97-AF65-F5344CB8AC3E}">
        <p14:creationId xmlns:p14="http://schemas.microsoft.com/office/powerpoint/2010/main" val="243292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872"/>
            <a:ext cx="8229600" cy="1167814"/>
          </a:xfrm>
        </p:spPr>
        <p:txBody>
          <a:bodyPr/>
          <a:lstStyle/>
          <a:p>
            <a:r>
              <a:rPr lang="en-US" dirty="0">
                <a:solidFill>
                  <a:srgbClr val="E86D1F"/>
                </a:solidFill>
                <a:latin typeface="Rosewood Std Fill"/>
                <a:cs typeface="Rosewood Std Fill"/>
              </a:rPr>
              <a:t>Write stuff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4641E-E940-41AC-94E0-97065D37D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00" y="0"/>
            <a:ext cx="757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7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44A5F"/>
      </a:dk1>
      <a:lt1>
        <a:srgbClr val="06997E"/>
      </a:lt1>
      <a:dk2>
        <a:srgbClr val="3C85C6"/>
      </a:dk2>
      <a:lt2>
        <a:srgbClr val="FFFFFF"/>
      </a:lt2>
      <a:accent1>
        <a:srgbClr val="848382"/>
      </a:accent1>
      <a:accent2>
        <a:srgbClr val="49473B"/>
      </a:accent2>
      <a:accent3>
        <a:srgbClr val="F2C660"/>
      </a:accent3>
      <a:accent4>
        <a:srgbClr val="EF4759"/>
      </a:accent4>
      <a:accent5>
        <a:srgbClr val="FFFFFF"/>
      </a:accent5>
      <a:accent6>
        <a:srgbClr val="FFFFFF"/>
      </a:accent6>
      <a:hlink>
        <a:srgbClr val="3C85C6"/>
      </a:hlink>
      <a:folHlink>
        <a:srgbClr val="F2C66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4629</TotalTime>
  <Words>813</Words>
  <Application>Microsoft Macintosh PowerPoint</Application>
  <PresentationFormat>On-screen Show (4:3)</PresentationFormat>
  <Paragraphs>163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Avenir</vt:lpstr>
      <vt:lpstr>Avenir Book</vt:lpstr>
      <vt:lpstr>Calibri</vt:lpstr>
      <vt:lpstr>Palatino Linotype</vt:lpstr>
      <vt:lpstr>Rosewood Std Fill</vt:lpstr>
      <vt:lpstr>Segoe UI</vt:lpstr>
      <vt:lpstr>Segoe UI Historic</vt:lpstr>
      <vt:lpstr>Segoe UI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Skagit Valley, WA: We start with a few advantages…  Dr. Steve Jones - WSU Bread Lab leading a 5 am tour of the NREC Grain Trials, The Grain Gathering, Mount Vernon, WA, July 2018.</vt:lpstr>
      <vt:lpstr>Jeremy Oldfield, Mgr. of Field Academics, Yale Sustainable Food Program in a grain plot at the Yale University Farm</vt:lpstr>
      <vt:lpstr>Write stuff here</vt:lpstr>
      <vt:lpstr>PowerPoint Presentation</vt:lpstr>
      <vt:lpstr>Write stuff here</vt:lpstr>
      <vt:lpstr>PowerPoint Presentation</vt:lpstr>
      <vt:lpstr>PowerPoint Presentation</vt:lpstr>
      <vt:lpstr>PowerPoint Presentation</vt:lpstr>
      <vt:lpstr>The Three Pillars of Farm to School</vt:lpstr>
      <vt:lpstr>Grain in the Garden</vt:lpstr>
      <vt:lpstr>NREC Grain Trials</vt:lpstr>
      <vt:lpstr> </vt:lpstr>
      <vt:lpstr>Food Service and Local Procurement</vt:lpstr>
      <vt:lpstr>PowerPoint Presentation</vt:lpstr>
      <vt:lpstr>PowerPoint Presentation</vt:lpstr>
      <vt:lpstr>Anacortes H.S. Scratch Kitchen: Whole Wheat Rolls</vt:lpstr>
      <vt:lpstr>PowerPoint Presentation</vt:lpstr>
      <vt:lpstr>PowerPoint Presentation</vt:lpstr>
      <vt:lpstr>PowerPoint Presentation</vt:lpstr>
      <vt:lpstr>Food Service Training and Awareness</vt:lpstr>
      <vt:lpstr>PowerPoint Presentation</vt:lpstr>
      <vt:lpstr>Curriculum</vt:lpstr>
      <vt:lpstr>PowerPoint Presentation</vt:lpstr>
      <vt:lpstr>Anacortes Middle School</vt:lpstr>
      <vt:lpstr>STEM in the Garden</vt:lpstr>
      <vt:lpstr>PowerPoint Presentation</vt:lpstr>
      <vt:lpstr>Where do we go from here?</vt:lpstr>
      <vt:lpstr>PowerPoint Presentation</vt:lpstr>
      <vt:lpstr>PowerPoint Presentation</vt:lpstr>
      <vt:lpstr>Thank You! Steve Crider, Farm to School Lead – Viva Farms            steve@vivafarms.org www.farmtoschoolskagit.org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Wood</dc:creator>
  <cp:lastModifiedBy>Kiser, Aba</cp:lastModifiedBy>
  <cp:revision>86</cp:revision>
  <dcterms:created xsi:type="dcterms:W3CDTF">2019-03-13T19:41:39Z</dcterms:created>
  <dcterms:modified xsi:type="dcterms:W3CDTF">2019-07-16T02:10:52Z</dcterms:modified>
</cp:coreProperties>
</file>