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42"/>
  </p:notesMasterIdLst>
  <p:sldIdLst>
    <p:sldId id="256" r:id="rId3"/>
    <p:sldId id="266" r:id="rId4"/>
    <p:sldId id="289" r:id="rId5"/>
    <p:sldId id="259" r:id="rId6"/>
    <p:sldId id="257" r:id="rId7"/>
    <p:sldId id="261" r:id="rId8"/>
    <p:sldId id="290" r:id="rId9"/>
    <p:sldId id="320" r:id="rId10"/>
    <p:sldId id="321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8" r:id="rId20"/>
    <p:sldId id="280" r:id="rId21"/>
    <p:sldId id="281" r:id="rId22"/>
    <p:sldId id="283" r:id="rId23"/>
    <p:sldId id="286" r:id="rId24"/>
    <p:sldId id="282" r:id="rId25"/>
    <p:sldId id="287" r:id="rId26"/>
    <p:sldId id="285" r:id="rId27"/>
    <p:sldId id="284" r:id="rId28"/>
    <p:sldId id="288" r:id="rId29"/>
    <p:sldId id="260" r:id="rId30"/>
    <p:sldId id="277" r:id="rId31"/>
    <p:sldId id="278" r:id="rId32"/>
    <p:sldId id="279" r:id="rId33"/>
    <p:sldId id="291" r:id="rId34"/>
    <p:sldId id="292" r:id="rId35"/>
    <p:sldId id="293" r:id="rId36"/>
    <p:sldId id="294" r:id="rId37"/>
    <p:sldId id="295" r:id="rId38"/>
    <p:sldId id="296" r:id="rId39"/>
    <p:sldId id="264" r:id="rId40"/>
    <p:sldId id="265" r:id="rId4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6"/>
    <p:restoredTop sz="94382"/>
  </p:normalViewPr>
  <p:slideViewPr>
    <p:cSldViewPr snapToGrid="0" snapToObjects="1">
      <p:cViewPr varScale="1">
        <p:scale>
          <a:sx n="81" d="100"/>
          <a:sy n="81" d="100"/>
        </p:scale>
        <p:origin x="200" y="1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A527-99CD-48B8-8F59-944BE2978922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33325-E14B-4DD9-AC06-D82393BA0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6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3325-E14B-4DD9-AC06-D82393BA0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E4A720-B72B-47CC-BF87-970A9924B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Trying to add diversity to our system</a:t>
            </a:r>
          </a:p>
          <a:p>
            <a:r>
              <a:rPr lang="en-US" dirty="0"/>
              <a:t>And keep soil covered</a:t>
            </a:r>
          </a:p>
          <a:p>
            <a:r>
              <a:rPr lang="en-US" dirty="0"/>
              <a:t>Living roots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2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Fall– harder to get seed germination in low </a:t>
            </a:r>
            <a:r>
              <a:rPr lang="en-US" dirty="0" err="1"/>
              <a:t>precip</a:t>
            </a:r>
            <a:r>
              <a:rPr lang="en-US" dirty="0"/>
              <a:t> areas</a:t>
            </a:r>
          </a:p>
          <a:p>
            <a:r>
              <a:rPr lang="en-US" dirty="0"/>
              <a:t>Better returns on soil indicators – moisture, pH increases, biological activity</a:t>
            </a:r>
          </a:p>
          <a:p>
            <a:endParaRPr lang="en-US" dirty="0"/>
          </a:p>
          <a:p>
            <a:r>
              <a:rPr lang="en-US" dirty="0"/>
              <a:t>Spring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3 ½” soil moisture OR 10% flowering OR management goal</a:t>
            </a:r>
          </a:p>
          <a:p>
            <a:r>
              <a:rPr lang="en-US" dirty="0"/>
              <a:t>Check field often to know when to terminate</a:t>
            </a:r>
          </a:p>
          <a:p>
            <a:endParaRPr lang="en-US" dirty="0"/>
          </a:p>
          <a:p>
            <a:r>
              <a:rPr lang="en-US" dirty="0"/>
              <a:t>No replacement for a shovel</a:t>
            </a:r>
          </a:p>
          <a:p>
            <a:endParaRPr lang="en-US" dirty="0"/>
          </a:p>
          <a:p>
            <a:r>
              <a:rPr lang="en-US" dirty="0"/>
              <a:t>This isn’t a rotisserie grill that you can “set it and forget it”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put in hard to reach area, encourage farmers to put them near homesteads, and places dive by regularly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83167-612B-4445-9138-5CBA46E23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4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220753"/>
            <a:ext cx="5994369" cy="1529087"/>
          </a:xfrm>
        </p:spPr>
        <p:txBody>
          <a:bodyPr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6" y="4080299"/>
            <a:ext cx="2599858" cy="228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8283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6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7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1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5" y="2220753"/>
            <a:ext cx="5994369" cy="1529087"/>
          </a:xfrm>
        </p:spPr>
        <p:txBody>
          <a:bodyPr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6" y="4080299"/>
            <a:ext cx="2599858" cy="2240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3032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220752"/>
            <a:ext cx="6264382" cy="1783936"/>
          </a:xfrm>
        </p:spPr>
        <p:txBody>
          <a:bodyPr numCol="2" spcCol="914400"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56803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221200"/>
            <a:ext cx="2890965" cy="2240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0556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220752"/>
            <a:ext cx="6264382" cy="1783936"/>
          </a:xfrm>
        </p:spPr>
        <p:txBody>
          <a:bodyPr numCol="2" spcCol="914400"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221200"/>
            <a:ext cx="2890965" cy="2288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3698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41796" y="2143174"/>
            <a:ext cx="6399388" cy="2441887"/>
          </a:xfrm>
        </p:spPr>
        <p:txBody>
          <a:bodyPr numCol="3" spcCol="914400"/>
          <a:lstStyle>
            <a:lvl1pPr marL="0" marR="0" indent="0" algn="l" defTabSz="914240" rtl="0" eaLnBrk="1" fontAlgn="auto" latinLnBrk="0" hangingPunct="1">
              <a:lnSpc>
                <a:spcPts val="1613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2"/>
            <a:ext cx="7886782" cy="461665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4589" y="1464755"/>
            <a:ext cx="5832492" cy="3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24" b="1" cap="all" baseline="0"/>
            </a:lvl1pPr>
          </a:lstStyle>
          <a:p>
            <a:pPr lvl="0"/>
            <a:r>
              <a:rPr lang="en-US" dirty="0"/>
              <a:t>CLICK TO ADD SUB HEADINE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141795" y="4257480"/>
            <a:ext cx="2890965" cy="223331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9413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6682494" y="0"/>
            <a:ext cx="2461508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4220985" y="0"/>
            <a:ext cx="2461508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4220985" y="2571750"/>
            <a:ext cx="2461508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639" y="945443"/>
            <a:ext cx="3304325" cy="923223"/>
          </a:xfrm>
        </p:spPr>
        <p:txBody>
          <a:bodyPr/>
          <a:lstStyle>
            <a:lvl1pPr>
              <a:defRPr sz="2999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4640" y="2166753"/>
            <a:ext cx="2980310" cy="1783936"/>
          </a:xfrm>
        </p:spPr>
        <p:txBody>
          <a:bodyPr/>
          <a:lstStyle>
            <a:lvl1pPr marL="0" indent="0">
              <a:buNone/>
              <a:defRPr lang="en-US" sz="12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44999" y="292086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3509" y="292086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44999" y="35544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3509" y="355440"/>
            <a:ext cx="1809083" cy="1879072"/>
          </a:xfrm>
        </p:spPr>
        <p:txBody>
          <a:bodyPr numCol="1" spcCol="914400"/>
          <a:lstStyle>
            <a:lvl1pPr marL="0" indent="0">
              <a:lnSpc>
                <a:spcPts val="1613"/>
              </a:lnSpc>
              <a:buNone/>
              <a:defRPr lang="en-US" sz="9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32171" y="2623548"/>
            <a:ext cx="2350535" cy="170816"/>
          </a:xfrm>
          <a:prstGeom prst="rect">
            <a:avLst/>
          </a:prstGeom>
        </p:spPr>
        <p:txBody>
          <a:bodyPr/>
          <a:lstStyle>
            <a:lvl1pPr>
              <a:defRPr lang="en-US" sz="825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2571750"/>
            <a:ext cx="4572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4572000" y="2571750"/>
            <a:ext cx="4572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0" y="3057748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66027" y="3057748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166027" y="519760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94813" y="945442"/>
            <a:ext cx="3817349" cy="913606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5158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2571750"/>
            <a:ext cx="4572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2170" y="3057748"/>
            <a:ext cx="3310798" cy="1529087"/>
          </a:xfrm>
        </p:spPr>
        <p:txBody>
          <a:bodyPr/>
          <a:lstStyle>
            <a:lvl1pPr marL="0" indent="0">
              <a:buNone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03470" y="747021"/>
            <a:ext cx="3310798" cy="3567872"/>
          </a:xfrm>
        </p:spPr>
        <p:txBody>
          <a:bodyPr/>
          <a:lstStyle>
            <a:lvl1pPr marL="0" marR="0" indent="0" algn="l" defTabSz="914240" rtl="0" eaLnBrk="1" fontAlgn="auto" latinLnBrk="0" hangingPunct="1">
              <a:lnSpc>
                <a:spcPts val="1987"/>
              </a:lnSpc>
              <a:spcBef>
                <a:spcPts val="0"/>
              </a:spcBef>
              <a:spcAft>
                <a:spcPts val="938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38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494813" y="945442"/>
            <a:ext cx="3817349" cy="913606"/>
          </a:xfrm>
        </p:spPr>
        <p:txBody>
          <a:bodyPr/>
          <a:lstStyle>
            <a:lvl1pPr>
              <a:defRPr sz="2999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9458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1062985" y="0"/>
            <a:ext cx="8081015" cy="5143500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421" y="0"/>
            <a:ext cx="337871" cy="708759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4639" y="945442"/>
            <a:ext cx="7886782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639" y="1680754"/>
            <a:ext cx="7886782" cy="175508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0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240" rtl="0" eaLnBrk="1" latinLnBrk="0" hangingPunct="1">
        <a:lnSpc>
          <a:spcPts val="3562"/>
        </a:lnSpc>
        <a:spcBef>
          <a:spcPct val="0"/>
        </a:spcBef>
        <a:buNone/>
        <a:defRPr sz="3374" kern="1200" cap="all" baseline="0">
          <a:solidFill>
            <a:schemeClr val="tx1"/>
          </a:solidFill>
          <a:latin typeface="Franklin Gothic Heavy" panose="020B0903020102020204" pitchFamily="34" charset="0"/>
          <a:ea typeface="Franklin Gothic Heavy" panose="020B0903020102020204" pitchFamily="34" charset="0"/>
          <a:cs typeface="Franklin Gothic Heavy" panose="020B0903020102020204" pitchFamily="34" charset="0"/>
        </a:defRPr>
      </a:lvl1pPr>
    </p:titleStyle>
    <p:bodyStyle>
      <a:lvl1pPr marL="171416" indent="-171416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342832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548531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788513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994211" indent="-214270" algn="l" defTabSz="914240" rtl="0" eaLnBrk="1" latinLnBrk="0" hangingPunct="1">
        <a:lnSpc>
          <a:spcPts val="1987"/>
        </a:lnSpc>
        <a:spcBef>
          <a:spcPts val="0"/>
        </a:spcBef>
        <a:spcAft>
          <a:spcPts val="938"/>
        </a:spcAft>
        <a:buClr>
          <a:schemeClr val="accent3"/>
        </a:buClr>
        <a:buSzPct val="120000"/>
        <a:buFont typeface="Wingdings" charset="2"/>
        <a:buChar char="§"/>
        <a:defRPr sz="1238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160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60" algn="l" defTabSz="914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259D-E9AD-CD44-8903-3E048C3DFEAC}" type="datetimeFigureOut">
              <a:rPr lang="en-US" smtClean="0"/>
              <a:t>7/18/19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F7717-B6FF-614F-AE79-5AE1F9F1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9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aa.com/journal/index.php?jid=45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covercropstrategies.com/articles/132-video-case-study-raising-cover-crops-for-grazi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3861-989A-9D4B-BE3D-888F69B7A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8991"/>
            <a:ext cx="9144000" cy="1402773"/>
          </a:xfrm>
          <a:solidFill>
            <a:schemeClr val="bg1">
              <a:alpha val="65000"/>
            </a:schemeClr>
          </a:solidFill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 Crop Rotations and 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49669-7F7E-F741-AA48-643A07D80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83628"/>
            <a:ext cx="9144000" cy="529937"/>
          </a:xfrm>
          <a:solidFill>
            <a:schemeClr val="bg1">
              <a:alpha val="56000"/>
            </a:schemeClr>
          </a:solidFill>
        </p:spPr>
        <p:txBody>
          <a:bodyPr anchor="ctr">
            <a:norm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Inland Northwest Artisan Grains Conference   July 12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-13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422323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3560-FCEE-9F4C-8D56-0B82BF66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348B7E-EDB3-6348-B274-148A727AB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328500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CDD6-F68D-F045-8568-74322110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607189-716E-DE4D-8505-F329B410F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71034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BB6D-C4F3-9C4A-9FE1-7A8564AC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0CF128-EAE2-9741-AD10-5EDCEE282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93781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B5EA-567F-594C-951B-DB037CC4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F3B849-E97F-4944-9D0A-B97FC2028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82646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7799-B3CF-5148-89AF-44246E70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80D8C8-5A30-3A4E-9EB2-19BCA06FF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304635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ED9C-9284-A245-8027-CDF8C414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BF1110-C4FD-9644-ABD7-F9EF78E43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"/>
            <a:ext cx="9144001" cy="5143502"/>
          </a:xfrm>
        </p:spPr>
      </p:pic>
    </p:spTree>
    <p:extLst>
      <p:ext uri="{BB962C8B-B14F-4D97-AF65-F5344CB8AC3E}">
        <p14:creationId xmlns:p14="http://schemas.microsoft.com/office/powerpoint/2010/main" val="396539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4D72-5166-844F-B1B7-B4389DE8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F6C7A1-A188-E94B-8E71-B40640BA2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52544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10BF-650F-FD4C-AE19-1363C61F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3EA94B-5BB8-DB48-B15F-5C9805B88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3031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66E6-347E-4841-95B6-BBF035DC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93A6B3-3EBE-B24F-AB04-1386F865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239215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036AF2-90A2-466B-9FAE-7D7277213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D972140-B3A5-401B-B62F-54F44A10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72" y="560662"/>
            <a:ext cx="7589078" cy="9040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Cover Crops &amp; Grazing in high rainfall dryland cereals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56DD9-87A9-437B-BA38-8D56F9E3EC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936615-630B-4B23-B099-A002242251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626" y="1896664"/>
            <a:ext cx="3462925" cy="2301774"/>
          </a:xfrm>
          <a:prstGeom prst="rect">
            <a:avLst/>
          </a:prstGeom>
        </p:spPr>
      </p:pic>
      <p:pic>
        <p:nvPicPr>
          <p:cNvPr id="9" name="Picture 2" descr="C:\Users\Idaho\AppData\Local\Temp\Temp1_Field_Day_Pic's.zip\20150728_113711 (800x450).jpg">
            <a:extLst>
              <a:ext uri="{FF2B5EF4-FFF2-40B4-BE49-F238E27FC236}">
                <a16:creationId xmlns:a16="http://schemas.microsoft.com/office/drawing/2014/main" id="{FC99AC63-6534-493A-A4FE-77CD099E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67" y="1891513"/>
            <a:ext cx="4020933" cy="22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83EA-BB41-9041-810C-E2E8B14F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63" y="1469648"/>
            <a:ext cx="4358987" cy="3200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75" b="1" dirty="0"/>
              <a:t>Julianne Kellogg </a:t>
            </a:r>
            <a:endParaRPr lang="en-US" sz="2475" dirty="0"/>
          </a:p>
          <a:p>
            <a:r>
              <a:rPr lang="en-US" dirty="0"/>
              <a:t>WSU PhD Student in Crop Science</a:t>
            </a:r>
          </a:p>
          <a:p>
            <a:r>
              <a:rPr lang="en-US" dirty="0"/>
              <a:t>Current research emphasizes understanding crop variety impact on human health. </a:t>
            </a:r>
          </a:p>
          <a:p>
            <a:r>
              <a:rPr lang="en-US" dirty="0"/>
              <a:t>Past MS research on participatory quinoa breeding for organic systems.</a:t>
            </a:r>
          </a:p>
          <a:p>
            <a:r>
              <a:rPr lang="en-US" dirty="0"/>
              <a:t>Included publishing a WSU Extension bulletin on growing quinoa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 err="1"/>
              <a:t>julianne.kellogg@wsu.edu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983C3-D693-5740-A74E-DCE0442BDF35}"/>
              </a:ext>
            </a:extLst>
          </p:cNvPr>
          <p:cNvSpPr txBox="1"/>
          <p:nvPr/>
        </p:nvSpPr>
        <p:spPr>
          <a:xfrm>
            <a:off x="628650" y="914401"/>
            <a:ext cx="43278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Facilitator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D38CF7-5135-5340-AD6F-D2D10349FC3D}"/>
              </a:ext>
            </a:extLst>
          </p:cNvPr>
          <p:cNvSpPr txBox="1">
            <a:spLocks/>
          </p:cNvSpPr>
          <p:nvPr/>
        </p:nvSpPr>
        <p:spPr>
          <a:xfrm>
            <a:off x="-5195" y="273844"/>
            <a:ext cx="9144000" cy="640556"/>
          </a:xfrm>
          <a:prstGeom prst="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/>
              <a:t>Session: Cover Crop Rotations and Sustainability</a:t>
            </a:r>
            <a:endParaRPr lang="en-US" sz="27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1732C-0443-7841-85E5-2AC133AA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64" y="1422232"/>
            <a:ext cx="3467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3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D02FF4-3F7F-4B40-B809-F2913110F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171" y="1319355"/>
            <a:ext cx="3150311" cy="310724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0" dirty="0"/>
              <a:t>High quality late-summer gazing options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0" dirty="0"/>
              <a:t>Spring crops less reliably profitable than winter wheat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D918DF-780E-449C-8D37-FD6F5E7821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8482" y="835421"/>
            <a:ext cx="4950929" cy="37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8F6CFD5-2D9B-4DBD-A223-958187EE36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6904" y="939702"/>
            <a:ext cx="4474517" cy="33558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4B76B5-7463-4653-A8A5-454DB7046549}"/>
              </a:ext>
            </a:extLst>
          </p:cNvPr>
          <p:cNvSpPr/>
          <p:nvPr/>
        </p:nvSpPr>
        <p:spPr>
          <a:xfrm>
            <a:off x="3896905" y="4269196"/>
            <a:ext cx="4474517" cy="4040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013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6 way seed mix used:  forage oats, forage radish, forage turnips, spring peas, spring canola and spring triticale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B9407-8A10-4F25-8631-82A050A6B3E1}"/>
              </a:ext>
            </a:extLst>
          </p:cNvPr>
          <p:cNvSpPr txBox="1"/>
          <p:nvPr/>
        </p:nvSpPr>
        <p:spPr>
          <a:xfrm>
            <a:off x="596900" y="847911"/>
            <a:ext cx="330000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Franklin Gothic Book" panose="020B0503020102020204" pitchFamily="34" charset="0"/>
              </a:rPr>
              <a:t>MIXED SPECIES COVER CROPS</a:t>
            </a:r>
          </a:p>
          <a:p>
            <a:endParaRPr lang="en-US" sz="2100" dirty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Franklin Gothic Book" panose="020B0503020102020204" pitchFamily="34" charset="0"/>
              </a:rPr>
              <a:t>Alternate spring crop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Franklin Gothic Book" panose="020B0503020102020204" pitchFamily="34" charset="0"/>
              </a:rPr>
              <a:t>Lengthens crop rotations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Franklin Gothic Book" panose="020B0503020102020204" pitchFamily="34" charset="0"/>
              </a:rPr>
              <a:t>May suppress crop diseases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Franklin Gothic Book" panose="020B0503020102020204" pitchFamily="34" charset="0"/>
              </a:rPr>
              <a:t>Grazing cycles nutrients</a:t>
            </a:r>
          </a:p>
        </p:txBody>
      </p:sp>
    </p:spTree>
    <p:extLst>
      <p:ext uri="{BB962C8B-B14F-4D97-AF65-F5344CB8AC3E}">
        <p14:creationId xmlns:p14="http://schemas.microsoft.com/office/powerpoint/2010/main" val="26415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D1060B-5EB7-463B-B5D9-32AF1A4B19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A8466-9865-4521-8340-55383B6A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3AEC9-507B-48D3-9573-84DEBBCBD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7F341-337F-4E03-9335-6A270472E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59ADF86-2A51-4830-9C1C-3E57799447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1673" y="572943"/>
            <a:ext cx="3262128" cy="2446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970B0-33C8-400E-B53F-15C991402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674" y="3196315"/>
            <a:ext cx="3262128" cy="1834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109696-E724-4F97-A07D-84C66D039E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7949" y="1552872"/>
            <a:ext cx="4468226" cy="25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AB8FB1-29D9-47AA-89DE-710128613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AF3D67-33B5-4BB1-A71B-24E40EB0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8EADE-F26D-4FAD-858E-8DFB739C7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BE84B-BA9E-4074-AE3E-2094DEF9B3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FBD94FE-AD45-4020-9301-5AD3FC0295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8450" y="564899"/>
            <a:ext cx="5503284" cy="41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B7B068-BDAF-4FC9-836C-0B8F4FFBEE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771741-08C8-42F2-AB02-0DF992D2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C2CC6-F023-4EF5-B24F-9E8B88808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252F9-1A07-4E67-A012-AEDAF73E0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CF75244-DCED-44D8-9D6A-19C777AB27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2249" y="588519"/>
            <a:ext cx="5591561" cy="41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22F375-D873-4A2F-9171-92039A8762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5D4AE-93C0-4CEC-833F-6C685124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74FC-DD2E-44DE-9692-142EE023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EFB6D-7658-41CC-A968-9095452F2A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76EA85A-B414-4ABB-9814-723660BD8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279" y="642938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D3C351-5C3C-4540-8F84-9748E98295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843040-68A6-4830-87A1-67A47E40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62C3-E1C1-4CF9-9DEC-B8C4E12F1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2BF30-356E-4DD4-82A0-D31CDD402B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6" name="Picture 2" descr="C:\Users\Idaho\AppData\Local\Temp\Temp1_Field_Day_Pic's.zip\20150728_113702 (800x450).jpg">
            <a:extLst>
              <a:ext uri="{FF2B5EF4-FFF2-40B4-BE49-F238E27FC236}">
                <a16:creationId xmlns:a16="http://schemas.microsoft.com/office/drawing/2014/main" id="{81935D21-77D4-49EF-B3B8-3B95AC95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635" y="942052"/>
            <a:ext cx="7004731" cy="34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3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BCF6D-B07B-4340-8884-C3EA5B643D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ED8E87-8839-4A6C-AB52-F3C55564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0E91C-28D1-4276-A2E3-BD7A2B3F1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CED2D-9257-4B9F-BC79-5D46338DAF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8" name="Picture 7" descr="A picture containing sky, outdoor, cow, ground&#10;&#10;Description generated with very high confidence">
            <a:extLst>
              <a:ext uri="{FF2B5EF4-FFF2-40B4-BE49-F238E27FC236}">
                <a16:creationId xmlns:a16="http://schemas.microsoft.com/office/drawing/2014/main" id="{9E9B24AE-8BC9-45C9-A606-54921630F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39" y="502201"/>
            <a:ext cx="7713361" cy="4338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D4AC09-4F3F-4B11-B987-BA2924BD1A66}"/>
              </a:ext>
            </a:extLst>
          </p:cNvPr>
          <p:cNvSpPr/>
          <p:nvPr/>
        </p:nvSpPr>
        <p:spPr>
          <a:xfrm>
            <a:off x="615100" y="466880"/>
            <a:ext cx="7289276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Cover Crops Demonstration Project in North Central Idaho</a:t>
            </a:r>
          </a:p>
          <a:p>
            <a:pPr algn="ctr"/>
            <a:r>
              <a:rPr lang="en-US" sz="1013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https://www.nacaa.com/journal/index.php?jid=451</a:t>
            </a:r>
            <a:endParaRPr lang="en-US" sz="1013" dirty="0"/>
          </a:p>
          <a:p>
            <a:pPr algn="ctr"/>
            <a:r>
              <a:rPr lang="en-US" sz="1013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https://www.covercropstrategies.com/articles/132-video-case-study-raising-cover-crops-for-grazing</a:t>
            </a:r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7359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6ABF00-25AB-2743-A966-AC1B3D20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8879B1-00B9-A94D-8971-8B2F9D40B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6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eme - 2.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42"/>
            <a:ext cx="9144000" cy="4544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6" y="195591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Alternative Cropping Systems Research </a:t>
            </a:r>
            <a:br>
              <a:rPr lang="en-US" dirty="0"/>
            </a:br>
            <a:r>
              <a:rPr lang="en-US" dirty="0"/>
              <a:t>for Palouse Agriculture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4570691"/>
            <a:ext cx="9143999" cy="519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75" dirty="0"/>
              <a:t>Session: Crop Rotations, Cover Crops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05224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4675-7997-AA43-AB8D-223C75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95" y="273844"/>
            <a:ext cx="9144000" cy="640556"/>
          </a:xfrm>
          <a:solidFill>
            <a:schemeClr val="accent2">
              <a:lumMod val="60000"/>
              <a:lumOff val="40000"/>
              <a:alpha val="41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2700" b="1" dirty="0"/>
              <a:t>Session: Cover Crop Rotations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83EA-BB41-9041-810C-E2E8B14F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4231"/>
            <a:ext cx="4358987" cy="31608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25" b="1" dirty="0"/>
              <a:t>Leslie Michel</a:t>
            </a:r>
          </a:p>
          <a:p>
            <a:r>
              <a:rPr lang="en-US" dirty="0"/>
              <a:t>Soil Scientist for the Okanogan Conservation District</a:t>
            </a:r>
          </a:p>
          <a:p>
            <a:r>
              <a:rPr lang="en-US" dirty="0"/>
              <a:t>Working on MS in Soil Science, plan to defend in Fall of 2019</a:t>
            </a:r>
          </a:p>
          <a:p>
            <a:r>
              <a:rPr lang="en-US" dirty="0"/>
              <a:t>Member on the Washington Soil Health Committee and actively involved in soil health activities throughout Washington and the PNW</a:t>
            </a:r>
          </a:p>
          <a:p>
            <a:r>
              <a:rPr lang="en-US" dirty="0"/>
              <a:t>Talking today about cover crops in low rainfall wheat-fall regions and integrating livestock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 err="1"/>
              <a:t>lmichel@wsu.edu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983C3-D693-5740-A74E-DCE0442BDF35}"/>
              </a:ext>
            </a:extLst>
          </p:cNvPr>
          <p:cNvSpPr txBox="1"/>
          <p:nvPr/>
        </p:nvSpPr>
        <p:spPr>
          <a:xfrm>
            <a:off x="628650" y="1049482"/>
            <a:ext cx="432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Session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F078F-4994-9A47-8502-7C5711CD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0" y="1380837"/>
            <a:ext cx="39751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02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0" y="87442"/>
            <a:ext cx="7886700" cy="901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Comparing Conventional, Mixed, and Organic dryland cropping systems on the Palouse</a:t>
            </a:r>
          </a:p>
        </p:txBody>
      </p:sp>
      <p:pic>
        <p:nvPicPr>
          <p:cNvPr id="4" name="Picture 3" descr="sheep_wachter2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77" y="1130839"/>
            <a:ext cx="5029272" cy="3653045"/>
          </a:xfrm>
          <a:prstGeom prst="rect">
            <a:avLst/>
          </a:prstGeom>
        </p:spPr>
      </p:pic>
      <p:pic>
        <p:nvPicPr>
          <p:cNvPr id="5" name="Picture 4" descr="Alex-pic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842" y="1453814"/>
            <a:ext cx="1093451" cy="1234732"/>
          </a:xfrm>
          <a:prstGeom prst="rect">
            <a:avLst/>
          </a:prstGeom>
        </p:spPr>
      </p:pic>
      <p:pic>
        <p:nvPicPr>
          <p:cNvPr id="6" name="Picture 5" descr="Jonathan-Wachter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324" y="1453814"/>
            <a:ext cx="1487591" cy="1234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2324" y="1078164"/>
            <a:ext cx="2787428" cy="248209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13" dirty="0"/>
              <a:t>Jonathan </a:t>
            </a:r>
            <a:r>
              <a:rPr lang="en-US" sz="1013" dirty="0" err="1"/>
              <a:t>Wachter</a:t>
            </a:r>
            <a:r>
              <a:rPr lang="en-US" sz="1013" dirty="0"/>
              <a:t>, Alex Davis</a:t>
            </a:r>
          </a:p>
        </p:txBody>
      </p:sp>
      <p:pic>
        <p:nvPicPr>
          <p:cNvPr id="8" name="Picture 7" descr="farmers-and-WSU-people-5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324" y="2895799"/>
            <a:ext cx="2787428" cy="1743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35758" y="2919618"/>
            <a:ext cx="188094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 err="1"/>
              <a:t>Zakarison</a:t>
            </a:r>
            <a:r>
              <a:rPr lang="en-US" sz="1013" dirty="0"/>
              <a:t> Partnership</a:t>
            </a:r>
          </a:p>
        </p:txBody>
      </p:sp>
    </p:spTree>
    <p:extLst>
      <p:ext uri="{BB962C8B-B14F-4D97-AF65-F5344CB8AC3E}">
        <p14:creationId xmlns:p14="http://schemas.microsoft.com/office/powerpoint/2010/main" val="3489891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60" y="87442"/>
            <a:ext cx="7886700" cy="901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Comparing Conventional, Mixed, and Organic dryland cropping systems on the Palouse</a:t>
            </a:r>
          </a:p>
        </p:txBody>
      </p:sp>
      <p:pic>
        <p:nvPicPr>
          <p:cNvPr id="4" name="Picture 3" descr="sheep_wachter2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78" y="1130839"/>
            <a:ext cx="5029272" cy="365304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76223" y="1058502"/>
            <a:ext cx="3670339" cy="3751945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sz="2100" dirty="0">
                <a:latin typeface="+mj-lt"/>
              </a:rPr>
              <a:t>Potential benefits of diversified cropping systems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+mj-lt"/>
              </a:rPr>
              <a:t>Improved soil health, resource-use efficiency, increase yields, diversify revenue, reduce dependence on external inputs &amp; reduce negative externalities</a:t>
            </a:r>
          </a:p>
          <a:p>
            <a:pPr>
              <a:buFont typeface="Arial"/>
              <a:buChar char="•"/>
            </a:pPr>
            <a:r>
              <a:rPr lang="en-US" sz="2100" dirty="0">
                <a:latin typeface="+mj-lt"/>
              </a:rPr>
              <a:t>Integrated (mixed) crop-livestock systems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+mj-lt"/>
              </a:rPr>
              <a:t>Enhance productivity, encourage perennial &amp; forage crops</a:t>
            </a:r>
          </a:p>
        </p:txBody>
      </p:sp>
    </p:spTree>
    <p:extLst>
      <p:ext uri="{BB962C8B-B14F-4D97-AF65-F5344CB8AC3E}">
        <p14:creationId xmlns:p14="http://schemas.microsoft.com/office/powerpoint/2010/main" val="1473052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" y="-41363"/>
            <a:ext cx="7886700" cy="994172"/>
          </a:xfrm>
        </p:spPr>
        <p:txBody>
          <a:bodyPr/>
          <a:lstStyle/>
          <a:p>
            <a:r>
              <a:rPr lang="en-US" dirty="0"/>
              <a:t>The project: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206" y="879140"/>
            <a:ext cx="7886700" cy="8570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Long-term systems study to compare cropping systems</a:t>
            </a:r>
          </a:p>
          <a:p>
            <a:pPr marL="342900" lvl="1" indent="0">
              <a:buNone/>
            </a:pPr>
            <a:r>
              <a:rPr lang="en-US" dirty="0">
                <a:latin typeface="+mj-lt"/>
              </a:rPr>
              <a:t>Initiated 2012</a:t>
            </a:r>
          </a:p>
          <a:p>
            <a:pPr marL="342900" lvl="1" indent="0">
              <a:buNone/>
            </a:pP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4510" y="1700011"/>
            <a:ext cx="7886700" cy="2308324"/>
            <a:chOff x="47624" y="2446478"/>
            <a:chExt cx="10515600" cy="4103687"/>
          </a:xfrm>
        </p:grpSpPr>
        <p:sp>
          <p:nvSpPr>
            <p:cNvPr id="5" name="TextBox 4"/>
            <p:cNvSpPr txBox="1"/>
            <p:nvPr/>
          </p:nvSpPr>
          <p:spPr>
            <a:xfrm>
              <a:off x="47624" y="2478229"/>
              <a:ext cx="2376509" cy="36112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u="sng" dirty="0"/>
                <a:t>Conventional</a:t>
              </a:r>
            </a:p>
            <a:p>
              <a:endParaRPr lang="en-US" sz="1800" dirty="0"/>
            </a:p>
            <a:p>
              <a:r>
                <a:rPr lang="en-US" sz="1800" dirty="0"/>
                <a:t>Winter Wheat – Spring Wheat – Spring Pea</a:t>
              </a:r>
            </a:p>
            <a:p>
              <a:endParaRPr lang="en-US" sz="1800" dirty="0"/>
            </a:p>
            <a:p>
              <a:endParaRPr lang="en-US" sz="1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8819" y="2510778"/>
              <a:ext cx="2395983" cy="36112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u="sng" dirty="0"/>
                <a:t>Mixed</a:t>
              </a:r>
            </a:p>
            <a:p>
              <a:endParaRPr lang="en-US" sz="1800" dirty="0"/>
            </a:p>
            <a:p>
              <a:r>
                <a:rPr lang="en-US" sz="1800" dirty="0"/>
                <a:t>Winter Wheat – Spring Wheat – Grazed Winter Pea forage</a:t>
              </a:r>
            </a:p>
            <a:p>
              <a:r>
                <a:rPr lang="en-US" sz="1800" dirty="0"/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13239" y="2446478"/>
              <a:ext cx="2890021" cy="41036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u="sng" dirty="0"/>
                <a:t>Organic (Crop) </a:t>
              </a:r>
            </a:p>
            <a:p>
              <a:endParaRPr lang="en-US" sz="1800" dirty="0"/>
            </a:p>
            <a:p>
              <a:r>
                <a:rPr lang="en-US" sz="1800" dirty="0"/>
                <a:t>Alfalfa/grass hay (3yr) – Grazed Pea forage</a:t>
              </a:r>
              <a:br>
                <a:rPr lang="en-US" sz="1800" dirty="0"/>
              </a:br>
              <a:r>
                <a:rPr lang="en-US" sz="1800" dirty="0"/>
                <a:t> – winter wheat</a:t>
              </a:r>
            </a:p>
            <a:p>
              <a:endParaRPr lang="en-US" sz="1800" dirty="0"/>
            </a:p>
            <a:p>
              <a:endParaRPr lang="en-US" sz="1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57945" y="2446478"/>
              <a:ext cx="2405279" cy="36112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u="sng" dirty="0"/>
                <a:t>Organic (Hay) </a:t>
              </a:r>
            </a:p>
            <a:p>
              <a:endParaRPr lang="en-US" sz="1800" dirty="0"/>
            </a:p>
            <a:p>
              <a:r>
                <a:rPr lang="en-US" sz="1800" dirty="0"/>
                <a:t>Continuous Alfalfa/grass hay (5 </a:t>
              </a:r>
              <a:r>
                <a:rPr lang="en-US" sz="1800" dirty="0" err="1"/>
                <a:t>yrs</a:t>
              </a:r>
              <a:r>
                <a:rPr lang="en-US" sz="1800" dirty="0"/>
                <a:t>) </a:t>
              </a:r>
            </a:p>
            <a:p>
              <a:endParaRPr lang="en-US" sz="1800" dirty="0"/>
            </a:p>
            <a:p>
              <a:endParaRPr lang="en-US" sz="180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619506" y="3983392"/>
            <a:ext cx="7886700" cy="857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latin typeface="+mj-lt"/>
              </a:rPr>
              <a:t>Measuring the productivity, economic performance, and soil quality of these systems over time</a:t>
            </a:r>
          </a:p>
          <a:p>
            <a:pPr marL="342900" lvl="1" indent="0">
              <a:buNone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7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77845" y="172203"/>
            <a:ext cx="4182236" cy="838782"/>
          </a:xfrm>
        </p:spPr>
        <p:txBody>
          <a:bodyPr>
            <a:normAutofit/>
          </a:bodyPr>
          <a:lstStyle/>
          <a:p>
            <a:r>
              <a:rPr lang="en-US" sz="2700" dirty="0"/>
              <a:t>Highlights 2012-2016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6399" y="1161619"/>
            <a:ext cx="4447601" cy="326350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Grazed legume forages increased subsequent wheat yields with reduced nitrogen inputs</a:t>
            </a:r>
          </a:p>
          <a:p>
            <a:pPr lvl="1"/>
            <a:r>
              <a:rPr lang="en-US" dirty="0">
                <a:latin typeface="+mj-lt"/>
              </a:rPr>
              <a:t>Organic SWWW in </a:t>
            </a:r>
            <a:r>
              <a:rPr lang="en-US" dirty="0" err="1">
                <a:latin typeface="+mj-lt"/>
              </a:rPr>
              <a:t>OrgCrop</a:t>
            </a:r>
            <a:r>
              <a:rPr lang="en-US" dirty="0">
                <a:latin typeface="+mj-lt"/>
              </a:rPr>
              <a:t> was similar to CONV and MIX, but with slightly lower protein </a:t>
            </a:r>
          </a:p>
          <a:p>
            <a:pPr lvl="1"/>
            <a:r>
              <a:rPr lang="en-US" dirty="0">
                <a:latin typeface="+mj-lt"/>
              </a:rPr>
              <a:t>Winter wheat yields higher than the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county averages</a:t>
            </a:r>
          </a:p>
          <a:p>
            <a:r>
              <a:rPr lang="en-US" dirty="0">
                <a:latin typeface="+mj-lt"/>
              </a:rPr>
              <a:t>Organic perennial alfalfa &amp; grass-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based systems were the most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profitable.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 descr="sheep_wachte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85" y="1010985"/>
            <a:ext cx="4501814" cy="36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5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12147" y="158276"/>
          <a:ext cx="7222358" cy="190881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2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5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635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Treatment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Sales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Operating Costs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Returns over operating costs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Returns</a:t>
                      </a:r>
                      <a:r>
                        <a:rPr lang="en-US" sz="1500" baseline="0" dirty="0"/>
                        <a:t> over total costs</a:t>
                      </a:r>
                      <a:endParaRPr lang="en-US" sz="1500" dirty="0"/>
                    </a:p>
                  </a:txBody>
                  <a:tcPr marL="68580" marR="68580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 rowSpan="5"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2012 – 2016 </a:t>
                      </a:r>
                    </a:p>
                    <a:p>
                      <a:pPr algn="ctr"/>
                      <a:r>
                        <a:rPr lang="en-US" sz="1500" b="1" dirty="0"/>
                        <a:t>5-year Average</a:t>
                      </a:r>
                    </a:p>
                  </a:txBody>
                  <a:tcPr marL="68580" marR="68580" marT="25718" marB="25718" vert="vert270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580" marR="68580" marT="25718" marB="25718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$US</a:t>
                      </a:r>
                      <a:r>
                        <a:rPr lang="en-US" sz="1500" b="1" baseline="0" dirty="0"/>
                        <a:t> per acre</a:t>
                      </a:r>
                    </a:p>
                  </a:txBody>
                  <a:tcPr marL="68580" marR="68580" marT="25718" marB="2571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CONV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347 ± 116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226 ± 25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120 ± 116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-5 ± 69</a:t>
                      </a:r>
                    </a:p>
                  </a:txBody>
                  <a:tcPr marL="68580" marR="68580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MIX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319 ± 132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189 ± 43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130 ± 116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  ± 73</a:t>
                      </a:r>
                    </a:p>
                  </a:txBody>
                  <a:tcPr marL="68580" marR="68580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ORG</a:t>
                      </a:r>
                      <a:r>
                        <a:rPr lang="en-US" sz="1500" baseline="0" dirty="0"/>
                        <a:t> Crop</a:t>
                      </a:r>
                      <a:endParaRPr lang="en-US" sz="1500" dirty="0"/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471 ± 227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119 ± 25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247 ± 81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106 ± 169</a:t>
                      </a:r>
                    </a:p>
                  </a:txBody>
                  <a:tcPr marL="68580" marR="68580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ORG Hay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627 ± 212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83 ± 20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294 ± 85</a:t>
                      </a:r>
                    </a:p>
                  </a:txBody>
                  <a:tcPr marL="68580" marR="68580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249 ± 147</a:t>
                      </a:r>
                    </a:p>
                  </a:txBody>
                  <a:tcPr marL="68580" marR="68580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466" y="645811"/>
            <a:ext cx="1590681" cy="1005895"/>
          </a:xfrm>
        </p:spPr>
        <p:txBody>
          <a:bodyPr>
            <a:normAutofit/>
          </a:bodyPr>
          <a:lstStyle/>
          <a:p>
            <a:r>
              <a:rPr lang="en-US" sz="2400" dirty="0"/>
              <a:t>Enterprise budgets</a:t>
            </a:r>
          </a:p>
        </p:txBody>
      </p:sp>
      <p:pic>
        <p:nvPicPr>
          <p:cNvPr id="7" name="Picture 6" descr="Rplot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68" y="2240961"/>
            <a:ext cx="8225713" cy="27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02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6" y="153282"/>
            <a:ext cx="3555254" cy="847388"/>
          </a:xfrm>
        </p:spPr>
        <p:txBody>
          <a:bodyPr>
            <a:normAutofit/>
          </a:bodyPr>
          <a:lstStyle/>
          <a:p>
            <a:r>
              <a:rPr lang="en-US" sz="2700" dirty="0"/>
              <a:t>Highlights: Soil Quality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8699" y="952444"/>
            <a:ext cx="4833335" cy="304340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Organic perennial alfalfa &amp; grass-based systems improved biological soil quality (as measured in year 5)</a:t>
            </a:r>
          </a:p>
          <a:p>
            <a:r>
              <a:rPr lang="en-US" dirty="0">
                <a:latin typeface="+mj-lt"/>
              </a:rPr>
              <a:t>Trends of decreasing soil carbon in CONV and MIX, stable in 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775" y="586797"/>
            <a:ext cx="3328443" cy="4183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848" y="2710768"/>
            <a:ext cx="3242545" cy="2059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1518" y="2572217"/>
            <a:ext cx="1042482" cy="883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5626" y="3080744"/>
            <a:ext cx="2118411" cy="14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28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3282"/>
            <a:ext cx="5363858" cy="871501"/>
          </a:xfrm>
        </p:spPr>
        <p:txBody>
          <a:bodyPr>
            <a:normAutofit/>
          </a:bodyPr>
          <a:lstStyle/>
          <a:p>
            <a:r>
              <a:rPr lang="en-US" sz="2700" dirty="0"/>
              <a:t>Summary 2012-2016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1043" y="1236601"/>
            <a:ext cx="4037549" cy="3055427"/>
          </a:xfrm>
        </p:spPr>
        <p:txBody>
          <a:bodyPr/>
          <a:lstStyle/>
          <a:p>
            <a:r>
              <a:rPr lang="en-US" dirty="0">
                <a:latin typeface="+mj-lt"/>
              </a:rPr>
              <a:t>Integrating perennial crops into organic farming systems can build soil and profits</a:t>
            </a:r>
          </a:p>
          <a:p>
            <a:r>
              <a:rPr lang="en-US" dirty="0">
                <a:latin typeface="+mj-lt"/>
              </a:rPr>
              <a:t>Grazing is a way to produce revenue from a green manure crop</a:t>
            </a:r>
          </a:p>
          <a:p>
            <a:r>
              <a:rPr lang="en-US" dirty="0">
                <a:latin typeface="+mj-lt"/>
              </a:rPr>
              <a:t>“Diversification” 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5" name="Picture 4" descr="Palouse-sheep-5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592" y="1236601"/>
            <a:ext cx="4506530" cy="30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04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88" y="73641"/>
            <a:ext cx="7886700" cy="782355"/>
          </a:xfrm>
        </p:spPr>
        <p:txBody>
          <a:bodyPr/>
          <a:lstStyle/>
          <a:p>
            <a:r>
              <a:rPr lang="en-US" dirty="0"/>
              <a:t>Continuing the project: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25" y="1055756"/>
            <a:ext cx="2867984" cy="368235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Economic stability over time</a:t>
            </a:r>
          </a:p>
          <a:p>
            <a:r>
              <a:rPr lang="en-US" dirty="0">
                <a:latin typeface="+mj-lt"/>
              </a:rPr>
              <a:t>Productivity</a:t>
            </a:r>
          </a:p>
          <a:p>
            <a:r>
              <a:rPr lang="en-US" dirty="0">
                <a:latin typeface="+mj-lt"/>
              </a:rPr>
              <a:t>Soil quality, esp. Biological health</a:t>
            </a:r>
          </a:p>
          <a:p>
            <a:r>
              <a:rPr lang="en-US" dirty="0">
                <a:latin typeface="+mj-lt"/>
              </a:rPr>
              <a:t>Ecosystem services: Monetary value on topsoil, organic C, lime requirement, &amp; plant-available nutrients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5609" y="843939"/>
            <a:ext cx="6058391" cy="3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36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85BD9-3D32-A944-97B1-D0570373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7363"/>
            <a:ext cx="9144000" cy="994172"/>
          </a:xfrm>
          <a:solidFill>
            <a:schemeClr val="bg1">
              <a:alpha val="69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Audience, ask your questions! </a:t>
            </a:r>
          </a:p>
        </p:txBody>
      </p:sp>
    </p:spTree>
    <p:extLst>
      <p:ext uri="{BB962C8B-B14F-4D97-AF65-F5344CB8AC3E}">
        <p14:creationId xmlns:p14="http://schemas.microsoft.com/office/powerpoint/2010/main" val="370386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5D20-D56D-DD44-9341-9438AA29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844"/>
            <a:ext cx="9144000" cy="994172"/>
          </a:xfrm>
          <a:solidFill>
            <a:schemeClr val="bg1">
              <a:alpha val="55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questions? Contact a speaker: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435FD-7DC5-5C43-A4C5-05A69898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323" y="1358827"/>
            <a:ext cx="3777095" cy="3263504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Leslie Michel</a:t>
            </a:r>
          </a:p>
          <a:p>
            <a:pPr lvl="1"/>
            <a:r>
              <a:rPr lang="en-US" sz="2100" dirty="0" err="1"/>
              <a:t>lmichel@wsu.edu</a:t>
            </a:r>
            <a:endParaRPr lang="en-US" sz="2100" dirty="0"/>
          </a:p>
          <a:p>
            <a:r>
              <a:rPr lang="en-US" sz="2400" dirty="0"/>
              <a:t>Doug </a:t>
            </a:r>
            <a:r>
              <a:rPr lang="en-US" sz="2400" dirty="0" err="1"/>
              <a:t>Finkelnberg</a:t>
            </a:r>
            <a:endParaRPr lang="en-US" sz="2400" dirty="0"/>
          </a:p>
          <a:p>
            <a:pPr lvl="1"/>
            <a:r>
              <a:rPr lang="en-US" sz="2100" dirty="0" err="1"/>
              <a:t>doug@uidaho@edu</a:t>
            </a:r>
            <a:endParaRPr lang="en-US" sz="2100" dirty="0"/>
          </a:p>
          <a:p>
            <a:r>
              <a:rPr lang="en-US" sz="2400" dirty="0"/>
              <a:t>Rachel </a:t>
            </a:r>
            <a:r>
              <a:rPr lang="en-US" sz="2400" dirty="0" err="1"/>
              <a:t>Wieme</a:t>
            </a:r>
            <a:endParaRPr lang="en-US" sz="2400" dirty="0"/>
          </a:p>
          <a:p>
            <a:pPr lvl="1"/>
            <a:r>
              <a:rPr lang="en-US" sz="2100" dirty="0" err="1"/>
              <a:t>rachel.wieme@wsu.edu</a:t>
            </a:r>
            <a:endParaRPr lang="en-US" sz="2100" dirty="0"/>
          </a:p>
          <a:p>
            <a:r>
              <a:rPr lang="en-US" sz="2400" dirty="0"/>
              <a:t>Facilitator, Julianne Kellogg</a:t>
            </a:r>
          </a:p>
          <a:p>
            <a:pPr lvl="1"/>
            <a:r>
              <a:rPr lang="en-US" sz="2100" dirty="0" err="1"/>
              <a:t>julianne.kellogg@wsu.edu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3338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4675-7997-AA43-AB8D-223C75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95" y="273844"/>
            <a:ext cx="9144000" cy="640556"/>
          </a:xfrm>
          <a:solidFill>
            <a:schemeClr val="accent2">
              <a:lumMod val="60000"/>
              <a:lumOff val="40000"/>
              <a:alpha val="41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2700" b="1" dirty="0"/>
              <a:t>Session: Cover Crop Rotations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83EA-BB41-9041-810C-E2E8B14F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69312"/>
            <a:ext cx="4013199" cy="3025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Doug </a:t>
            </a:r>
            <a:r>
              <a:rPr lang="en-US" b="1" dirty="0" err="1"/>
              <a:t>Finkelnburg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UI - Area Extension Educator</a:t>
            </a:r>
          </a:p>
          <a:p>
            <a:r>
              <a:rPr lang="en-US" dirty="0"/>
              <a:t>BS/MS Environmental Sciences, UI</a:t>
            </a:r>
          </a:p>
          <a:p>
            <a:r>
              <a:rPr lang="en-US" dirty="0"/>
              <a:t>Crop diversification &amp; sustainability</a:t>
            </a:r>
          </a:p>
          <a:p>
            <a:r>
              <a:rPr lang="en-US" dirty="0"/>
              <a:t>Cover crops &amp; grazing in high rainfall dryland cropping systems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 err="1"/>
              <a:t>dougf@uidaho.edu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983C3-D693-5740-A74E-DCE0442BDF35}"/>
              </a:ext>
            </a:extLst>
          </p:cNvPr>
          <p:cNvSpPr txBox="1"/>
          <p:nvPr/>
        </p:nvSpPr>
        <p:spPr>
          <a:xfrm>
            <a:off x="628650" y="1049482"/>
            <a:ext cx="43278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Session Speaker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72867-B6B3-504F-A4E0-3F12B50A6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805" y="1443181"/>
            <a:ext cx="41275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1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4675-7997-AA43-AB8D-223C75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95" y="273844"/>
            <a:ext cx="9144000" cy="640556"/>
          </a:xfrm>
          <a:solidFill>
            <a:schemeClr val="accent2">
              <a:lumMod val="60000"/>
              <a:lumOff val="40000"/>
              <a:alpha val="41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2700" b="1" dirty="0"/>
              <a:t>Session: Cover Crop Rotations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83EA-BB41-9041-810C-E2E8B14F1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25" y="1669312"/>
            <a:ext cx="4358987" cy="3025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Rachel </a:t>
            </a:r>
            <a:r>
              <a:rPr lang="en-US" dirty="0" err="1"/>
              <a:t>Wieme</a:t>
            </a:r>
            <a:r>
              <a:rPr lang="en-US" dirty="0"/>
              <a:t> –</a:t>
            </a:r>
          </a:p>
          <a:p>
            <a:r>
              <a:rPr lang="en-US" dirty="0"/>
              <a:t>Postdoc Researcher at WSU Pullman</a:t>
            </a:r>
          </a:p>
          <a:p>
            <a:r>
              <a:rPr lang="en-US" dirty="0"/>
              <a:t>PhD in Soil Science from WSU </a:t>
            </a:r>
          </a:p>
          <a:p>
            <a:r>
              <a:rPr lang="en-US" dirty="0"/>
              <a:t>Presenting on alternative cropping systems for Palouse Agriculture: Diversification and management comparisons 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 err="1"/>
              <a:t>Rachel.wieme@wsu.edu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983C3-D693-5740-A74E-DCE0442BDF35}"/>
              </a:ext>
            </a:extLst>
          </p:cNvPr>
          <p:cNvSpPr txBox="1"/>
          <p:nvPr/>
        </p:nvSpPr>
        <p:spPr>
          <a:xfrm>
            <a:off x="628650" y="1049482"/>
            <a:ext cx="43278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Session Speaker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58DA1-181F-E845-88E7-6087E858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12" y="1318983"/>
            <a:ext cx="3975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47FCF1-E7EB-CD4C-A55B-B2A3346B4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A73E023-5D33-6046-9A0A-D9D68BCF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0485-A383-334D-A863-AC16DF4D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D014E5-0097-194D-B1D8-0B94A05F5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</p:spPr>
      </p:pic>
    </p:spTree>
    <p:extLst>
      <p:ext uri="{BB962C8B-B14F-4D97-AF65-F5344CB8AC3E}">
        <p14:creationId xmlns:p14="http://schemas.microsoft.com/office/powerpoint/2010/main" val="174727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2178780-FF46-4D62-AEC4-AB5EC6D1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1238"/>
          </a:xfrm>
          <a:solidFill>
            <a:schemeClr val="accent6">
              <a:lumMod val="20000"/>
              <a:lumOff val="80000"/>
              <a:alpha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Incorporating cover crops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D39FA3B9-40EB-4319-97D1-75D67CC86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122089"/>
            <a:ext cx="3886200" cy="1510633"/>
          </a:xfrm>
        </p:spPr>
        <p:txBody>
          <a:bodyPr/>
          <a:lstStyle/>
          <a:p>
            <a:r>
              <a:rPr lang="en-US" sz="2400" dirty="0"/>
              <a:t>100 years of wheat-fallow</a:t>
            </a:r>
          </a:p>
          <a:p>
            <a:r>
              <a:rPr lang="en-US" sz="2400" dirty="0"/>
              <a:t>Summer or chem fallow</a:t>
            </a:r>
          </a:p>
          <a:p>
            <a:endParaRPr lang="en-US" dirty="0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23A880DD-6A31-42B7-9728-FD2CA7D11F16}"/>
              </a:ext>
            </a:extLst>
          </p:cNvPr>
          <p:cNvSpPr/>
          <p:nvPr/>
        </p:nvSpPr>
        <p:spPr>
          <a:xfrm>
            <a:off x="621898" y="1138651"/>
            <a:ext cx="1543847" cy="3608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Year 1</a:t>
            </a: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C2DEC660-CF44-4BF9-81E2-2BE20B1E3ABC}"/>
              </a:ext>
            </a:extLst>
          </p:cNvPr>
          <p:cNvSpPr/>
          <p:nvPr/>
        </p:nvSpPr>
        <p:spPr>
          <a:xfrm>
            <a:off x="1656702" y="1622844"/>
            <a:ext cx="1620938" cy="994172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Winter Wheat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83A8DF96-13B1-4E4F-A6E2-2969AC7DD741}"/>
              </a:ext>
            </a:extLst>
          </p:cNvPr>
          <p:cNvSpPr/>
          <p:nvPr/>
        </p:nvSpPr>
        <p:spPr>
          <a:xfrm>
            <a:off x="6944834" y="1138651"/>
            <a:ext cx="1573622" cy="3608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Year 5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FE50BC02-9EA4-458E-B850-A02C5F857AE7}"/>
              </a:ext>
            </a:extLst>
          </p:cNvPr>
          <p:cNvSpPr/>
          <p:nvPr/>
        </p:nvSpPr>
        <p:spPr>
          <a:xfrm>
            <a:off x="5354206" y="1138651"/>
            <a:ext cx="1573622" cy="3608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Year 4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126AE003-BFC7-4E70-B911-01DB12DC7A47}"/>
              </a:ext>
            </a:extLst>
          </p:cNvPr>
          <p:cNvSpPr/>
          <p:nvPr/>
        </p:nvSpPr>
        <p:spPr>
          <a:xfrm>
            <a:off x="3760824" y="1138651"/>
            <a:ext cx="1573622" cy="3608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Year 3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6C5D3C91-5CF4-46F3-B7BF-3AA035EEC120}"/>
              </a:ext>
            </a:extLst>
          </p:cNvPr>
          <p:cNvSpPr/>
          <p:nvPr/>
        </p:nvSpPr>
        <p:spPr>
          <a:xfrm>
            <a:off x="3319572" y="1875072"/>
            <a:ext cx="1466983" cy="489715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Fallow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D39F42EF-2D70-451E-83D0-EC0339D433A0}"/>
              </a:ext>
            </a:extLst>
          </p:cNvPr>
          <p:cNvSpPr/>
          <p:nvPr/>
        </p:nvSpPr>
        <p:spPr>
          <a:xfrm>
            <a:off x="2173952" y="1138651"/>
            <a:ext cx="1573622" cy="3608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Year 2</a:t>
            </a:r>
          </a:p>
        </p:txBody>
      </p:sp>
      <p:sp>
        <p:nvSpPr>
          <p:cNvPr id="30" name="Arrow: Left-Right 29">
            <a:extLst>
              <a:ext uri="{FF2B5EF4-FFF2-40B4-BE49-F238E27FC236}">
                <a16:creationId xmlns:a16="http://schemas.microsoft.com/office/drawing/2014/main" id="{D65717D7-2490-4E24-BAD6-F0CFFBCBDA9D}"/>
              </a:ext>
            </a:extLst>
          </p:cNvPr>
          <p:cNvSpPr/>
          <p:nvPr/>
        </p:nvSpPr>
        <p:spPr>
          <a:xfrm>
            <a:off x="4828486" y="1627390"/>
            <a:ext cx="1620938" cy="994172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Winter Wheat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BAA4330F-28DA-49BE-93F9-ABE4BADC5E0F}"/>
              </a:ext>
            </a:extLst>
          </p:cNvPr>
          <p:cNvSpPr/>
          <p:nvPr/>
        </p:nvSpPr>
        <p:spPr>
          <a:xfrm>
            <a:off x="6491355" y="1891479"/>
            <a:ext cx="1339948" cy="489715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Fallow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8A8CBBEE-5F7A-4962-8093-1C83C654BEB5}"/>
              </a:ext>
            </a:extLst>
          </p:cNvPr>
          <p:cNvSpPr/>
          <p:nvPr/>
        </p:nvSpPr>
        <p:spPr>
          <a:xfrm>
            <a:off x="621898" y="1891479"/>
            <a:ext cx="992873" cy="489715"/>
          </a:xfrm>
          <a:prstGeom prst="flowChartAlternate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Fallow</a:t>
            </a:r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99259A3D-5938-4363-A3BB-96B12F2D590A}"/>
              </a:ext>
            </a:extLst>
          </p:cNvPr>
          <p:cNvSpPr/>
          <p:nvPr/>
        </p:nvSpPr>
        <p:spPr>
          <a:xfrm>
            <a:off x="7873234" y="1605115"/>
            <a:ext cx="642116" cy="99417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/>
              <a:t>WW</a:t>
            </a:r>
          </a:p>
        </p:txBody>
      </p:sp>
      <p:sp>
        <p:nvSpPr>
          <p:cNvPr id="53" name="Flowchart: Alternate Process 52">
            <a:extLst>
              <a:ext uri="{FF2B5EF4-FFF2-40B4-BE49-F238E27FC236}">
                <a16:creationId xmlns:a16="http://schemas.microsoft.com/office/drawing/2014/main" id="{529437C4-7C6C-493B-B0EB-C3F26E82E877}"/>
              </a:ext>
            </a:extLst>
          </p:cNvPr>
          <p:cNvSpPr/>
          <p:nvPr/>
        </p:nvSpPr>
        <p:spPr>
          <a:xfrm>
            <a:off x="3478046" y="1689464"/>
            <a:ext cx="1150034" cy="86092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/>
              <a:t>Cover Crop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5866D-97A0-6B4C-BC15-52DE9B83B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644925"/>
            <a:ext cx="38862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B114-976A-4C4E-8DF3-36F104F1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1238"/>
          </a:xfrm>
          <a:solidFill>
            <a:schemeClr val="accent6">
              <a:lumMod val="20000"/>
              <a:lumOff val="80000"/>
              <a:alpha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Cover crop rotations; four treatments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9858D94F-0966-42C7-B076-0538AB02793E}"/>
              </a:ext>
            </a:extLst>
          </p:cNvPr>
          <p:cNvSpPr/>
          <p:nvPr/>
        </p:nvSpPr>
        <p:spPr>
          <a:xfrm>
            <a:off x="640181" y="1599574"/>
            <a:ext cx="556724" cy="31555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July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250977AA-3D2B-443F-A5AF-EE88E5EE12F1}"/>
              </a:ext>
            </a:extLst>
          </p:cNvPr>
          <p:cNvSpPr/>
          <p:nvPr/>
        </p:nvSpPr>
        <p:spPr>
          <a:xfrm>
            <a:off x="1745608" y="1599574"/>
            <a:ext cx="556724" cy="31555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Sep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8475177D-6158-4FB9-87FF-AB0381CF45F7}"/>
              </a:ext>
            </a:extLst>
          </p:cNvPr>
          <p:cNvSpPr/>
          <p:nvPr/>
        </p:nvSpPr>
        <p:spPr>
          <a:xfrm>
            <a:off x="2308303" y="1599574"/>
            <a:ext cx="556724" cy="31555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Oct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476C1191-5808-4A10-A562-4E4F49F32357}"/>
              </a:ext>
            </a:extLst>
          </p:cNvPr>
          <p:cNvSpPr/>
          <p:nvPr/>
        </p:nvSpPr>
        <p:spPr>
          <a:xfrm>
            <a:off x="2870998" y="1599574"/>
            <a:ext cx="556724" cy="31555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Nov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7FEDF71A-65C9-451F-9BF1-70FE42E2C8A1}"/>
              </a:ext>
            </a:extLst>
          </p:cNvPr>
          <p:cNvSpPr/>
          <p:nvPr/>
        </p:nvSpPr>
        <p:spPr>
          <a:xfrm>
            <a:off x="3433692" y="1599574"/>
            <a:ext cx="556724" cy="31555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Dec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F994C10-DADC-4F9B-A0A0-9483A461EE2D}"/>
              </a:ext>
            </a:extLst>
          </p:cNvPr>
          <p:cNvSpPr/>
          <p:nvPr/>
        </p:nvSpPr>
        <p:spPr>
          <a:xfrm>
            <a:off x="4007155" y="1604934"/>
            <a:ext cx="556724" cy="3155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Jan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231DA2D9-1327-4068-9759-8CFBDBAA292A}"/>
              </a:ext>
            </a:extLst>
          </p:cNvPr>
          <p:cNvSpPr/>
          <p:nvPr/>
        </p:nvSpPr>
        <p:spPr>
          <a:xfrm>
            <a:off x="4571651" y="1604934"/>
            <a:ext cx="556724" cy="3155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Feb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C7D8AA3E-CF0D-4621-829B-ABFDF90029A3}"/>
              </a:ext>
            </a:extLst>
          </p:cNvPr>
          <p:cNvSpPr/>
          <p:nvPr/>
        </p:nvSpPr>
        <p:spPr>
          <a:xfrm>
            <a:off x="5136147" y="1604934"/>
            <a:ext cx="556724" cy="3155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Mar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8E9455FE-1971-4903-81B4-C452B493F1CA}"/>
              </a:ext>
            </a:extLst>
          </p:cNvPr>
          <p:cNvSpPr/>
          <p:nvPr/>
        </p:nvSpPr>
        <p:spPr>
          <a:xfrm>
            <a:off x="5700643" y="1604934"/>
            <a:ext cx="556724" cy="3155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Apr</a:t>
            </a: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2ED0D2D5-ADBA-4B22-8857-6ABACC9CC03B}"/>
              </a:ext>
            </a:extLst>
          </p:cNvPr>
          <p:cNvSpPr/>
          <p:nvPr/>
        </p:nvSpPr>
        <p:spPr>
          <a:xfrm>
            <a:off x="6265138" y="1604934"/>
            <a:ext cx="556724" cy="3155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May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9F12C938-8952-4024-A8DD-615FB0F70A88}"/>
              </a:ext>
            </a:extLst>
          </p:cNvPr>
          <p:cNvSpPr/>
          <p:nvPr/>
        </p:nvSpPr>
        <p:spPr>
          <a:xfrm>
            <a:off x="6829634" y="1604934"/>
            <a:ext cx="556724" cy="3155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Jun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2B469E1C-24F7-4BC8-809B-A03EED8425D2}"/>
              </a:ext>
            </a:extLst>
          </p:cNvPr>
          <p:cNvSpPr/>
          <p:nvPr/>
        </p:nvSpPr>
        <p:spPr>
          <a:xfrm>
            <a:off x="7394130" y="1604934"/>
            <a:ext cx="556724" cy="3155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July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20D88C9D-CF3F-4748-B6E3-7F778E99A77F}"/>
              </a:ext>
            </a:extLst>
          </p:cNvPr>
          <p:cNvSpPr/>
          <p:nvPr/>
        </p:nvSpPr>
        <p:spPr>
          <a:xfrm>
            <a:off x="7958626" y="1604934"/>
            <a:ext cx="556724" cy="31555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Aug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6608BFC4-1EB3-48B1-BC8A-FF376E9CE279}"/>
              </a:ext>
            </a:extLst>
          </p:cNvPr>
          <p:cNvSpPr/>
          <p:nvPr/>
        </p:nvSpPr>
        <p:spPr>
          <a:xfrm>
            <a:off x="640181" y="1186870"/>
            <a:ext cx="3346449" cy="37875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Year 2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62C0D10B-9859-4C40-A27D-859A699BFF21}"/>
              </a:ext>
            </a:extLst>
          </p:cNvPr>
          <p:cNvSpPr/>
          <p:nvPr/>
        </p:nvSpPr>
        <p:spPr>
          <a:xfrm>
            <a:off x="4007155" y="1186870"/>
            <a:ext cx="4508195" cy="37875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Year 3</a:t>
            </a:r>
          </a:p>
        </p:txBody>
      </p: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92922884-3374-44A0-BAB9-D0697C1E4326}"/>
              </a:ext>
            </a:extLst>
          </p:cNvPr>
          <p:cNvSpPr/>
          <p:nvPr/>
        </p:nvSpPr>
        <p:spPr>
          <a:xfrm>
            <a:off x="2308303" y="2013075"/>
            <a:ext cx="3713282" cy="489715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Fall cover crop</a:t>
            </a:r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E5EDDE20-4011-4A8C-AD9E-97A268B2F39C}"/>
              </a:ext>
            </a:extLst>
          </p:cNvPr>
          <p:cNvSpPr/>
          <p:nvPr/>
        </p:nvSpPr>
        <p:spPr>
          <a:xfrm>
            <a:off x="5853533" y="2543620"/>
            <a:ext cx="1755822" cy="489715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Spring cover crop</a:t>
            </a:r>
            <a:endParaRPr lang="en-US" sz="1013" b="1" dirty="0"/>
          </a:p>
        </p:txBody>
      </p:sp>
      <p:sp>
        <p:nvSpPr>
          <p:cNvPr id="37" name="Arrow: Left-Right 36">
            <a:extLst>
              <a:ext uri="{FF2B5EF4-FFF2-40B4-BE49-F238E27FC236}">
                <a16:creationId xmlns:a16="http://schemas.microsoft.com/office/drawing/2014/main" id="{932EA771-9498-4656-8F02-E0D62A422607}"/>
              </a:ext>
            </a:extLst>
          </p:cNvPr>
          <p:cNvSpPr/>
          <p:nvPr/>
        </p:nvSpPr>
        <p:spPr>
          <a:xfrm>
            <a:off x="6570738" y="3141903"/>
            <a:ext cx="1265537" cy="489715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Summer cc</a:t>
            </a:r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5681F76E-9C36-4367-973D-F36E49613208}"/>
              </a:ext>
            </a:extLst>
          </p:cNvPr>
          <p:cNvSpPr/>
          <p:nvPr/>
        </p:nvSpPr>
        <p:spPr>
          <a:xfrm>
            <a:off x="1109348" y="4324634"/>
            <a:ext cx="7198785" cy="489715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Chemical fallow control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35B75BE-23BF-46EC-A542-E5A1905BB0D3}"/>
              </a:ext>
            </a:extLst>
          </p:cNvPr>
          <p:cNvSpPr/>
          <p:nvPr/>
        </p:nvSpPr>
        <p:spPr>
          <a:xfrm>
            <a:off x="638501" y="1977114"/>
            <a:ext cx="470848" cy="2347520"/>
          </a:xfrm>
          <a:prstGeom prst="rightArrow">
            <a:avLst>
              <a:gd name="adj1" fmla="val 50000"/>
              <a:gd name="adj2" fmla="val 5365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/>
              <a:t>WW</a:t>
            </a: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D33C4C04-B69B-4114-82B7-6C0F32827BAC}"/>
              </a:ext>
            </a:extLst>
          </p:cNvPr>
          <p:cNvSpPr/>
          <p:nvPr/>
        </p:nvSpPr>
        <p:spPr>
          <a:xfrm>
            <a:off x="8308134" y="1977114"/>
            <a:ext cx="207217" cy="234752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WW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0E345-1260-4407-A5F8-1BCD049F94F1}"/>
              </a:ext>
            </a:extLst>
          </p:cNvPr>
          <p:cNvSpPr txBox="1"/>
          <p:nvPr/>
        </p:nvSpPr>
        <p:spPr>
          <a:xfrm>
            <a:off x="6410598" y="4742699"/>
            <a:ext cx="2432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WW=Winter wheat; CC= Cover Crop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D98CDF1E-E6DE-414A-9927-D9A01659571F}"/>
              </a:ext>
            </a:extLst>
          </p:cNvPr>
          <p:cNvSpPr/>
          <p:nvPr/>
        </p:nvSpPr>
        <p:spPr>
          <a:xfrm>
            <a:off x="1202876" y="1599574"/>
            <a:ext cx="536760" cy="32091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Aug</a:t>
            </a:r>
          </a:p>
        </p:txBody>
      </p:sp>
      <p:sp>
        <p:nvSpPr>
          <p:cNvPr id="34" name="Arrow: Left-Right 33">
            <a:extLst>
              <a:ext uri="{FF2B5EF4-FFF2-40B4-BE49-F238E27FC236}">
                <a16:creationId xmlns:a16="http://schemas.microsoft.com/office/drawing/2014/main" id="{A4664AC4-1ED4-477F-8FED-913C4E9453B6}"/>
              </a:ext>
            </a:extLst>
          </p:cNvPr>
          <p:cNvSpPr/>
          <p:nvPr/>
        </p:nvSpPr>
        <p:spPr>
          <a:xfrm>
            <a:off x="965267" y="3686167"/>
            <a:ext cx="5116266" cy="489715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Stockpiling</a:t>
            </a:r>
          </a:p>
        </p:txBody>
      </p:sp>
      <p:pic>
        <p:nvPicPr>
          <p:cNvPr id="5" name="Graphic 4" descr="Cow">
            <a:extLst>
              <a:ext uri="{FF2B5EF4-FFF2-40B4-BE49-F238E27FC236}">
                <a16:creationId xmlns:a16="http://schemas.microsoft.com/office/drawing/2014/main" id="{CECB1ECD-466B-4CE6-A4A5-44F795143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6307" y="1845877"/>
            <a:ext cx="913052" cy="913052"/>
          </a:xfrm>
          <a:prstGeom prst="rect">
            <a:avLst/>
          </a:prstGeom>
        </p:spPr>
      </p:pic>
      <p:pic>
        <p:nvPicPr>
          <p:cNvPr id="41" name="Graphic 40" descr="Cow">
            <a:extLst>
              <a:ext uri="{FF2B5EF4-FFF2-40B4-BE49-F238E27FC236}">
                <a16:creationId xmlns:a16="http://schemas.microsoft.com/office/drawing/2014/main" id="{7B700C8A-8FFD-4EA4-A66F-AC51DB69C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2020" y="2279572"/>
            <a:ext cx="913052" cy="913052"/>
          </a:xfrm>
          <a:prstGeom prst="rect">
            <a:avLst/>
          </a:prstGeom>
        </p:spPr>
      </p:pic>
      <p:pic>
        <p:nvPicPr>
          <p:cNvPr id="43" name="Graphic 42" descr="Cow">
            <a:extLst>
              <a:ext uri="{FF2B5EF4-FFF2-40B4-BE49-F238E27FC236}">
                <a16:creationId xmlns:a16="http://schemas.microsoft.com/office/drawing/2014/main" id="{148278CA-55EA-4113-92E0-861F6D5B8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8391" y="2964478"/>
            <a:ext cx="913052" cy="913052"/>
          </a:xfrm>
          <a:prstGeom prst="rect">
            <a:avLst/>
          </a:prstGeom>
        </p:spPr>
      </p:pic>
      <p:pic>
        <p:nvPicPr>
          <p:cNvPr id="44" name="Graphic 43" descr="Cow">
            <a:extLst>
              <a:ext uri="{FF2B5EF4-FFF2-40B4-BE49-F238E27FC236}">
                <a16:creationId xmlns:a16="http://schemas.microsoft.com/office/drawing/2014/main" id="{4AAB47EA-BCFA-45ED-9FF6-7F546CF05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5950" y="3382602"/>
            <a:ext cx="913052" cy="913052"/>
          </a:xfrm>
          <a:prstGeom prst="rect">
            <a:avLst/>
          </a:prstGeom>
        </p:spPr>
      </p:pic>
      <p:pic>
        <p:nvPicPr>
          <p:cNvPr id="45" name="Graphic 44" descr="Cow">
            <a:extLst>
              <a:ext uri="{FF2B5EF4-FFF2-40B4-BE49-F238E27FC236}">
                <a16:creationId xmlns:a16="http://schemas.microsoft.com/office/drawing/2014/main" id="{37E18592-9C9A-4DB6-8E5C-B03934845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2211" y="3540614"/>
            <a:ext cx="913052" cy="913052"/>
          </a:xfrm>
          <a:prstGeom prst="rect">
            <a:avLst/>
          </a:prstGeom>
        </p:spPr>
      </p:pic>
      <p:pic>
        <p:nvPicPr>
          <p:cNvPr id="46" name="Graphic 45" descr="Cow">
            <a:extLst>
              <a:ext uri="{FF2B5EF4-FFF2-40B4-BE49-F238E27FC236}">
                <a16:creationId xmlns:a16="http://schemas.microsoft.com/office/drawing/2014/main" id="{D57FB63D-F21B-4337-9373-BE04B1A10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9011" y="3404817"/>
            <a:ext cx="913052" cy="913052"/>
          </a:xfrm>
          <a:prstGeom prst="rect">
            <a:avLst/>
          </a:prstGeom>
        </p:spPr>
      </p:pic>
      <p:pic>
        <p:nvPicPr>
          <p:cNvPr id="47" name="Graphic 46" descr="Cow">
            <a:extLst>
              <a:ext uri="{FF2B5EF4-FFF2-40B4-BE49-F238E27FC236}">
                <a16:creationId xmlns:a16="http://schemas.microsoft.com/office/drawing/2014/main" id="{09140313-65B6-4CEB-B0B0-0B7698E0C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2083" y="3547379"/>
            <a:ext cx="913052" cy="913052"/>
          </a:xfrm>
          <a:prstGeom prst="rect">
            <a:avLst/>
          </a:prstGeom>
        </p:spPr>
      </p:pic>
      <p:pic>
        <p:nvPicPr>
          <p:cNvPr id="48" name="Graphic 47" descr="Cow">
            <a:extLst>
              <a:ext uri="{FF2B5EF4-FFF2-40B4-BE49-F238E27FC236}">
                <a16:creationId xmlns:a16="http://schemas.microsoft.com/office/drawing/2014/main" id="{0B9405B4-D88F-4B25-99B2-D62A70257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3295" y="3404817"/>
            <a:ext cx="913052" cy="9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4502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 (002)  -  Read-Only" id="{D02FE255-9149-4A6D-A2CB-A1899880CF6E}" vid="{612FC6D3-78D5-4389-91DA-7FFD55FBA6A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928</Words>
  <Application>Microsoft Macintosh PowerPoint</Application>
  <PresentationFormat>On-screen Show (16:9)</PresentationFormat>
  <Paragraphs>193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Archivo Regular</vt:lpstr>
      <vt:lpstr>Arial</vt:lpstr>
      <vt:lpstr>Calibri</vt:lpstr>
      <vt:lpstr>Calibri Light</vt:lpstr>
      <vt:lpstr>Franklin Gothic Book</vt:lpstr>
      <vt:lpstr>Franklin Gothic Heavy</vt:lpstr>
      <vt:lpstr>Helvetica</vt:lpstr>
      <vt:lpstr>Wingdings</vt:lpstr>
      <vt:lpstr>Text Slides</vt:lpstr>
      <vt:lpstr>Office Theme</vt:lpstr>
      <vt:lpstr>Cover Crop Rotations and Sustainability</vt:lpstr>
      <vt:lpstr>PowerPoint Presentation</vt:lpstr>
      <vt:lpstr>Session: Cover Crop Rotations and Sustainability</vt:lpstr>
      <vt:lpstr>Session: Cover Crop Rotations and Sustainability</vt:lpstr>
      <vt:lpstr>Session: Cover Crop Rotations and Sustainability</vt:lpstr>
      <vt:lpstr>PowerPoint Presentation</vt:lpstr>
      <vt:lpstr>PowerPoint Presentation</vt:lpstr>
      <vt:lpstr>Incorporating cover crops</vt:lpstr>
      <vt:lpstr>Cover crop rotations; four treatments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 Crops &amp; Grazing in high rainfall dryland cereals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Cropping Systems Research  for Palouse Agriculture</vt:lpstr>
      <vt:lpstr>Comparing Conventional, Mixed, and Organic dryland cropping systems on the Palouse</vt:lpstr>
      <vt:lpstr>Comparing Conventional, Mixed, and Organic dryland cropping systems on the Palouse</vt:lpstr>
      <vt:lpstr>The project: </vt:lpstr>
      <vt:lpstr>Highlights 2012-2016</vt:lpstr>
      <vt:lpstr>Enterprise budgets</vt:lpstr>
      <vt:lpstr>Highlights: Soil Quality</vt:lpstr>
      <vt:lpstr>Summary 2012-2016</vt:lpstr>
      <vt:lpstr>Continuing the project:</vt:lpstr>
      <vt:lpstr>Audience, ask your questions! </vt:lpstr>
      <vt:lpstr>More questions? Contact a speaker: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Crop Rotations and Sustainability</dc:title>
  <dc:subject/>
  <dc:creator>Kellogg, Julianne Alexis</dc:creator>
  <cp:keywords/>
  <dc:description/>
  <cp:lastModifiedBy>Kellogg, Julianne Alexis</cp:lastModifiedBy>
  <cp:revision>34</cp:revision>
  <dcterms:created xsi:type="dcterms:W3CDTF">2019-07-08T22:28:57Z</dcterms:created>
  <dcterms:modified xsi:type="dcterms:W3CDTF">2019-07-18T19:55:11Z</dcterms:modified>
  <cp:category/>
</cp:coreProperties>
</file>