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roxima Nova" panose="02000506030000020004" pitchFamily="2" charset="0"/>
      <p:regular r:id="rId25"/>
      <p:bold r:id="rId26"/>
      <p:italic r:id="rId27"/>
      <p:boldItalic r:id="rId28"/>
    </p:embeddedFont>
    <p:embeddedFont>
      <p:font typeface="Proxima Nova Extrabold" panose="02000506030000020004" pitchFamily="2" charset="0"/>
      <p:bold r:id="rId29"/>
    </p:embeddedFont>
    <p:embeddedFont>
      <p:font typeface="Ultra" panose="020605050000000200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7"/>
  </p:normalViewPr>
  <p:slideViewPr>
    <p:cSldViewPr snapToGrid="0" snapToObjects="1">
      <p:cViewPr varScale="1">
        <p:scale>
          <a:sx n="113" d="100"/>
          <a:sy n="113" d="100"/>
        </p:scale>
        <p:origin x="10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d1cff35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d1cff35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d232b38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d232b38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d1cff358e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5d1cff358e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0a2a921c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0a2a921c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d232b38e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d232b38e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d232b38e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d232b38e5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d232b38e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d232b38e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0a2a921c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0a2a921c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142c54961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4142c54961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d1cff358e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d1cff358e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d1c696c74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5d1c696c74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5d1c696c74_1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d232b38e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d232b38e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d232b38e5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d232b38e5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d1cff358e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5d1cff358e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40b6cadf0b0d13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40b6cadf0b0d13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d232b38e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d232b38e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45028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45028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3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3" y="1076327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50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6" name="Google Shape;166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" r="298"/>
          <a:stretch/>
        </p:blipFill>
        <p:spPr>
          <a:xfrm>
            <a:off x="2766807" y="232927"/>
            <a:ext cx="3610385" cy="363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7"/>
          <p:cNvSpPr txBox="1"/>
          <p:nvPr/>
        </p:nvSpPr>
        <p:spPr>
          <a:xfrm>
            <a:off x="301340" y="770814"/>
            <a:ext cx="30036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ARTISAN</a:t>
            </a:r>
            <a:endParaRPr sz="3600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76" name="Google Shape;176;p37"/>
          <p:cNvSpPr txBox="1"/>
          <p:nvPr/>
        </p:nvSpPr>
        <p:spPr>
          <a:xfrm>
            <a:off x="299410" y="324078"/>
            <a:ext cx="3000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INLAND NW</a:t>
            </a:r>
            <a:endParaRPr sz="3600"/>
          </a:p>
        </p:txBody>
      </p:sp>
      <p:sp>
        <p:nvSpPr>
          <p:cNvPr id="177" name="Google Shape;177;p37"/>
          <p:cNvSpPr txBox="1"/>
          <p:nvPr/>
        </p:nvSpPr>
        <p:spPr>
          <a:xfrm>
            <a:off x="6356050" y="251694"/>
            <a:ext cx="25920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BRANDING</a:t>
            </a:r>
            <a:endParaRPr sz="3600"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78" name="Google Shape;178;p37"/>
          <p:cNvSpPr txBox="1"/>
          <p:nvPr/>
        </p:nvSpPr>
        <p:spPr>
          <a:xfrm>
            <a:off x="6355987" y="678322"/>
            <a:ext cx="3000000" cy="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MARKETING</a:t>
            </a:r>
            <a:endParaRPr sz="3300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179" name="Google Shape;179;p37"/>
          <p:cNvSpPr txBox="1"/>
          <p:nvPr/>
        </p:nvSpPr>
        <p:spPr>
          <a:xfrm>
            <a:off x="361800" y="4192077"/>
            <a:ext cx="8420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 BRIEF LOOK INTO OUR</a:t>
            </a:r>
            <a:endParaRPr sz="3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MISSION / AUDIENCE / BRAND</a:t>
            </a:r>
            <a:endParaRPr/>
          </a:p>
        </p:txBody>
      </p:sp>
      <p:sp>
        <p:nvSpPr>
          <p:cNvPr id="180" name="Google Shape;180;p37"/>
          <p:cNvSpPr txBox="1"/>
          <p:nvPr/>
        </p:nvSpPr>
        <p:spPr>
          <a:xfrm>
            <a:off x="294265" y="1180114"/>
            <a:ext cx="30036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GRAINS</a:t>
            </a:r>
            <a:endParaRPr sz="3600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6"/>
          <p:cNvSpPr txBox="1"/>
          <p:nvPr/>
        </p:nvSpPr>
        <p:spPr>
          <a:xfrm>
            <a:off x="0" y="0"/>
            <a:ext cx="9195900" cy="9552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KEY BRANDING GUIDELINES</a:t>
            </a:r>
            <a:endParaRPr sz="30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4" name="Google Shape;264;p46"/>
          <p:cNvSpPr txBox="1">
            <a:spLocks noGrp="1"/>
          </p:cNvSpPr>
          <p:nvPr>
            <p:ph type="body" idx="1"/>
          </p:nvPr>
        </p:nvSpPr>
        <p:spPr>
          <a:xfrm>
            <a:off x="279994" y="1064300"/>
            <a:ext cx="8716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AutoNum type="arabicPeriod"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TRANSPARENT &amp; HIGH INTEGRITY</a:t>
            </a:r>
            <a:endParaRPr sz="26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937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AutoNum type="arabicPeriod"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RESPECTFUL &amp; POSITIVE</a:t>
            </a:r>
            <a:endParaRPr sz="2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937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AutoNum type="arabicPeriod"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FORWARD LOOKING</a:t>
            </a:r>
            <a:endParaRPr sz="2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937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AutoNum type="arabicPeriod"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POLITICALLY MODERATE</a:t>
            </a:r>
            <a:endParaRPr sz="2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937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AutoNum type="arabicPeriod"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AESTHETICALLY MINIMAL</a:t>
            </a:r>
            <a:endParaRPr sz="2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937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AutoNum type="arabicPeriod"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PRACTICAL TO INTEGRATE</a:t>
            </a:r>
            <a:endParaRPr sz="2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9370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600"/>
              <a:buFont typeface="Proxima Nova"/>
              <a:buAutoNum type="arabicPeriod"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BUILT TO SCALE</a:t>
            </a:r>
            <a:endParaRPr sz="26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4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26" y="0"/>
            <a:ext cx="840274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24" y="4004450"/>
            <a:ext cx="1280274" cy="86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038" y="0"/>
            <a:ext cx="4803706" cy="200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010" y="3586551"/>
            <a:ext cx="4798425" cy="155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038" y="1943600"/>
            <a:ext cx="4798426" cy="16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8"/>
          <p:cNvSpPr txBox="1"/>
          <p:nvPr/>
        </p:nvSpPr>
        <p:spPr>
          <a:xfrm>
            <a:off x="2120988" y="131725"/>
            <a:ext cx="19062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8"/>
          <p:cNvSpPr txBox="1"/>
          <p:nvPr/>
        </p:nvSpPr>
        <p:spPr>
          <a:xfrm>
            <a:off x="1972988" y="3545325"/>
            <a:ext cx="42162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Johns </a:t>
            </a:r>
            <a:endParaRPr sz="20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82" name="Google Shape;282;p48"/>
          <p:cNvSpPr txBox="1"/>
          <p:nvPr/>
        </p:nvSpPr>
        <p:spPr>
          <a:xfrm>
            <a:off x="2108380" y="2508149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Ranch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83" name="Google Shape;283;p48"/>
          <p:cNvSpPr txBox="1"/>
          <p:nvPr/>
        </p:nvSpPr>
        <p:spPr>
          <a:xfrm>
            <a:off x="4171001" y="2055687"/>
            <a:ext cx="30000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Goschie</a:t>
            </a:r>
            <a:endParaRPr sz="20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84" name="Google Shape;284;p48"/>
          <p:cNvSpPr txBox="1"/>
          <p:nvPr/>
        </p:nvSpPr>
        <p:spPr>
          <a:xfrm>
            <a:off x="4308461" y="2261425"/>
            <a:ext cx="17727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Farms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85" name="Google Shape;285;p48"/>
          <p:cNvSpPr txBox="1"/>
          <p:nvPr/>
        </p:nvSpPr>
        <p:spPr>
          <a:xfrm>
            <a:off x="2241907" y="112885"/>
            <a:ext cx="30000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HT Rea</a:t>
            </a:r>
            <a:endParaRPr sz="20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86" name="Google Shape;286;p48"/>
          <p:cNvSpPr txBox="1"/>
          <p:nvPr/>
        </p:nvSpPr>
        <p:spPr>
          <a:xfrm>
            <a:off x="2123377" y="307677"/>
            <a:ext cx="30000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Farming</a:t>
            </a: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9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9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4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0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5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63" y="531013"/>
            <a:ext cx="6096274" cy="40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1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5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825" y="2037700"/>
            <a:ext cx="2716605" cy="1483101"/>
          </a:xfrm>
          <a:prstGeom prst="rect">
            <a:avLst/>
          </a:prstGeom>
          <a:noFill/>
          <a:ln>
            <a:noFill/>
          </a:ln>
          <a:effectLst>
            <a:outerShdw blurRad="142875" dist="9525" dir="960001" algn="bl" rotWithShape="0">
              <a:srgbClr val="EFEFEF">
                <a:alpha val="66000"/>
              </a:srgbClr>
            </a:outerShdw>
          </a:effectLst>
        </p:spPr>
      </p:pic>
      <p:sp>
        <p:nvSpPr>
          <p:cNvPr id="314" name="Google Shape;314;p52"/>
          <p:cNvSpPr txBox="1"/>
          <p:nvPr/>
        </p:nvSpPr>
        <p:spPr>
          <a:xfrm>
            <a:off x="307725" y="237750"/>
            <a:ext cx="8528400" cy="14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TRACE IT TO THE HEADWATERS</a:t>
            </a:r>
            <a:endParaRPr sz="36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WWW.MAINSTEMMALT.COM</a:t>
            </a:r>
            <a:endParaRPr sz="48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51" y="521838"/>
            <a:ext cx="8108026" cy="410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8"/>
          <p:cNvSpPr/>
          <p:nvPr/>
        </p:nvSpPr>
        <p:spPr>
          <a:xfrm rot="10800000">
            <a:off x="278899" y="283238"/>
            <a:ext cx="8585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8"/>
          <p:cNvSpPr/>
          <p:nvPr/>
        </p:nvSpPr>
        <p:spPr>
          <a:xfrm rot="10800000">
            <a:off x="278899" y="4733002"/>
            <a:ext cx="8585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8"/>
          <p:cNvSpPr/>
          <p:nvPr/>
        </p:nvSpPr>
        <p:spPr>
          <a:xfrm rot="-5400000">
            <a:off x="-1945914" y="2508203"/>
            <a:ext cx="4580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8"/>
          <p:cNvSpPr/>
          <p:nvPr/>
        </p:nvSpPr>
        <p:spPr>
          <a:xfrm rot="-5400000">
            <a:off x="6509248" y="2508203"/>
            <a:ext cx="4580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8"/>
          <p:cNvSpPr txBox="1"/>
          <p:nvPr/>
        </p:nvSpPr>
        <p:spPr>
          <a:xfrm>
            <a:off x="1075400" y="2275950"/>
            <a:ext cx="7020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OUR MISSION</a:t>
            </a:r>
            <a:endParaRPr sz="48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&amp; AUDIENCE</a:t>
            </a:r>
            <a:endParaRPr sz="48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9" descr="MaltingProcess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750" y="291001"/>
            <a:ext cx="8432100" cy="45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9"/>
          <p:cNvSpPr/>
          <p:nvPr/>
        </p:nvSpPr>
        <p:spPr>
          <a:xfrm>
            <a:off x="279750" y="291000"/>
            <a:ext cx="6978300" cy="1251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7" name="Google Shape;197;p39" descr="MaltingProcess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" y="304800"/>
            <a:ext cx="6924600" cy="11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4450"/>
            <a:ext cx="9144003" cy="52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0"/>
          <p:cNvSpPr txBox="1"/>
          <p:nvPr/>
        </p:nvSpPr>
        <p:spPr>
          <a:xfrm>
            <a:off x="4764700" y="2792825"/>
            <a:ext cx="3903600" cy="2090700"/>
          </a:xfrm>
          <a:prstGeom prst="rect">
            <a:avLst/>
          </a:prstGeom>
          <a:solidFill>
            <a:srgbClr val="D9D9D9">
              <a:alpha val="44600"/>
            </a:srgbClr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C0C0C"/>
                </a:solidFill>
                <a:latin typeface="Proxima Nova"/>
                <a:ea typeface="Proxima Nova"/>
                <a:cs typeface="Proxima Nova"/>
                <a:sym typeface="Proxima Nova"/>
              </a:rPr>
              <a:t>Through Mainstem Malt, you support family farms, re-localization of grain economies, on-farm water conservation efforts, and a constant push towards comprehensive agricultural sustainability. Radical supply chain transparency invites you to travel upstream from your favorite malty products.</a:t>
            </a:r>
            <a:endParaRPr sz="1600" b="1">
              <a:solidFill>
                <a:srgbClr val="0C0C0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40"/>
          <p:cNvSpPr txBox="1"/>
          <p:nvPr/>
        </p:nvSpPr>
        <p:spPr>
          <a:xfrm>
            <a:off x="671700" y="1543451"/>
            <a:ext cx="78006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MARKET-BASED CONSERVATION</a:t>
            </a:r>
            <a:endParaRPr sz="3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ENABLED BY PREMIUM MALT</a:t>
            </a:r>
            <a:endParaRPr sz="38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000" y="886438"/>
            <a:ext cx="1761475" cy="144642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1"/>
          <p:cNvSpPr txBox="1"/>
          <p:nvPr/>
        </p:nvSpPr>
        <p:spPr>
          <a:xfrm>
            <a:off x="292650" y="16675"/>
            <a:ext cx="85587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>
                <a:latin typeface="Proxima Nova"/>
                <a:ea typeface="Proxima Nova"/>
                <a:cs typeface="Proxima Nova"/>
                <a:sym typeface="Proxima Nova"/>
              </a:rPr>
              <a:t>MANY</a:t>
            </a: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 SUPPLY CHAIN STAKEHOLDERS</a:t>
            </a:r>
            <a:endParaRPr sz="36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2" name="Google Shape;212;p4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819075"/>
            <a:ext cx="1581152" cy="1581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41"/>
          <p:cNvCxnSpPr/>
          <p:nvPr/>
        </p:nvCxnSpPr>
        <p:spPr>
          <a:xfrm>
            <a:off x="1924050" y="1352550"/>
            <a:ext cx="606900" cy="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4" name="Google Shape;214;p4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787" y="728925"/>
            <a:ext cx="1761475" cy="1761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41"/>
          <p:cNvCxnSpPr/>
          <p:nvPr/>
        </p:nvCxnSpPr>
        <p:spPr>
          <a:xfrm>
            <a:off x="4362450" y="1352550"/>
            <a:ext cx="606900" cy="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41"/>
          <p:cNvCxnSpPr/>
          <p:nvPr/>
        </p:nvCxnSpPr>
        <p:spPr>
          <a:xfrm>
            <a:off x="6343650" y="1352550"/>
            <a:ext cx="606900" cy="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7" name="Google Shape;217;p41"/>
          <p:cNvCxnSpPr/>
          <p:nvPr/>
        </p:nvCxnSpPr>
        <p:spPr>
          <a:xfrm rot="10800000">
            <a:off x="6335475" y="1896950"/>
            <a:ext cx="606900" cy="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" name="Google Shape;218;p41"/>
          <p:cNvCxnSpPr/>
          <p:nvPr/>
        </p:nvCxnSpPr>
        <p:spPr>
          <a:xfrm rot="10800000">
            <a:off x="4354275" y="1896950"/>
            <a:ext cx="606900" cy="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9" name="Google Shape;219;p41"/>
          <p:cNvCxnSpPr/>
          <p:nvPr/>
        </p:nvCxnSpPr>
        <p:spPr>
          <a:xfrm rot="10800000">
            <a:off x="1915875" y="1896950"/>
            <a:ext cx="606900" cy="3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" name="Google Shape;220;p41"/>
          <p:cNvSpPr/>
          <p:nvPr/>
        </p:nvSpPr>
        <p:spPr>
          <a:xfrm>
            <a:off x="7634350" y="742875"/>
            <a:ext cx="690600" cy="6096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1" name="Google Shape;221;p4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099" y="886450"/>
            <a:ext cx="487101" cy="4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6737" y="971475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1"/>
          <p:cNvSpPr txBox="1"/>
          <p:nvPr/>
        </p:nvSpPr>
        <p:spPr>
          <a:xfrm>
            <a:off x="288275" y="2569050"/>
            <a:ext cx="1581300" cy="18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FARMERS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RESEARCHERS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PLANT BREEDERS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AGRICULTURAL SUPPLIERS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" name="Google Shape;224;p41"/>
          <p:cNvSpPr txBox="1"/>
          <p:nvPr/>
        </p:nvSpPr>
        <p:spPr>
          <a:xfrm>
            <a:off x="2574275" y="2569050"/>
            <a:ext cx="1581300" cy="18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MALTSTERS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EQUIPMENT SUPPLIERS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LOGISTICS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PARTNERS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QUALITY ANALYSIS LABS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41"/>
          <p:cNvSpPr txBox="1"/>
          <p:nvPr/>
        </p:nvSpPr>
        <p:spPr>
          <a:xfrm>
            <a:off x="4837525" y="2569050"/>
            <a:ext cx="1581300" cy="22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BREWERS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DISTILLERS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MILLERS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BAKERS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....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41"/>
          <p:cNvSpPr txBox="1"/>
          <p:nvPr/>
        </p:nvSpPr>
        <p:spPr>
          <a:xfrm>
            <a:off x="6971875" y="2569050"/>
            <a:ext cx="1961400" cy="23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BEER DRINKERS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WHISKEY DRINKERS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BREAD LOVERS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LOCAVORES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CONSERVATIONISTS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563" y="672857"/>
            <a:ext cx="6464874" cy="34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4478" y="2248630"/>
            <a:ext cx="1941375" cy="27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50" y="2105075"/>
            <a:ext cx="911501" cy="285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51" y="521838"/>
            <a:ext cx="8108030" cy="410367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3"/>
          <p:cNvSpPr/>
          <p:nvPr/>
        </p:nvSpPr>
        <p:spPr>
          <a:xfrm rot="10800000">
            <a:off x="278899" y="283238"/>
            <a:ext cx="8585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3"/>
          <p:cNvSpPr/>
          <p:nvPr/>
        </p:nvSpPr>
        <p:spPr>
          <a:xfrm rot="10800000">
            <a:off x="278899" y="4733002"/>
            <a:ext cx="8585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3"/>
          <p:cNvSpPr/>
          <p:nvPr/>
        </p:nvSpPr>
        <p:spPr>
          <a:xfrm rot="-5400000">
            <a:off x="-1945914" y="2508203"/>
            <a:ext cx="4580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3"/>
          <p:cNvSpPr/>
          <p:nvPr/>
        </p:nvSpPr>
        <p:spPr>
          <a:xfrm rot="-5400000">
            <a:off x="6509248" y="2508203"/>
            <a:ext cx="4580700" cy="13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8400" tIns="19200" rIns="38400" bIns="192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3"/>
          <p:cNvSpPr txBox="1"/>
          <p:nvPr/>
        </p:nvSpPr>
        <p:spPr>
          <a:xfrm>
            <a:off x="1075400" y="2275950"/>
            <a:ext cx="7020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OUR BRAND</a:t>
            </a:r>
            <a:endParaRPr sz="4800">
              <a:solidFill>
                <a:srgbClr val="FFFFF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0" name="Google Shape;250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862" y="113926"/>
            <a:ext cx="4942276" cy="491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Macintosh PowerPoint</Application>
  <PresentationFormat>On-screen Show (16:9)</PresentationFormat>
  <Paragraphs>66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Ultra</vt:lpstr>
      <vt:lpstr>Proxima Nova</vt:lpstr>
      <vt:lpstr>Proxima Nova Extrabold</vt:lpstr>
      <vt:lpstr>Calibri</vt:lpstr>
      <vt:lpstr>Arial</vt:lpstr>
      <vt:lpstr>Simple Light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BRANDING GUIDELINES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Kiser, Aba</cp:lastModifiedBy>
  <cp:revision>1</cp:revision>
  <dcterms:modified xsi:type="dcterms:W3CDTF">2019-07-16T02:40:28Z</dcterms:modified>
</cp:coreProperties>
</file>