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image" Target="../media/image4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412395" y="309297"/>
            <a:ext cx="8319209" cy="6239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3606800" y="1049867"/>
            <a:ext cx="5384800" cy="20235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1234439"/>
            <a:ext cx="9144000" cy="320040"/>
          </a:xfrm>
          <a:custGeom>
            <a:avLst/>
            <a:gdLst/>
            <a:ahLst/>
            <a:cxnLst/>
            <a:rect l="l" t="t" r="r" b="b"/>
            <a:pathLst>
              <a:path w="9144000" h="320040">
                <a:moveTo>
                  <a:pt x="0" y="320039"/>
                </a:moveTo>
                <a:lnTo>
                  <a:pt x="9144000" y="320039"/>
                </a:lnTo>
                <a:lnTo>
                  <a:pt x="9144000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4767" y="1392766"/>
            <a:ext cx="7594465" cy="1031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4420" y="1546328"/>
            <a:ext cx="4472305" cy="3060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51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51.jpg"/><Relationship Id="rId4" Type="http://schemas.openxmlformats.org/officeDocument/2006/relationships/image" Target="../media/image52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6" Type="http://schemas.openxmlformats.org/officeDocument/2006/relationships/image" Target="../media/image57.jpg"/><Relationship Id="rId7" Type="http://schemas.openxmlformats.org/officeDocument/2006/relationships/image" Target="../media/image58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Relationship Id="rId3" Type="http://schemas.openxmlformats.org/officeDocument/2006/relationships/image" Target="../media/image68.png"/><Relationship Id="rId4" Type="http://schemas.openxmlformats.org/officeDocument/2006/relationships/image" Target="../media/image69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5" Type="http://schemas.openxmlformats.org/officeDocument/2006/relationships/image" Target="../media/image73.png"/><Relationship Id="rId6" Type="http://schemas.openxmlformats.org/officeDocument/2006/relationships/image" Target="../media/image74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jpg"/><Relationship Id="rId4" Type="http://schemas.openxmlformats.org/officeDocument/2006/relationships/image" Target="../media/image78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Relationship Id="rId3" Type="http://schemas.openxmlformats.org/officeDocument/2006/relationships/image" Target="../media/image80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Relationship Id="rId3" Type="http://schemas.openxmlformats.org/officeDocument/2006/relationships/image" Target="../media/image82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Relationship Id="rId3" Type="http://schemas.openxmlformats.org/officeDocument/2006/relationships/image" Target="../media/image84.jpg"/><Relationship Id="rId4" Type="http://schemas.openxmlformats.org/officeDocument/2006/relationships/image" Target="../media/image85.jpg"/><Relationship Id="rId5" Type="http://schemas.openxmlformats.org/officeDocument/2006/relationships/image" Target="../media/image86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Relationship Id="rId3" Type="http://schemas.openxmlformats.org/officeDocument/2006/relationships/image" Target="../media/image92.jpg"/><Relationship Id="rId4" Type="http://schemas.openxmlformats.org/officeDocument/2006/relationships/image" Target="../media/image93.jpg"/><Relationship Id="rId5" Type="http://schemas.openxmlformats.org/officeDocument/2006/relationships/image" Target="../media/image94.jpg"/><Relationship Id="rId6" Type="http://schemas.openxmlformats.org/officeDocument/2006/relationships/image" Target="../media/image95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Relationship Id="rId3" Type="http://schemas.openxmlformats.org/officeDocument/2006/relationships/image" Target="../media/image97.jpg"/><Relationship Id="rId4" Type="http://schemas.openxmlformats.org/officeDocument/2006/relationships/image" Target="../media/image98.jpg"/><Relationship Id="rId5" Type="http://schemas.openxmlformats.org/officeDocument/2006/relationships/image" Target="../media/image99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g"/><Relationship Id="rId3" Type="http://schemas.openxmlformats.org/officeDocument/2006/relationships/image" Target="../media/image101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jpg"/><Relationship Id="rId4" Type="http://schemas.openxmlformats.org/officeDocument/2006/relationships/image" Target="../media/image104.jpg"/><Relationship Id="rId5" Type="http://schemas.openxmlformats.org/officeDocument/2006/relationships/image" Target="../media/image105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6.jpg"/><Relationship Id="rId4" Type="http://schemas.openxmlformats.org/officeDocument/2006/relationships/image" Target="../media/image107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g"/><Relationship Id="rId3" Type="http://schemas.openxmlformats.org/officeDocument/2006/relationships/image" Target="../media/image112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g"/><Relationship Id="rId3" Type="http://schemas.openxmlformats.org/officeDocument/2006/relationships/image" Target="../media/image114.jpg"/><Relationship Id="rId4" Type="http://schemas.openxmlformats.org/officeDocument/2006/relationships/image" Target="../media/image115.jpg"/><Relationship Id="rId5" Type="http://schemas.openxmlformats.org/officeDocument/2006/relationships/image" Target="../media/image116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jpg"/><Relationship Id="rId4" Type="http://schemas.openxmlformats.org/officeDocument/2006/relationships/image" Target="../media/image119.png"/><Relationship Id="rId5" Type="http://schemas.openxmlformats.org/officeDocument/2006/relationships/image" Target="../media/image120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g"/><Relationship Id="rId3" Type="http://schemas.openxmlformats.org/officeDocument/2006/relationships/image" Target="../media/image123.jpg"/><Relationship Id="rId4" Type="http://schemas.openxmlformats.org/officeDocument/2006/relationships/image" Target="../media/image124.jpg"/><Relationship Id="rId5" Type="http://schemas.openxmlformats.org/officeDocument/2006/relationships/image" Target="../media/image125.jpg"/><Relationship Id="rId6" Type="http://schemas.openxmlformats.org/officeDocument/2006/relationships/image" Target="../media/image126.jpg"/><Relationship Id="rId7" Type="http://schemas.openxmlformats.org/officeDocument/2006/relationships/image" Target="../media/image127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extension.uidaho.edu/nutrient/pdf/smallgrain/NorthernWinterBarley.pdf" TargetMode="External"/><Relationship Id="rId3" Type="http://schemas.openxmlformats.org/officeDocument/2006/relationships/hyperlink" Target="http://www.uidaho.edu/cals/idaho-agbiz/crop-budgets" TargetMode="External"/><Relationship Id="rId4" Type="http://schemas.openxmlformats.org/officeDocument/2006/relationships/hyperlink" Target="http://www.canr.msu.edu/organic_agriculture" TargetMode="External"/><Relationship Id="rId5" Type="http://schemas.openxmlformats.org/officeDocument/2006/relationships/hyperlink" Target="http://www.ag.ndsu.edu/graindrying" TargetMode="External"/><Relationship Id="rId6" Type="http://schemas.openxmlformats.org/officeDocument/2006/relationships/hyperlink" Target="http://www.ag.ndsu.edu/graindrying/documents/GrainEquilibriumMoisture" TargetMode="External"/><Relationship Id="rId7" Type="http://schemas.openxmlformats.org/officeDocument/2006/relationships/hyperlink" Target="http://www.ag.ndsu.edu/graindrying/images/cool-grain-to-prevent-storage-" TargetMode="External"/><Relationship Id="rId8" Type="http://schemas.openxmlformats.org/officeDocument/2006/relationships/image" Target="../media/image128.png"/><Relationship Id="rId9" Type="http://schemas.openxmlformats.org/officeDocument/2006/relationships/image" Target="../media/image129.jpg"/><Relationship Id="rId10" Type="http://schemas.openxmlformats.org/officeDocument/2006/relationships/image" Target="../media/image130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43.jpg"/><Relationship Id="rId4" Type="http://schemas.openxmlformats.org/officeDocument/2006/relationships/image" Target="../media/image44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48.png"/><Relationship Id="rId4" Type="http://schemas.openxmlformats.org/officeDocument/2006/relationships/image" Target="../media/image49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971032"/>
            <a:ext cx="9144000" cy="887094"/>
          </a:xfrm>
          <a:custGeom>
            <a:avLst/>
            <a:gdLst/>
            <a:ahLst/>
            <a:cxnLst/>
            <a:rect l="l" t="t" r="r" b="b"/>
            <a:pathLst>
              <a:path w="9144000" h="887095">
                <a:moveTo>
                  <a:pt x="0" y="886968"/>
                </a:moveTo>
                <a:lnTo>
                  <a:pt x="9144000" y="886968"/>
                </a:lnTo>
                <a:lnTo>
                  <a:pt x="9144000" y="0"/>
                </a:lnTo>
                <a:lnTo>
                  <a:pt x="0" y="0"/>
                </a:lnTo>
                <a:lnTo>
                  <a:pt x="0" y="8869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053328"/>
            <a:ext cx="2240280" cy="713740"/>
          </a:xfrm>
          <a:custGeom>
            <a:avLst/>
            <a:gdLst/>
            <a:ahLst/>
            <a:cxnLst/>
            <a:rect l="l" t="t" r="r" b="b"/>
            <a:pathLst>
              <a:path w="2240280" h="713740">
                <a:moveTo>
                  <a:pt x="0" y="713232"/>
                </a:moveTo>
                <a:lnTo>
                  <a:pt x="2240280" y="713232"/>
                </a:lnTo>
                <a:lnTo>
                  <a:pt x="2240280" y="0"/>
                </a:lnTo>
                <a:lnTo>
                  <a:pt x="0" y="0"/>
                </a:lnTo>
                <a:lnTo>
                  <a:pt x="0" y="713232"/>
                </a:lnTo>
                <a:close/>
              </a:path>
            </a:pathLst>
          </a:custGeom>
          <a:solidFill>
            <a:srgbClr val="9724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359151" y="6044184"/>
            <a:ext cx="6784975" cy="713740"/>
          </a:xfrm>
          <a:custGeom>
            <a:avLst/>
            <a:gdLst/>
            <a:ahLst/>
            <a:cxnLst/>
            <a:rect l="l" t="t" r="r" b="b"/>
            <a:pathLst>
              <a:path w="6784975" h="713740">
                <a:moveTo>
                  <a:pt x="0" y="713231"/>
                </a:moveTo>
                <a:lnTo>
                  <a:pt x="6784848" y="713231"/>
                </a:lnTo>
                <a:lnTo>
                  <a:pt x="6784848" y="0"/>
                </a:lnTo>
                <a:lnTo>
                  <a:pt x="0" y="0"/>
                </a:lnTo>
                <a:lnTo>
                  <a:pt x="0" y="713231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43052" y="97974"/>
            <a:ext cx="8879840" cy="1668780"/>
          </a:xfrm>
          <a:custGeom>
            <a:avLst/>
            <a:gdLst/>
            <a:ahLst/>
            <a:cxnLst/>
            <a:rect l="l" t="t" r="r" b="b"/>
            <a:pathLst>
              <a:path w="8879840" h="1668780">
                <a:moveTo>
                  <a:pt x="0" y="1668779"/>
                </a:moveTo>
                <a:lnTo>
                  <a:pt x="8879668" y="1668779"/>
                </a:lnTo>
                <a:lnTo>
                  <a:pt x="8879668" y="0"/>
                </a:lnTo>
                <a:lnTo>
                  <a:pt x="0" y="0"/>
                </a:lnTo>
                <a:lnTo>
                  <a:pt x="0" y="1668779"/>
                </a:lnTo>
                <a:close/>
              </a:path>
            </a:pathLst>
          </a:custGeom>
          <a:solidFill>
            <a:srgbClr val="D0AF72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234267" y="0"/>
            <a:ext cx="2844800" cy="9482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51933" y="465666"/>
            <a:ext cx="8009467" cy="10244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1024466"/>
            <a:ext cx="1854200" cy="10244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36133" y="1024466"/>
            <a:ext cx="745066" cy="10244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63132" y="1024466"/>
            <a:ext cx="7780867" cy="10244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76125" y="46566"/>
            <a:ext cx="8613775" cy="168338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0"/>
              </a:spcBef>
            </a:pPr>
            <a:r>
              <a:rPr dirty="0" sz="3600" spc="-370">
                <a:solidFill>
                  <a:srgbClr val="FFFFFF"/>
                </a:solidFill>
              </a:rPr>
              <a:t>HEADS</a:t>
            </a:r>
            <a:r>
              <a:rPr dirty="0" sz="3600" spc="-105">
                <a:solidFill>
                  <a:srgbClr val="FFFFFF"/>
                </a:solidFill>
              </a:rPr>
              <a:t> </a:t>
            </a:r>
            <a:r>
              <a:rPr dirty="0" sz="3600" spc="-285">
                <a:solidFill>
                  <a:srgbClr val="FFFFFF"/>
                </a:solidFill>
              </a:rPr>
              <a:t>UP!</a:t>
            </a:r>
            <a:endParaRPr sz="3600"/>
          </a:p>
          <a:p>
            <a:pPr algn="ctr" marL="12065" marR="5080" indent="635">
              <a:lnSpc>
                <a:spcPts val="4400"/>
              </a:lnSpc>
              <a:spcBef>
                <a:spcPts val="90"/>
              </a:spcBef>
            </a:pPr>
            <a:r>
              <a:rPr dirty="0" sz="3600" spc="-355" i="1">
                <a:solidFill>
                  <a:srgbClr val="FFFFFF"/>
                </a:solidFill>
                <a:latin typeface="Arial"/>
                <a:cs typeface="Arial"/>
              </a:rPr>
              <a:t>CONSIDERATIONS </a:t>
            </a:r>
            <a:r>
              <a:rPr dirty="0" sz="3600" spc="-409" i="1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3600" spc="-365" i="1">
                <a:solidFill>
                  <a:srgbClr val="FFFFFF"/>
                </a:solidFill>
                <a:latin typeface="Arial"/>
                <a:cs typeface="Arial"/>
              </a:rPr>
              <a:t>GETTING </a:t>
            </a:r>
            <a:r>
              <a:rPr dirty="0" sz="3600" spc="-340" i="1">
                <a:solidFill>
                  <a:srgbClr val="FFFFFF"/>
                </a:solidFill>
                <a:latin typeface="Arial"/>
                <a:cs typeface="Arial"/>
              </a:rPr>
              <a:t>INTO  </a:t>
            </a:r>
            <a:r>
              <a:rPr dirty="0" sz="3600" spc="-350" i="1">
                <a:solidFill>
                  <a:srgbClr val="FFFFFF"/>
                </a:solidFill>
                <a:latin typeface="Arial"/>
                <a:cs typeface="Arial"/>
              </a:rPr>
              <a:t>VALUE-ADDED </a:t>
            </a:r>
            <a:r>
              <a:rPr dirty="0" sz="3600" spc="-225" i="1">
                <a:solidFill>
                  <a:srgbClr val="FFFFFF"/>
                </a:solidFill>
                <a:latin typeface="Arial"/>
                <a:cs typeface="Arial"/>
              </a:rPr>
              <a:t>SMALL </a:t>
            </a:r>
            <a:r>
              <a:rPr dirty="0" sz="3600" spc="-315" i="1">
                <a:solidFill>
                  <a:srgbClr val="FFFFFF"/>
                </a:solidFill>
                <a:latin typeface="Arial"/>
                <a:cs typeface="Arial"/>
              </a:rPr>
              <a:t>GRAINS</a:t>
            </a:r>
            <a:r>
              <a:rPr dirty="0" sz="3600" spc="-39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380" i="1">
                <a:solidFill>
                  <a:srgbClr val="FFFFFF"/>
                </a:solidFill>
                <a:latin typeface="Arial"/>
                <a:cs typeface="Arial"/>
              </a:rPr>
              <a:t>PRODUCTION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018866" y="5943599"/>
            <a:ext cx="2125132" cy="7535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633132" y="6366933"/>
            <a:ext cx="3090332" cy="4910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418666" y="6366933"/>
            <a:ext cx="3716867" cy="49106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359151" y="6032499"/>
            <a:ext cx="6784975" cy="669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161290">
              <a:lnSpc>
                <a:spcPts val="3075"/>
              </a:lnSpc>
              <a:spcBef>
                <a:spcPts val="100"/>
              </a:spcBef>
            </a:pPr>
            <a:r>
              <a:rPr dirty="0" sz="2600" spc="-7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dirty="0" sz="26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13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2600">
              <a:latin typeface="Arial"/>
              <a:cs typeface="Arial"/>
            </a:endParaRPr>
          </a:p>
          <a:p>
            <a:pPr algn="r" marR="161290">
              <a:lnSpc>
                <a:spcPts val="1995"/>
              </a:lnSpc>
            </a:pPr>
            <a:r>
              <a:rPr dirty="0" sz="1700" spc="-55" i="1">
                <a:solidFill>
                  <a:srgbClr val="FFFFFF"/>
                </a:solidFill>
                <a:latin typeface="Arial"/>
                <a:cs typeface="Arial"/>
              </a:rPr>
              <a:t>Regional </a:t>
            </a:r>
            <a:r>
              <a:rPr dirty="0" sz="1700" spc="-35" i="1">
                <a:solidFill>
                  <a:srgbClr val="FFFFFF"/>
                </a:solidFill>
                <a:latin typeface="Arial"/>
                <a:cs typeface="Arial"/>
              </a:rPr>
              <a:t>Agriculture </a:t>
            </a:r>
            <a:r>
              <a:rPr dirty="0" sz="1700" spc="-40" i="1">
                <a:solidFill>
                  <a:srgbClr val="FFFFFF"/>
                </a:solidFill>
                <a:latin typeface="Arial"/>
                <a:cs typeface="Arial"/>
              </a:rPr>
              <a:t>Specialist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dirty="0" sz="1700" spc="-175">
                <a:solidFill>
                  <a:srgbClr val="FFFFFF"/>
                </a:solidFill>
                <a:latin typeface="Arial"/>
                <a:cs typeface="Arial"/>
              </a:rPr>
              <a:t>ANR  </a:t>
            </a:r>
            <a:r>
              <a:rPr dirty="0" sz="1700" spc="-60">
                <a:solidFill>
                  <a:srgbClr val="FFFFFF"/>
                </a:solidFill>
                <a:latin typeface="Arial"/>
                <a:cs typeface="Arial"/>
              </a:rPr>
              <a:t>Extension </a:t>
            </a:r>
            <a:r>
              <a:rPr dirty="0" sz="1700" spc="-70">
                <a:solidFill>
                  <a:srgbClr val="FFFFFF"/>
                </a:solidFill>
                <a:latin typeface="Arial"/>
                <a:cs typeface="Arial"/>
              </a:rPr>
              <a:t>Program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Unit, </a:t>
            </a:r>
            <a:r>
              <a:rPr dirty="0" sz="1700" spc="-215">
                <a:solidFill>
                  <a:srgbClr val="FFFFFF"/>
                </a:solidFill>
                <a:latin typeface="Arial"/>
                <a:cs typeface="Arial"/>
              </a:rPr>
              <a:t>SW</a:t>
            </a:r>
            <a:r>
              <a:rPr dirty="0" sz="17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45">
                <a:solidFill>
                  <a:srgbClr val="FFFFFF"/>
                </a:solidFill>
                <a:latin typeface="Arial"/>
                <a:cs typeface="Arial"/>
              </a:rPr>
              <a:t>WA</a:t>
            </a:r>
            <a:endParaRPr sz="17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8870" y="6150162"/>
            <a:ext cx="1583773" cy="5279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4340" y="1429305"/>
            <a:ext cx="8047355" cy="5318125"/>
          </a:xfrm>
          <a:custGeom>
            <a:avLst/>
            <a:gdLst/>
            <a:ahLst/>
            <a:cxnLst/>
            <a:rect l="l" t="t" r="r" b="b"/>
            <a:pathLst>
              <a:path w="8047355" h="5318125">
                <a:moveTo>
                  <a:pt x="0" y="5317577"/>
                </a:moveTo>
                <a:lnTo>
                  <a:pt x="8046999" y="5317577"/>
                </a:lnTo>
                <a:lnTo>
                  <a:pt x="8046999" y="0"/>
                </a:lnTo>
                <a:lnTo>
                  <a:pt x="0" y="0"/>
                </a:lnTo>
                <a:lnTo>
                  <a:pt x="0" y="5317577"/>
                </a:lnTo>
                <a:close/>
              </a:path>
            </a:pathLst>
          </a:custGeom>
          <a:solidFill>
            <a:srgbClr val="C4BD97">
              <a:alpha val="658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59833"/>
            <a:ext cx="6515734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70">
                <a:solidFill>
                  <a:srgbClr val="FFFFFF"/>
                </a:solidFill>
              </a:rPr>
              <a:t>But </a:t>
            </a:r>
            <a:r>
              <a:rPr dirty="0" sz="4400" spc="-265">
                <a:solidFill>
                  <a:srgbClr val="FFFFFF"/>
                </a:solidFill>
              </a:rPr>
              <a:t>why </a:t>
            </a:r>
            <a:r>
              <a:rPr dirty="0" sz="4400" spc="-45">
                <a:solidFill>
                  <a:srgbClr val="FFFFFF"/>
                </a:solidFill>
              </a:rPr>
              <a:t>farm </a:t>
            </a:r>
            <a:r>
              <a:rPr dirty="0" sz="4400" spc="-110">
                <a:solidFill>
                  <a:srgbClr val="FFFFFF"/>
                </a:solidFill>
              </a:rPr>
              <a:t>grains,</a:t>
            </a:r>
            <a:r>
              <a:rPr dirty="0" sz="4400" spc="-145">
                <a:solidFill>
                  <a:srgbClr val="FFFFFF"/>
                </a:solidFill>
              </a:rPr>
              <a:t> </a:t>
            </a:r>
            <a:r>
              <a:rPr dirty="0" sz="4400" spc="-125">
                <a:solidFill>
                  <a:srgbClr val="FFFFFF"/>
                </a:solidFill>
              </a:rPr>
              <a:t>really?</a:t>
            </a:r>
            <a:endParaRPr sz="4400"/>
          </a:p>
        </p:txBody>
      </p:sp>
      <p:sp>
        <p:nvSpPr>
          <p:cNvPr id="5" name="object 5"/>
          <p:cNvSpPr/>
          <p:nvPr/>
        </p:nvSpPr>
        <p:spPr>
          <a:xfrm>
            <a:off x="1377938" y="4298669"/>
            <a:ext cx="3088716" cy="23860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43080" y="1413933"/>
            <a:ext cx="547433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15">
                <a:latin typeface="Arial"/>
                <a:cs typeface="Arial"/>
              </a:rPr>
              <a:t>5) </a:t>
            </a:r>
            <a:r>
              <a:rPr dirty="0" sz="2700" spc="-155">
                <a:latin typeface="Arial"/>
                <a:cs typeface="Arial"/>
              </a:rPr>
              <a:t>Good </a:t>
            </a:r>
            <a:r>
              <a:rPr dirty="0" sz="2700" spc="-110">
                <a:latin typeface="Arial"/>
                <a:cs typeface="Arial"/>
              </a:rPr>
              <a:t>growing</a:t>
            </a:r>
            <a:r>
              <a:rPr dirty="0" sz="2700" spc="-95">
                <a:latin typeface="Arial"/>
                <a:cs typeface="Arial"/>
              </a:rPr>
              <a:t> </a:t>
            </a:r>
            <a:r>
              <a:rPr dirty="0" sz="2700" spc="-25">
                <a:latin typeface="Arial"/>
                <a:cs typeface="Arial"/>
              </a:rPr>
              <a:t>climate/environment</a:t>
            </a:r>
            <a:endParaRPr sz="2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3080" y="1824462"/>
            <a:ext cx="4431030" cy="2458085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465"/>
              </a:spcBef>
              <a:buClr>
                <a:srgbClr val="000000"/>
              </a:buClr>
              <a:buSzPct val="59259"/>
              <a:buChar char="□"/>
              <a:tabLst>
                <a:tab pos="332105" algn="l"/>
                <a:tab pos="332740" algn="l"/>
              </a:tabLst>
            </a:pPr>
            <a:r>
              <a:rPr dirty="0" sz="2700" spc="-95">
                <a:solidFill>
                  <a:srgbClr val="FFFFFF"/>
                </a:solidFill>
                <a:latin typeface="Arial"/>
                <a:cs typeface="Arial"/>
              </a:rPr>
              <a:t>Grain</a:t>
            </a:r>
            <a:r>
              <a:rPr dirty="0" sz="2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spc="-75">
                <a:solidFill>
                  <a:srgbClr val="FFFFFF"/>
                </a:solidFill>
                <a:latin typeface="Arial"/>
                <a:cs typeface="Arial"/>
              </a:rPr>
              <a:t>origns:</a:t>
            </a:r>
            <a:endParaRPr sz="27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30"/>
              </a:spcBef>
              <a:buClr>
                <a:srgbClr val="000000"/>
              </a:buClr>
              <a:buSzPct val="70833"/>
              <a:buChar char="□"/>
              <a:tabLst>
                <a:tab pos="652780" algn="l"/>
              </a:tabLst>
            </a:pPr>
            <a:r>
              <a:rPr dirty="0" sz="2400" spc="-75">
                <a:solidFill>
                  <a:srgbClr val="FFFFFF"/>
                </a:solidFill>
                <a:latin typeface="Arial"/>
                <a:cs typeface="Arial"/>
              </a:rPr>
              <a:t>Semi-arid </a:t>
            </a:r>
            <a:r>
              <a:rPr dirty="0" sz="2400" spc="-55">
                <a:solidFill>
                  <a:srgbClr val="FFFFFF"/>
                </a:solidFill>
                <a:latin typeface="Arial"/>
                <a:cs typeface="Arial"/>
              </a:rPr>
              <a:t>origins,</a:t>
            </a:r>
            <a:r>
              <a:rPr dirty="0" sz="24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0">
                <a:solidFill>
                  <a:srgbClr val="FFFFFF"/>
                </a:solidFill>
                <a:latin typeface="Arial"/>
                <a:cs typeface="Arial"/>
              </a:rPr>
              <a:t>evolution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70833"/>
              <a:buChar char="□"/>
              <a:tabLst>
                <a:tab pos="652780" algn="l"/>
              </a:tabLst>
            </a:pPr>
            <a:r>
              <a:rPr dirty="0" sz="2400" spc="-114">
                <a:solidFill>
                  <a:srgbClr val="FFFFFF"/>
                </a:solidFill>
                <a:latin typeface="Arial"/>
                <a:cs typeface="Arial"/>
              </a:rPr>
              <a:t>Dry </a:t>
            </a:r>
            <a:r>
              <a:rPr dirty="0" sz="2400" spc="-60">
                <a:solidFill>
                  <a:srgbClr val="FFFFFF"/>
                </a:solidFill>
                <a:latin typeface="Arial"/>
                <a:cs typeface="Arial"/>
              </a:rPr>
              <a:t>summers,</a:t>
            </a:r>
            <a:r>
              <a:rPr dirty="0" sz="24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5">
                <a:solidFill>
                  <a:srgbClr val="FFFFFF"/>
                </a:solidFill>
                <a:latin typeface="Arial"/>
                <a:cs typeface="Arial"/>
              </a:rPr>
              <a:t>Mediterranean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70833"/>
              <a:buChar char="□"/>
              <a:tabLst>
                <a:tab pos="652780" algn="l"/>
              </a:tabLst>
            </a:pPr>
            <a:r>
              <a:rPr dirty="0" sz="2400" spc="-145">
                <a:solidFill>
                  <a:srgbClr val="FFFFFF"/>
                </a:solidFill>
                <a:latin typeface="Arial"/>
                <a:cs typeface="Arial"/>
              </a:rPr>
              <a:t>Low </a:t>
            </a:r>
            <a:r>
              <a:rPr dirty="0" sz="2400" spc="-65">
                <a:solidFill>
                  <a:srgbClr val="FFFFFF"/>
                </a:solidFill>
                <a:latin typeface="Arial"/>
                <a:cs typeface="Arial"/>
              </a:rPr>
              <a:t>disease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60">
                <a:solidFill>
                  <a:srgbClr val="FFFFFF"/>
                </a:solidFill>
                <a:latin typeface="Arial"/>
                <a:cs typeface="Arial"/>
              </a:rPr>
              <a:t>pressure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50"/>
              </a:spcBef>
              <a:buClr>
                <a:srgbClr val="000000"/>
              </a:buClr>
              <a:buSzPct val="70833"/>
              <a:buChar char="□"/>
              <a:tabLst>
                <a:tab pos="652780" algn="l"/>
              </a:tabLst>
            </a:pPr>
            <a:r>
              <a:rPr dirty="0" sz="2400" spc="-70">
                <a:solidFill>
                  <a:srgbClr val="FFFFFF"/>
                </a:solidFill>
                <a:latin typeface="Arial"/>
                <a:cs typeface="Arial"/>
              </a:rPr>
              <a:t>Unhindered </a:t>
            </a:r>
            <a:r>
              <a:rPr dirty="0" sz="2400" spc="-55">
                <a:solidFill>
                  <a:srgbClr val="FFFFFF"/>
                </a:solidFill>
                <a:latin typeface="Arial"/>
                <a:cs typeface="Arial"/>
              </a:rPr>
              <a:t>grain</a:t>
            </a:r>
            <a:r>
              <a:rPr dirty="0" sz="2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maturity</a:t>
            </a:r>
            <a:endParaRPr sz="2400">
              <a:latin typeface="Arial"/>
              <a:cs typeface="Arial"/>
            </a:endParaRPr>
          </a:p>
          <a:p>
            <a:pPr marL="698500">
              <a:lnSpc>
                <a:spcPct val="100000"/>
              </a:lnSpc>
              <a:spcBef>
                <a:spcPts val="290"/>
              </a:spcBef>
            </a:pPr>
            <a:r>
              <a:rPr dirty="0" sz="1600" spc="300">
                <a:latin typeface="Arial"/>
                <a:cs typeface="Arial"/>
              </a:rPr>
              <a:t>n </a:t>
            </a:r>
            <a:r>
              <a:rPr dirty="0" sz="2100" spc="-60">
                <a:solidFill>
                  <a:srgbClr val="FFFFFF"/>
                </a:solidFill>
                <a:latin typeface="Arial"/>
                <a:cs typeface="Arial"/>
              </a:rPr>
              <a:t>Consistent </a:t>
            </a:r>
            <a:r>
              <a:rPr dirty="0" sz="2100" spc="-45">
                <a:solidFill>
                  <a:srgbClr val="FFFFFF"/>
                </a:solidFill>
                <a:latin typeface="Arial"/>
                <a:cs typeface="Arial"/>
              </a:rPr>
              <a:t>high </a:t>
            </a:r>
            <a:r>
              <a:rPr dirty="0" sz="2100" spc="-35">
                <a:solidFill>
                  <a:srgbClr val="FFFFFF"/>
                </a:solidFill>
                <a:latin typeface="Arial"/>
                <a:cs typeface="Arial"/>
              </a:rPr>
              <a:t>quality</a:t>
            </a:r>
            <a:r>
              <a:rPr dirty="0" sz="2100" spc="-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50">
                <a:solidFill>
                  <a:srgbClr val="FFFFFF"/>
                </a:solidFill>
                <a:latin typeface="Arial"/>
                <a:cs typeface="Arial"/>
              </a:rPr>
              <a:t>grains</a:t>
            </a:r>
            <a:endParaRPr sz="2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36777" y="1888066"/>
            <a:ext cx="3130550" cy="46367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32105" marR="650240" indent="-320040">
              <a:lnSpc>
                <a:spcPct val="99800"/>
              </a:lnSpc>
              <a:spcBef>
                <a:spcPts val="105"/>
              </a:spcBef>
              <a:tabLst>
                <a:tab pos="332105" algn="l"/>
              </a:tabLst>
            </a:pPr>
            <a:r>
              <a:rPr dirty="0" sz="1600" spc="455">
                <a:latin typeface="Arial"/>
                <a:cs typeface="Arial"/>
              </a:rPr>
              <a:t>□	</a:t>
            </a:r>
            <a:r>
              <a:rPr dirty="0" sz="2700" spc="-110">
                <a:latin typeface="Arial"/>
                <a:cs typeface="Arial"/>
              </a:rPr>
              <a:t>Western </a:t>
            </a:r>
            <a:r>
              <a:rPr dirty="0" sz="2700" spc="-270">
                <a:latin typeface="Arial"/>
                <a:cs typeface="Arial"/>
              </a:rPr>
              <a:t>PNW  </a:t>
            </a:r>
            <a:r>
              <a:rPr dirty="0" sz="2700" spc="-114">
                <a:latin typeface="Arial"/>
                <a:cs typeface="Arial"/>
              </a:rPr>
              <a:t>(esp.)- </a:t>
            </a:r>
            <a:r>
              <a:rPr dirty="0" sz="2700" spc="-80">
                <a:latin typeface="Arial"/>
                <a:cs typeface="Arial"/>
              </a:rPr>
              <a:t>Reliable  </a:t>
            </a:r>
            <a:r>
              <a:rPr dirty="0" sz="2700" spc="-15">
                <a:latin typeface="Arial"/>
                <a:cs typeface="Arial"/>
              </a:rPr>
              <a:t>rainfall!</a:t>
            </a:r>
            <a:endParaRPr sz="2700">
              <a:latin typeface="Arial"/>
              <a:cs typeface="Arial"/>
            </a:endParaRPr>
          </a:p>
          <a:p>
            <a:pPr marL="12700" marR="5080">
              <a:lnSpc>
                <a:spcPct val="99900"/>
              </a:lnSpc>
              <a:spcBef>
                <a:spcPts val="695"/>
              </a:spcBef>
            </a:pPr>
            <a:r>
              <a:rPr dirty="0" sz="2700" spc="-40" i="1">
                <a:latin typeface="Arial"/>
                <a:cs typeface="Arial"/>
              </a:rPr>
              <a:t>“Dryland  </a:t>
            </a:r>
            <a:r>
              <a:rPr dirty="0" sz="2700" spc="-95" i="1">
                <a:latin typeface="Arial"/>
                <a:cs typeface="Arial"/>
              </a:rPr>
              <a:t>agroecosystem </a:t>
            </a:r>
            <a:r>
              <a:rPr dirty="0" sz="2700" spc="-70" i="1">
                <a:latin typeface="Arial"/>
                <a:cs typeface="Arial"/>
              </a:rPr>
              <a:t>yields  </a:t>
            </a:r>
            <a:r>
              <a:rPr dirty="0" sz="2700" i="1">
                <a:latin typeface="Arial"/>
                <a:cs typeface="Arial"/>
              </a:rPr>
              <a:t>in </a:t>
            </a:r>
            <a:r>
              <a:rPr dirty="0" sz="2700" spc="-20" i="1">
                <a:latin typeface="Arial"/>
                <a:cs typeface="Arial"/>
              </a:rPr>
              <a:t>the </a:t>
            </a:r>
            <a:r>
              <a:rPr dirty="0" sz="2700" spc="-15" i="1">
                <a:latin typeface="Arial"/>
                <a:cs typeface="Arial"/>
              </a:rPr>
              <a:t>northern </a:t>
            </a:r>
            <a:r>
              <a:rPr dirty="0" sz="2700" spc="-85" i="1">
                <a:latin typeface="Arial"/>
                <a:cs typeface="Arial"/>
              </a:rPr>
              <a:t>Great  </a:t>
            </a:r>
            <a:r>
              <a:rPr dirty="0" sz="2700" spc="-75" i="1">
                <a:latin typeface="Arial"/>
                <a:cs typeface="Arial"/>
              </a:rPr>
              <a:t>Plains </a:t>
            </a:r>
            <a:r>
              <a:rPr dirty="0" sz="2700" spc="-215" i="1">
                <a:latin typeface="Arial"/>
                <a:cs typeface="Arial"/>
              </a:rPr>
              <a:t>(NGP) </a:t>
            </a:r>
            <a:r>
              <a:rPr dirty="0" sz="2700" spc="-25" i="1">
                <a:latin typeface="Arial"/>
                <a:cs typeface="Arial"/>
              </a:rPr>
              <a:t>of </a:t>
            </a:r>
            <a:r>
              <a:rPr dirty="0" sz="2700" spc="-40" i="1">
                <a:latin typeface="Arial"/>
                <a:cs typeface="Arial"/>
              </a:rPr>
              <a:t>North  </a:t>
            </a:r>
            <a:r>
              <a:rPr dirty="0" sz="2700" spc="-80" i="1">
                <a:latin typeface="Arial"/>
                <a:cs typeface="Arial"/>
              </a:rPr>
              <a:t>America </a:t>
            </a:r>
            <a:r>
              <a:rPr dirty="0" sz="2700" spc="-50" i="1">
                <a:latin typeface="Arial"/>
                <a:cs typeface="Arial"/>
              </a:rPr>
              <a:t>are</a:t>
            </a:r>
            <a:r>
              <a:rPr dirty="0" sz="2700" spc="-135" i="1">
                <a:latin typeface="Arial"/>
                <a:cs typeface="Arial"/>
              </a:rPr>
              <a:t> </a:t>
            </a:r>
            <a:r>
              <a:rPr dirty="0" sz="2700" spc="-30" i="1">
                <a:latin typeface="Arial"/>
                <a:cs typeface="Arial"/>
              </a:rPr>
              <a:t>primarily  </a:t>
            </a:r>
            <a:r>
              <a:rPr dirty="0" sz="2700" spc="-20" i="1">
                <a:latin typeface="Arial"/>
                <a:cs typeface="Arial"/>
              </a:rPr>
              <a:t>limited </a:t>
            </a:r>
            <a:r>
              <a:rPr dirty="0" sz="2700" spc="-150" i="1">
                <a:latin typeface="Arial"/>
                <a:cs typeface="Arial"/>
              </a:rPr>
              <a:t>by </a:t>
            </a:r>
            <a:r>
              <a:rPr dirty="0" sz="2700" spc="-85" i="1">
                <a:latin typeface="Arial"/>
                <a:cs typeface="Arial"/>
              </a:rPr>
              <a:t>low </a:t>
            </a:r>
            <a:r>
              <a:rPr dirty="0" sz="2700" spc="-45" i="1">
                <a:latin typeface="Arial"/>
                <a:cs typeface="Arial"/>
              </a:rPr>
              <a:t>and  </a:t>
            </a:r>
            <a:r>
              <a:rPr dirty="0" sz="2700" spc="-15" i="1">
                <a:latin typeface="Arial"/>
                <a:cs typeface="Arial"/>
              </a:rPr>
              <a:t>erratic </a:t>
            </a:r>
            <a:r>
              <a:rPr dirty="0" sz="2700" spc="-60" i="1">
                <a:latin typeface="Arial"/>
                <a:cs typeface="Arial"/>
              </a:rPr>
              <a:t>water  </a:t>
            </a:r>
            <a:r>
              <a:rPr dirty="0" sz="2700" spc="-40" i="1">
                <a:latin typeface="Arial"/>
                <a:cs typeface="Arial"/>
              </a:rPr>
              <a:t>availability.”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4340" y="1429305"/>
            <a:ext cx="8047355" cy="5318125"/>
          </a:xfrm>
          <a:custGeom>
            <a:avLst/>
            <a:gdLst/>
            <a:ahLst/>
            <a:cxnLst/>
            <a:rect l="l" t="t" r="r" b="b"/>
            <a:pathLst>
              <a:path w="8047355" h="5318125">
                <a:moveTo>
                  <a:pt x="0" y="5317577"/>
                </a:moveTo>
                <a:lnTo>
                  <a:pt x="8046999" y="5317577"/>
                </a:lnTo>
                <a:lnTo>
                  <a:pt x="8046999" y="0"/>
                </a:lnTo>
                <a:lnTo>
                  <a:pt x="0" y="0"/>
                </a:lnTo>
                <a:lnTo>
                  <a:pt x="0" y="5317577"/>
                </a:lnTo>
                <a:close/>
              </a:path>
            </a:pathLst>
          </a:custGeom>
          <a:solidFill>
            <a:srgbClr val="C4BD97">
              <a:alpha val="658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59833"/>
            <a:ext cx="480060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00">
                <a:solidFill>
                  <a:srgbClr val="FFFFFF"/>
                </a:solidFill>
              </a:rPr>
              <a:t>So </a:t>
            </a:r>
            <a:r>
              <a:rPr dirty="0" sz="4400" spc="-65">
                <a:solidFill>
                  <a:srgbClr val="FFFFFF"/>
                </a:solidFill>
              </a:rPr>
              <a:t>what’s </a:t>
            </a:r>
            <a:r>
              <a:rPr dirty="0" sz="4400" spc="-40">
                <a:solidFill>
                  <a:srgbClr val="FFFFFF"/>
                </a:solidFill>
              </a:rPr>
              <a:t>the</a:t>
            </a:r>
            <a:r>
              <a:rPr dirty="0" sz="4400" spc="-60">
                <a:solidFill>
                  <a:srgbClr val="FFFFFF"/>
                </a:solidFill>
              </a:rPr>
              <a:t> </a:t>
            </a:r>
            <a:r>
              <a:rPr dirty="0" sz="4400" spc="-65">
                <a:solidFill>
                  <a:srgbClr val="FFFFFF"/>
                </a:solidFill>
              </a:rPr>
              <a:t>hitch?</a:t>
            </a:r>
            <a:endParaRPr sz="4400"/>
          </a:p>
        </p:txBody>
      </p:sp>
      <p:sp>
        <p:nvSpPr>
          <p:cNvPr id="5" name="object 5"/>
          <p:cNvSpPr/>
          <p:nvPr/>
        </p:nvSpPr>
        <p:spPr>
          <a:xfrm>
            <a:off x="1377938" y="4298669"/>
            <a:ext cx="3088714" cy="23860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43080" y="1368213"/>
            <a:ext cx="7794625" cy="528701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dirty="0" sz="2700" spc="-15">
                <a:latin typeface="Arial"/>
                <a:cs typeface="Arial"/>
              </a:rPr>
              <a:t>5) </a:t>
            </a:r>
            <a:r>
              <a:rPr dirty="0" sz="2700" spc="-155">
                <a:latin typeface="Arial"/>
                <a:cs typeface="Arial"/>
              </a:rPr>
              <a:t>Good </a:t>
            </a:r>
            <a:r>
              <a:rPr dirty="0" sz="2700" spc="-110">
                <a:latin typeface="Arial"/>
                <a:cs typeface="Arial"/>
              </a:rPr>
              <a:t>growing</a:t>
            </a:r>
            <a:r>
              <a:rPr dirty="0" sz="2700" spc="-75">
                <a:latin typeface="Arial"/>
                <a:cs typeface="Arial"/>
              </a:rPr>
              <a:t> </a:t>
            </a:r>
            <a:r>
              <a:rPr dirty="0" sz="2700" spc="-25">
                <a:latin typeface="Arial"/>
                <a:cs typeface="Arial"/>
              </a:rPr>
              <a:t>climate/environment</a:t>
            </a:r>
            <a:endParaRPr sz="27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59"/>
              </a:spcBef>
              <a:buClr>
                <a:srgbClr val="000000"/>
              </a:buClr>
              <a:buSzPct val="59259"/>
              <a:buChar char="□"/>
              <a:tabLst>
                <a:tab pos="332105" algn="l"/>
                <a:tab pos="332740" algn="l"/>
              </a:tabLst>
            </a:pPr>
            <a:r>
              <a:rPr dirty="0" sz="2700" spc="-95">
                <a:solidFill>
                  <a:srgbClr val="FFFFFF"/>
                </a:solidFill>
                <a:latin typeface="Arial"/>
                <a:cs typeface="Arial"/>
              </a:rPr>
              <a:t>Grain</a:t>
            </a:r>
            <a:r>
              <a:rPr dirty="0" sz="2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spc="-75">
                <a:solidFill>
                  <a:srgbClr val="FFFFFF"/>
                </a:solidFill>
                <a:latin typeface="Arial"/>
                <a:cs typeface="Arial"/>
              </a:rPr>
              <a:t>origns:</a:t>
            </a:r>
            <a:endParaRPr sz="27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5"/>
              </a:spcBef>
              <a:buClr>
                <a:srgbClr val="000000"/>
              </a:buClr>
              <a:buSzPct val="70833"/>
              <a:buChar char="□"/>
              <a:tabLst>
                <a:tab pos="652780" algn="l"/>
              </a:tabLst>
            </a:pPr>
            <a:r>
              <a:rPr dirty="0" sz="2400" spc="-75">
                <a:solidFill>
                  <a:srgbClr val="FFFFFF"/>
                </a:solidFill>
                <a:latin typeface="Arial"/>
                <a:cs typeface="Arial"/>
              </a:rPr>
              <a:t>Semi-arid </a:t>
            </a:r>
            <a:r>
              <a:rPr dirty="0" sz="2400" spc="-55">
                <a:solidFill>
                  <a:srgbClr val="FFFFFF"/>
                </a:solidFill>
                <a:latin typeface="Arial"/>
                <a:cs typeface="Arial"/>
              </a:rPr>
              <a:t>origins,</a:t>
            </a:r>
            <a:r>
              <a:rPr dirty="0" sz="24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0">
                <a:solidFill>
                  <a:srgbClr val="FFFFFF"/>
                </a:solidFill>
                <a:latin typeface="Arial"/>
                <a:cs typeface="Arial"/>
              </a:rPr>
              <a:t>evolution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70833"/>
              <a:buChar char="□"/>
              <a:tabLst>
                <a:tab pos="652780" algn="l"/>
              </a:tabLst>
            </a:pPr>
            <a:r>
              <a:rPr dirty="0" sz="2400" spc="-114">
                <a:solidFill>
                  <a:srgbClr val="FFFFFF"/>
                </a:solidFill>
                <a:latin typeface="Arial"/>
                <a:cs typeface="Arial"/>
              </a:rPr>
              <a:t>Dry </a:t>
            </a:r>
            <a:r>
              <a:rPr dirty="0" sz="2400" spc="-60">
                <a:solidFill>
                  <a:srgbClr val="FFFFFF"/>
                </a:solidFill>
                <a:latin typeface="Arial"/>
                <a:cs typeface="Arial"/>
              </a:rPr>
              <a:t>summers,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5">
                <a:solidFill>
                  <a:srgbClr val="FFFFFF"/>
                </a:solidFill>
                <a:latin typeface="Arial"/>
                <a:cs typeface="Arial"/>
              </a:rPr>
              <a:t>Mediterranean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70833"/>
              <a:buChar char="□"/>
              <a:tabLst>
                <a:tab pos="652780" algn="l"/>
              </a:tabLst>
            </a:pPr>
            <a:r>
              <a:rPr dirty="0" sz="2400" spc="-145">
                <a:solidFill>
                  <a:srgbClr val="FFFFFF"/>
                </a:solidFill>
                <a:latin typeface="Arial"/>
                <a:cs typeface="Arial"/>
              </a:rPr>
              <a:t>Low </a:t>
            </a:r>
            <a:r>
              <a:rPr dirty="0" sz="2400" spc="-65">
                <a:solidFill>
                  <a:srgbClr val="FFFFFF"/>
                </a:solidFill>
                <a:latin typeface="Arial"/>
                <a:cs typeface="Arial"/>
              </a:rPr>
              <a:t>disease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60">
                <a:solidFill>
                  <a:srgbClr val="FFFFFF"/>
                </a:solidFill>
                <a:latin typeface="Arial"/>
                <a:cs typeface="Arial"/>
              </a:rPr>
              <a:t>pressure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54"/>
              </a:spcBef>
              <a:buClr>
                <a:srgbClr val="000000"/>
              </a:buClr>
              <a:buSzPct val="70833"/>
              <a:buChar char="□"/>
              <a:tabLst>
                <a:tab pos="652780" algn="l"/>
              </a:tabLst>
            </a:pPr>
            <a:r>
              <a:rPr dirty="0" sz="2400" spc="-70">
                <a:solidFill>
                  <a:srgbClr val="FFFFFF"/>
                </a:solidFill>
                <a:latin typeface="Arial"/>
                <a:cs typeface="Arial"/>
              </a:rPr>
              <a:t>Unhindered </a:t>
            </a:r>
            <a:r>
              <a:rPr dirty="0" sz="2400" spc="-55">
                <a:solidFill>
                  <a:srgbClr val="FFFFFF"/>
                </a:solidFill>
                <a:latin typeface="Arial"/>
                <a:cs typeface="Arial"/>
              </a:rPr>
              <a:t>grain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maturity</a:t>
            </a:r>
            <a:endParaRPr sz="2400">
              <a:latin typeface="Arial"/>
              <a:cs typeface="Arial"/>
            </a:endParaRPr>
          </a:p>
          <a:p>
            <a:pPr marL="698500">
              <a:lnSpc>
                <a:spcPts val="2195"/>
              </a:lnSpc>
              <a:spcBef>
                <a:spcPts val="285"/>
              </a:spcBef>
            </a:pPr>
            <a:r>
              <a:rPr dirty="0" sz="1600" spc="300">
                <a:latin typeface="Arial"/>
                <a:cs typeface="Arial"/>
              </a:rPr>
              <a:t>n </a:t>
            </a:r>
            <a:r>
              <a:rPr dirty="0" sz="2100" spc="-60">
                <a:solidFill>
                  <a:srgbClr val="FFFFFF"/>
                </a:solidFill>
                <a:latin typeface="Arial"/>
                <a:cs typeface="Arial"/>
              </a:rPr>
              <a:t>Consistent </a:t>
            </a:r>
            <a:r>
              <a:rPr dirty="0" sz="2100" spc="-45">
                <a:solidFill>
                  <a:srgbClr val="FFFFFF"/>
                </a:solidFill>
                <a:latin typeface="Arial"/>
                <a:cs typeface="Arial"/>
              </a:rPr>
              <a:t>high </a:t>
            </a:r>
            <a:r>
              <a:rPr dirty="0" sz="2100" spc="-35">
                <a:solidFill>
                  <a:srgbClr val="FFFFFF"/>
                </a:solidFill>
                <a:latin typeface="Arial"/>
                <a:cs typeface="Arial"/>
              </a:rPr>
              <a:t>quality</a:t>
            </a:r>
            <a:r>
              <a:rPr dirty="0" sz="21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50">
                <a:solidFill>
                  <a:srgbClr val="FFFFFF"/>
                </a:solidFill>
                <a:latin typeface="Arial"/>
                <a:cs typeface="Arial"/>
              </a:rPr>
              <a:t>grains</a:t>
            </a:r>
            <a:endParaRPr sz="2100">
              <a:latin typeface="Arial"/>
              <a:cs typeface="Arial"/>
            </a:endParaRPr>
          </a:p>
          <a:p>
            <a:pPr lvl="2" marL="4930775" indent="-320040">
              <a:lnSpc>
                <a:spcPts val="2675"/>
              </a:lnSpc>
              <a:buClr>
                <a:srgbClr val="000000"/>
              </a:buClr>
              <a:buSzPct val="60000"/>
              <a:buChar char="□"/>
              <a:tabLst>
                <a:tab pos="4930775" algn="l"/>
                <a:tab pos="4931410" algn="l"/>
              </a:tabLst>
            </a:pPr>
            <a:r>
              <a:rPr dirty="0" sz="2500" spc="-80">
                <a:solidFill>
                  <a:srgbClr val="FFFFFF"/>
                </a:solidFill>
                <a:latin typeface="Arial"/>
                <a:cs typeface="Arial"/>
              </a:rPr>
              <a:t>Land base </a:t>
            </a:r>
            <a:r>
              <a:rPr dirty="0" sz="2500" spc="-65">
                <a:solidFill>
                  <a:srgbClr val="FFFFFF"/>
                </a:solidFill>
                <a:latin typeface="Arial"/>
                <a:cs typeface="Arial"/>
              </a:rPr>
              <a:t>scale</a:t>
            </a:r>
            <a:endParaRPr sz="2500">
              <a:latin typeface="Arial"/>
              <a:cs typeface="Arial"/>
            </a:endParaRPr>
          </a:p>
          <a:p>
            <a:pPr lvl="2" marL="4930775" marR="5080" indent="-320040">
              <a:lnSpc>
                <a:spcPts val="2730"/>
              </a:lnSpc>
              <a:spcBef>
                <a:spcPts val="715"/>
              </a:spcBef>
              <a:buClr>
                <a:srgbClr val="000000"/>
              </a:buClr>
              <a:buSzPct val="60000"/>
              <a:buChar char="□"/>
              <a:tabLst>
                <a:tab pos="4930775" algn="l"/>
                <a:tab pos="4931410" algn="l"/>
              </a:tabLst>
            </a:pPr>
            <a:r>
              <a:rPr dirty="0" sz="2500" spc="-150">
                <a:solidFill>
                  <a:srgbClr val="FFFFFF"/>
                </a:solidFill>
                <a:latin typeface="Arial"/>
                <a:cs typeface="Arial"/>
              </a:rPr>
              <a:t>Low </a:t>
            </a:r>
            <a:r>
              <a:rPr dirty="0" sz="2500" spc="-35">
                <a:solidFill>
                  <a:srgbClr val="FFFFFF"/>
                </a:solidFill>
                <a:latin typeface="Arial"/>
                <a:cs typeface="Arial"/>
              </a:rPr>
              <a:t>population </a:t>
            </a:r>
            <a:r>
              <a:rPr dirty="0" sz="2500" spc="-5">
                <a:solidFill>
                  <a:srgbClr val="FFFFFF"/>
                </a:solidFill>
                <a:latin typeface="Arial"/>
                <a:cs typeface="Arial"/>
              </a:rPr>
              <a:t>&amp;  </a:t>
            </a:r>
            <a:r>
              <a:rPr dirty="0" sz="2500" spc="-60">
                <a:solidFill>
                  <a:srgbClr val="FFFFFF"/>
                </a:solidFill>
                <a:latin typeface="Arial"/>
                <a:cs typeface="Arial"/>
              </a:rPr>
              <a:t>associated</a:t>
            </a:r>
            <a:r>
              <a:rPr dirty="0" sz="25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-65">
                <a:solidFill>
                  <a:srgbClr val="FFFFFF"/>
                </a:solidFill>
                <a:latin typeface="Arial"/>
                <a:cs typeface="Arial"/>
              </a:rPr>
              <a:t>pressures</a:t>
            </a:r>
            <a:endParaRPr sz="2500">
              <a:latin typeface="Arial"/>
              <a:cs typeface="Arial"/>
            </a:endParaRPr>
          </a:p>
          <a:p>
            <a:pPr lvl="2" marL="4930775" indent="-320040">
              <a:lnSpc>
                <a:spcPct val="100000"/>
              </a:lnSpc>
              <a:spcBef>
                <a:spcPts val="359"/>
              </a:spcBef>
              <a:buClr>
                <a:srgbClr val="000000"/>
              </a:buClr>
              <a:buSzPct val="60000"/>
              <a:buChar char="□"/>
              <a:tabLst>
                <a:tab pos="4930775" algn="l"/>
                <a:tab pos="4931410" algn="l"/>
              </a:tabLst>
            </a:pPr>
            <a:r>
              <a:rPr dirty="0" sz="2500" spc="-90">
                <a:solidFill>
                  <a:srgbClr val="FFFFFF"/>
                </a:solidFill>
                <a:latin typeface="Arial"/>
                <a:cs typeface="Arial"/>
              </a:rPr>
              <a:t>Knowledge</a:t>
            </a:r>
            <a:endParaRPr sz="2500">
              <a:latin typeface="Arial"/>
              <a:cs typeface="Arial"/>
            </a:endParaRPr>
          </a:p>
          <a:p>
            <a:pPr lvl="2" marL="4930775" indent="-3200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60000"/>
              <a:buChar char="□"/>
              <a:tabLst>
                <a:tab pos="4930775" algn="l"/>
                <a:tab pos="4931410" algn="l"/>
              </a:tabLst>
            </a:pPr>
            <a:r>
              <a:rPr dirty="0" sz="2500" spc="-65">
                <a:solidFill>
                  <a:srgbClr val="FFFFFF"/>
                </a:solidFill>
                <a:latin typeface="Arial"/>
                <a:cs typeface="Arial"/>
              </a:rPr>
              <a:t>Equipment</a:t>
            </a:r>
            <a:endParaRPr sz="2500">
              <a:latin typeface="Arial"/>
              <a:cs typeface="Arial"/>
            </a:endParaRPr>
          </a:p>
          <a:p>
            <a:pPr lvl="2" marL="4930775" indent="-3200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60000"/>
              <a:buChar char="□"/>
              <a:tabLst>
                <a:tab pos="4930775" algn="l"/>
                <a:tab pos="4931410" algn="l"/>
              </a:tabLst>
            </a:pPr>
            <a:r>
              <a:rPr dirty="0" sz="2500" spc="-25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endParaRPr sz="25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33168" y="1979719"/>
            <a:ext cx="3265657" cy="21781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59833"/>
            <a:ext cx="480060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00">
                <a:solidFill>
                  <a:srgbClr val="775F55"/>
                </a:solidFill>
              </a:rPr>
              <a:t>So </a:t>
            </a:r>
            <a:r>
              <a:rPr dirty="0" sz="4400" spc="-65">
                <a:solidFill>
                  <a:srgbClr val="775F55"/>
                </a:solidFill>
              </a:rPr>
              <a:t>what’s </a:t>
            </a:r>
            <a:r>
              <a:rPr dirty="0" sz="4400" spc="-40">
                <a:solidFill>
                  <a:srgbClr val="775F55"/>
                </a:solidFill>
              </a:rPr>
              <a:t>the</a:t>
            </a:r>
            <a:r>
              <a:rPr dirty="0" sz="4400" spc="-60">
                <a:solidFill>
                  <a:srgbClr val="775F55"/>
                </a:solidFill>
              </a:rPr>
              <a:t> </a:t>
            </a:r>
            <a:r>
              <a:rPr dirty="0" sz="4400" spc="-65">
                <a:solidFill>
                  <a:srgbClr val="775F55"/>
                </a:solidFill>
              </a:rPr>
              <a:t>hitch?</a:t>
            </a:r>
            <a:endParaRPr sz="4400"/>
          </a:p>
        </p:txBody>
      </p:sp>
      <p:sp>
        <p:nvSpPr>
          <p:cNvPr id="5" name="object 5"/>
          <p:cNvSpPr txBox="1"/>
          <p:nvPr/>
        </p:nvSpPr>
        <p:spPr>
          <a:xfrm>
            <a:off x="231140" y="1618420"/>
            <a:ext cx="8315959" cy="49237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650" spc="5">
                <a:latin typeface="Arial"/>
                <a:cs typeface="Arial"/>
              </a:rPr>
              <a:t>1) </a:t>
            </a:r>
            <a:r>
              <a:rPr dirty="0" sz="2650" spc="-60">
                <a:latin typeface="Arial"/>
                <a:cs typeface="Arial"/>
              </a:rPr>
              <a:t>Land base, </a:t>
            </a:r>
            <a:r>
              <a:rPr dirty="0" sz="2650" spc="-20">
                <a:latin typeface="Arial"/>
                <a:cs typeface="Arial"/>
              </a:rPr>
              <a:t>equipment, </a:t>
            </a:r>
            <a:r>
              <a:rPr dirty="0" sz="2650" spc="-30">
                <a:latin typeface="Arial"/>
                <a:cs typeface="Arial"/>
              </a:rPr>
              <a:t>and</a:t>
            </a:r>
            <a:r>
              <a:rPr dirty="0" sz="2650" spc="-210">
                <a:latin typeface="Arial"/>
                <a:cs typeface="Arial"/>
              </a:rPr>
              <a:t> </a:t>
            </a:r>
            <a:r>
              <a:rPr dirty="0" sz="2650" spc="-5">
                <a:latin typeface="Arial"/>
                <a:cs typeface="Arial"/>
              </a:rPr>
              <a:t>infrastructure:</a:t>
            </a:r>
            <a:endParaRPr sz="2650">
              <a:latin typeface="Arial"/>
              <a:cs typeface="Arial"/>
            </a:endParaRPr>
          </a:p>
          <a:p>
            <a:pPr marL="332740" marR="5080" indent="-320040">
              <a:lnSpc>
                <a:spcPts val="2600"/>
              </a:lnSpc>
              <a:spcBef>
                <a:spcPts val="765"/>
              </a:spcBef>
              <a:buSzPct val="59259"/>
              <a:buFont typeface="Arial"/>
              <a:buChar char="□"/>
              <a:tabLst>
                <a:tab pos="332105" algn="l"/>
                <a:tab pos="332740" algn="l"/>
              </a:tabLst>
            </a:pPr>
            <a:r>
              <a:rPr dirty="0" sz="2700" spc="-135" i="1">
                <a:latin typeface="Arial"/>
                <a:cs typeface="Arial"/>
              </a:rPr>
              <a:t>Economy </a:t>
            </a:r>
            <a:r>
              <a:rPr dirty="0" sz="2700" spc="-25" i="1">
                <a:latin typeface="Arial"/>
                <a:cs typeface="Arial"/>
              </a:rPr>
              <a:t>of </a:t>
            </a:r>
            <a:r>
              <a:rPr dirty="0" sz="2700" spc="-65" i="1">
                <a:latin typeface="Arial"/>
                <a:cs typeface="Arial"/>
              </a:rPr>
              <a:t>scale </a:t>
            </a:r>
            <a:r>
              <a:rPr dirty="0" sz="2700" spc="80">
                <a:latin typeface="Arial"/>
                <a:cs typeface="Arial"/>
              </a:rPr>
              <a:t>– </a:t>
            </a:r>
            <a:r>
              <a:rPr dirty="0" sz="2700" spc="-65">
                <a:latin typeface="Arial"/>
                <a:cs typeface="Arial"/>
              </a:rPr>
              <a:t>grains </a:t>
            </a:r>
            <a:r>
              <a:rPr dirty="0" sz="2700" spc="-80">
                <a:latin typeface="Arial"/>
                <a:cs typeface="Arial"/>
              </a:rPr>
              <a:t>favor </a:t>
            </a:r>
            <a:r>
              <a:rPr dirty="0" sz="2700" spc="-85">
                <a:latin typeface="Arial"/>
                <a:cs typeface="Arial"/>
              </a:rPr>
              <a:t>larger-scale</a:t>
            </a:r>
            <a:r>
              <a:rPr dirty="0" sz="2700" spc="-265">
                <a:latin typeface="Arial"/>
                <a:cs typeface="Arial"/>
              </a:rPr>
              <a:t> </a:t>
            </a:r>
            <a:r>
              <a:rPr dirty="0" sz="2700" spc="-50">
                <a:latin typeface="Arial"/>
                <a:cs typeface="Arial"/>
              </a:rPr>
              <a:t>production  capacities </a:t>
            </a:r>
            <a:r>
              <a:rPr dirty="0" sz="2700" spc="-35">
                <a:latin typeface="Arial"/>
                <a:cs typeface="Arial"/>
              </a:rPr>
              <a:t>to </a:t>
            </a:r>
            <a:r>
              <a:rPr dirty="0" sz="2700" spc="-145">
                <a:latin typeface="Arial"/>
                <a:cs typeface="Arial"/>
              </a:rPr>
              <a:t>pay </a:t>
            </a:r>
            <a:r>
              <a:rPr dirty="0" sz="2700" spc="25">
                <a:latin typeface="Arial"/>
                <a:cs typeface="Arial"/>
              </a:rPr>
              <a:t>off </a:t>
            </a:r>
            <a:r>
              <a:rPr dirty="0" sz="2700" spc="-75">
                <a:latin typeface="Arial"/>
                <a:cs typeface="Arial"/>
              </a:rPr>
              <a:t>according </a:t>
            </a:r>
            <a:r>
              <a:rPr dirty="0" sz="2700" spc="-35">
                <a:latin typeface="Arial"/>
                <a:cs typeface="Arial"/>
              </a:rPr>
              <a:t>to </a:t>
            </a:r>
            <a:r>
              <a:rPr dirty="0" sz="2700" spc="-95">
                <a:latin typeface="Arial"/>
                <a:cs typeface="Arial"/>
              </a:rPr>
              <a:t>per-acre </a:t>
            </a:r>
            <a:r>
              <a:rPr dirty="0" sz="2700" spc="-80">
                <a:latin typeface="Arial"/>
                <a:cs typeface="Arial"/>
              </a:rPr>
              <a:t>crop</a:t>
            </a:r>
            <a:r>
              <a:rPr dirty="0" sz="2700" spc="-265">
                <a:latin typeface="Arial"/>
                <a:cs typeface="Arial"/>
              </a:rPr>
              <a:t> </a:t>
            </a:r>
            <a:r>
              <a:rPr dirty="0" sz="2700" spc="-40">
                <a:latin typeface="Arial"/>
                <a:cs typeface="Arial"/>
              </a:rPr>
              <a:t>returns</a:t>
            </a:r>
            <a:endParaRPr sz="2700">
              <a:latin typeface="Arial"/>
              <a:cs typeface="Arial"/>
            </a:endParaRPr>
          </a:p>
          <a:p>
            <a:pPr lvl="1" marL="652780" indent="-274320">
              <a:lnSpc>
                <a:spcPts val="2825"/>
              </a:lnSpc>
              <a:buSzPct val="70833"/>
              <a:buFont typeface="Arial"/>
              <a:buChar char="□"/>
              <a:tabLst>
                <a:tab pos="652780" algn="l"/>
              </a:tabLst>
            </a:pPr>
            <a:r>
              <a:rPr dirty="0" u="sng" sz="2400" spc="-2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capital </a:t>
            </a:r>
            <a:r>
              <a:rPr dirty="0" u="sng" sz="2400" spc="-65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intensive-</a:t>
            </a:r>
            <a:r>
              <a:rPr dirty="0" sz="2400" spc="-65" i="1">
                <a:latin typeface="Arial"/>
                <a:cs typeface="Arial"/>
              </a:rPr>
              <a:t> </a:t>
            </a:r>
            <a:r>
              <a:rPr dirty="0" sz="2400" spc="-80">
                <a:latin typeface="Arial"/>
                <a:cs typeface="Arial"/>
              </a:rPr>
              <a:t>Up-front </a:t>
            </a:r>
            <a:r>
              <a:rPr dirty="0" sz="2400" spc="-60">
                <a:latin typeface="Arial"/>
                <a:cs typeface="Arial"/>
              </a:rPr>
              <a:t>costs </a:t>
            </a:r>
            <a:r>
              <a:rPr dirty="0" sz="2400" spc="-55">
                <a:latin typeface="Arial"/>
                <a:cs typeface="Arial"/>
              </a:rPr>
              <a:t>likely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 spc="-60">
                <a:latin typeface="Arial"/>
                <a:cs typeface="Arial"/>
              </a:rPr>
              <a:t>high</a:t>
            </a:r>
            <a:endParaRPr sz="2400">
              <a:latin typeface="Arial"/>
              <a:cs typeface="Arial"/>
            </a:endParaRPr>
          </a:p>
          <a:p>
            <a:pPr marL="698500">
              <a:lnSpc>
                <a:spcPts val="2510"/>
              </a:lnSpc>
              <a:spcBef>
                <a:spcPts val="20"/>
              </a:spcBef>
            </a:pPr>
            <a:r>
              <a:rPr dirty="0" sz="1600" spc="300">
                <a:latin typeface="Arial"/>
                <a:cs typeface="Arial"/>
              </a:rPr>
              <a:t>n </a:t>
            </a:r>
            <a:r>
              <a:rPr dirty="0" sz="2100" spc="-35">
                <a:latin typeface="Arial"/>
                <a:cs typeface="Arial"/>
              </a:rPr>
              <a:t>Limited capital? </a:t>
            </a:r>
            <a:r>
              <a:rPr dirty="0" sz="2100" spc="-175" i="1">
                <a:latin typeface="Arial"/>
                <a:cs typeface="Arial"/>
              </a:rPr>
              <a:t>- </a:t>
            </a:r>
            <a:r>
              <a:rPr dirty="0" sz="2100" spc="-70">
                <a:latin typeface="Arial"/>
                <a:cs typeface="Arial"/>
              </a:rPr>
              <a:t>Resourcefulness </a:t>
            </a:r>
            <a:r>
              <a:rPr dirty="0" sz="2100" spc="-5">
                <a:latin typeface="Arial"/>
                <a:cs typeface="Arial"/>
              </a:rPr>
              <a:t>&amp;</a:t>
            </a:r>
            <a:r>
              <a:rPr dirty="0" sz="2100" spc="-125">
                <a:latin typeface="Arial"/>
                <a:cs typeface="Arial"/>
              </a:rPr>
              <a:t> </a:t>
            </a:r>
            <a:r>
              <a:rPr dirty="0" sz="2100" spc="-60">
                <a:latin typeface="Arial"/>
                <a:cs typeface="Arial"/>
              </a:rPr>
              <a:t>strategy</a:t>
            </a:r>
            <a:endParaRPr sz="2100">
              <a:latin typeface="Arial"/>
              <a:cs typeface="Arial"/>
            </a:endParaRPr>
          </a:p>
          <a:p>
            <a:pPr lvl="1" marL="652780" indent="-274320">
              <a:lnSpc>
                <a:spcPts val="2870"/>
              </a:lnSpc>
              <a:buSzPct val="70833"/>
              <a:buChar char="□"/>
              <a:tabLst>
                <a:tab pos="652780" algn="l"/>
              </a:tabLst>
            </a:pPr>
            <a:r>
              <a:rPr dirty="0" sz="2400" spc="-85">
                <a:latin typeface="Arial"/>
                <a:cs typeface="Arial"/>
              </a:rPr>
              <a:t>Larger acreages </a:t>
            </a:r>
            <a:r>
              <a:rPr dirty="0" sz="2400" spc="-20">
                <a:latin typeface="Arial"/>
                <a:cs typeface="Arial"/>
              </a:rPr>
              <a:t>than </a:t>
            </a:r>
            <a:r>
              <a:rPr dirty="0" sz="2400" spc="-10">
                <a:latin typeface="Arial"/>
                <a:cs typeface="Arial"/>
              </a:rPr>
              <a:t>horticultural </a:t>
            </a:r>
            <a:r>
              <a:rPr dirty="0" sz="2400" spc="-75">
                <a:latin typeface="Arial"/>
                <a:cs typeface="Arial"/>
              </a:rPr>
              <a:t>crops</a:t>
            </a:r>
            <a:r>
              <a:rPr dirty="0" sz="2400" spc="-160">
                <a:latin typeface="Arial"/>
                <a:cs typeface="Arial"/>
              </a:rPr>
              <a:t> </a:t>
            </a:r>
            <a:r>
              <a:rPr dirty="0" sz="2400" spc="-75">
                <a:latin typeface="Arial"/>
                <a:cs typeface="Arial"/>
              </a:rPr>
              <a:t>(generally)</a:t>
            </a:r>
            <a:endParaRPr sz="2400">
              <a:latin typeface="Arial"/>
              <a:cs typeface="Arial"/>
            </a:endParaRPr>
          </a:p>
          <a:p>
            <a:pPr marL="698500">
              <a:lnSpc>
                <a:spcPct val="100000"/>
              </a:lnSpc>
              <a:spcBef>
                <a:spcPts val="20"/>
              </a:spcBef>
            </a:pPr>
            <a:r>
              <a:rPr dirty="0" sz="1600" spc="300">
                <a:latin typeface="Arial"/>
                <a:cs typeface="Arial"/>
              </a:rPr>
              <a:t>n </a:t>
            </a:r>
            <a:r>
              <a:rPr dirty="0" sz="2100" spc="-75">
                <a:latin typeface="Arial"/>
                <a:cs typeface="Arial"/>
              </a:rPr>
              <a:t>Especially </a:t>
            </a:r>
            <a:r>
              <a:rPr dirty="0" sz="2100" spc="10">
                <a:latin typeface="Arial"/>
                <a:cs typeface="Arial"/>
              </a:rPr>
              <a:t>difficult </a:t>
            </a:r>
            <a:r>
              <a:rPr dirty="0" sz="2100" spc="-5">
                <a:latin typeface="Arial"/>
                <a:cs typeface="Arial"/>
              </a:rPr>
              <a:t>in </a:t>
            </a:r>
            <a:r>
              <a:rPr dirty="0" sz="2100" spc="-60">
                <a:latin typeface="Arial"/>
                <a:cs typeface="Arial"/>
              </a:rPr>
              <a:t>western </a:t>
            </a:r>
            <a:r>
              <a:rPr dirty="0" sz="2100" spc="-204">
                <a:latin typeface="Arial"/>
                <a:cs typeface="Arial"/>
              </a:rPr>
              <a:t>PNW- </a:t>
            </a:r>
            <a:r>
              <a:rPr dirty="0" sz="2100" spc="-80" i="1">
                <a:latin typeface="Arial"/>
                <a:cs typeface="Arial"/>
              </a:rPr>
              <a:t>size </a:t>
            </a:r>
            <a:r>
              <a:rPr dirty="0" sz="2100" spc="-40" i="1">
                <a:latin typeface="Arial"/>
                <a:cs typeface="Arial"/>
              </a:rPr>
              <a:t>and</a:t>
            </a:r>
            <a:r>
              <a:rPr dirty="0" sz="2100" spc="-145" i="1">
                <a:latin typeface="Arial"/>
                <a:cs typeface="Arial"/>
              </a:rPr>
              <a:t> </a:t>
            </a:r>
            <a:r>
              <a:rPr dirty="0" sz="2100" spc="-55" i="1">
                <a:latin typeface="Arial"/>
                <a:cs typeface="Arial"/>
              </a:rPr>
              <a:t>value</a:t>
            </a:r>
            <a:endParaRPr sz="2100">
              <a:latin typeface="Arial"/>
              <a:cs typeface="Arial"/>
            </a:endParaRPr>
          </a:p>
          <a:p>
            <a:pPr lvl="1" marL="652780" indent="-274320">
              <a:lnSpc>
                <a:spcPts val="2875"/>
              </a:lnSpc>
              <a:spcBef>
                <a:spcPts val="114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80">
                <a:latin typeface="Arial"/>
                <a:cs typeface="Arial"/>
              </a:rPr>
              <a:t>Demands </a:t>
            </a:r>
            <a:r>
              <a:rPr dirty="0" sz="2400" spc="-55">
                <a:latin typeface="Arial"/>
                <a:cs typeface="Arial"/>
              </a:rPr>
              <a:t>larger </a:t>
            </a:r>
            <a:r>
              <a:rPr dirty="0" sz="2400" spc="-10">
                <a:latin typeface="Arial"/>
                <a:cs typeface="Arial"/>
              </a:rPr>
              <a:t>field</a:t>
            </a:r>
            <a:r>
              <a:rPr dirty="0" sz="2400" spc="-90">
                <a:latin typeface="Arial"/>
                <a:cs typeface="Arial"/>
              </a:rPr>
              <a:t> </a:t>
            </a:r>
            <a:r>
              <a:rPr dirty="0" sz="2400" spc="-40">
                <a:latin typeface="Arial"/>
                <a:cs typeface="Arial"/>
              </a:rPr>
              <a:t>equipment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ts val="2875"/>
              </a:lnSpc>
              <a:buSzPct val="70833"/>
              <a:buChar char="□"/>
              <a:tabLst>
                <a:tab pos="652780" algn="l"/>
              </a:tabLst>
            </a:pPr>
            <a:r>
              <a:rPr dirty="0" sz="2400" spc="-80">
                <a:latin typeface="Arial"/>
                <a:cs typeface="Arial"/>
              </a:rPr>
              <a:t>Demands </a:t>
            </a:r>
            <a:r>
              <a:rPr dirty="0" sz="2400" spc="-60">
                <a:latin typeface="Arial"/>
                <a:cs typeface="Arial"/>
              </a:rPr>
              <a:t>post-harvest </a:t>
            </a:r>
            <a:r>
              <a:rPr dirty="0" sz="2400" spc="-55">
                <a:latin typeface="Arial"/>
                <a:cs typeface="Arial"/>
              </a:rPr>
              <a:t>mgmt.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infrastructure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55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80">
                <a:latin typeface="Arial"/>
                <a:cs typeface="Arial"/>
              </a:rPr>
              <a:t>Demands </a:t>
            </a:r>
            <a:r>
              <a:rPr dirty="0" sz="2400" spc="-50">
                <a:latin typeface="Arial"/>
                <a:cs typeface="Arial"/>
              </a:rPr>
              <a:t>mechanical </a:t>
            </a:r>
            <a:r>
              <a:rPr dirty="0" sz="2400" spc="-75">
                <a:latin typeface="Arial"/>
                <a:cs typeface="Arial"/>
              </a:rPr>
              <a:t>knowledge </a:t>
            </a:r>
            <a:r>
              <a:rPr dirty="0" sz="2400" spc="25">
                <a:latin typeface="Arial"/>
                <a:cs typeface="Arial"/>
              </a:rPr>
              <a:t>and/or</a:t>
            </a:r>
            <a:r>
              <a:rPr dirty="0" sz="2400" spc="-8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aptitude</a:t>
            </a:r>
            <a:endParaRPr sz="2400">
              <a:latin typeface="Arial"/>
              <a:cs typeface="Arial"/>
            </a:endParaRPr>
          </a:p>
          <a:p>
            <a:pPr marL="698500">
              <a:lnSpc>
                <a:spcPts val="2460"/>
              </a:lnSpc>
              <a:spcBef>
                <a:spcPts val="20"/>
              </a:spcBef>
            </a:pPr>
            <a:r>
              <a:rPr dirty="0" sz="1600" spc="300">
                <a:latin typeface="Arial"/>
                <a:cs typeface="Arial"/>
              </a:rPr>
              <a:t>n </a:t>
            </a:r>
            <a:r>
              <a:rPr dirty="0" sz="2100" spc="-75">
                <a:latin typeface="Arial"/>
                <a:cs typeface="Arial"/>
              </a:rPr>
              <a:t>Especially </a:t>
            </a:r>
            <a:r>
              <a:rPr dirty="0" sz="2100" spc="-55">
                <a:latin typeface="Arial"/>
                <a:cs typeface="Arial"/>
              </a:rPr>
              <a:t>re: </a:t>
            </a:r>
            <a:r>
              <a:rPr dirty="0" sz="2100" spc="-105">
                <a:latin typeface="Arial"/>
                <a:cs typeface="Arial"/>
              </a:rPr>
              <a:t>Used, </a:t>
            </a:r>
            <a:r>
              <a:rPr dirty="0" sz="2100" spc="-45">
                <a:latin typeface="Arial"/>
                <a:cs typeface="Arial"/>
              </a:rPr>
              <a:t>older</a:t>
            </a:r>
            <a:r>
              <a:rPr dirty="0" sz="2100" spc="-150">
                <a:latin typeface="Arial"/>
                <a:cs typeface="Arial"/>
              </a:rPr>
              <a:t> </a:t>
            </a:r>
            <a:r>
              <a:rPr dirty="0" sz="2100" spc="-35">
                <a:latin typeface="Arial"/>
                <a:cs typeface="Arial"/>
              </a:rPr>
              <a:t>equipment</a:t>
            </a:r>
            <a:endParaRPr sz="2100">
              <a:latin typeface="Arial"/>
              <a:cs typeface="Arial"/>
            </a:endParaRPr>
          </a:p>
          <a:p>
            <a:pPr algn="ctr" marR="1634489">
              <a:lnSpc>
                <a:spcPts val="2220"/>
              </a:lnSpc>
            </a:pPr>
            <a:r>
              <a:rPr dirty="0" sz="1400" spc="265">
                <a:latin typeface="Arial"/>
                <a:cs typeface="Arial"/>
              </a:rPr>
              <a:t>n </a:t>
            </a:r>
            <a:r>
              <a:rPr dirty="0" sz="1900" spc="-25">
                <a:latin typeface="Arial"/>
                <a:cs typeface="Arial"/>
              </a:rPr>
              <a:t>Mind </a:t>
            </a:r>
            <a:r>
              <a:rPr dirty="0" sz="1900" spc="-35">
                <a:latin typeface="Arial"/>
                <a:cs typeface="Arial"/>
              </a:rPr>
              <a:t>older </a:t>
            </a:r>
            <a:r>
              <a:rPr dirty="0" sz="1900" spc="-45">
                <a:latin typeface="Arial"/>
                <a:cs typeface="Arial"/>
              </a:rPr>
              <a:t>machinery </a:t>
            </a:r>
            <a:r>
              <a:rPr dirty="0" sz="1900" spc="-55">
                <a:latin typeface="Arial"/>
                <a:cs typeface="Arial"/>
              </a:rPr>
              <a:t>safety </a:t>
            </a:r>
            <a:r>
              <a:rPr dirty="0" sz="1900" spc="-50">
                <a:latin typeface="Arial"/>
                <a:cs typeface="Arial"/>
              </a:rPr>
              <a:t>issues</a:t>
            </a:r>
            <a:r>
              <a:rPr dirty="0" sz="1900" spc="-25">
                <a:latin typeface="Arial"/>
                <a:cs typeface="Arial"/>
              </a:rPr>
              <a:t> </a:t>
            </a:r>
            <a:r>
              <a:rPr dirty="0" sz="1900" spc="-40">
                <a:latin typeface="Arial"/>
                <a:cs typeface="Arial"/>
              </a:rPr>
              <a:t>also!</a:t>
            </a:r>
            <a:endParaRPr sz="1900">
              <a:latin typeface="Arial"/>
              <a:cs typeface="Arial"/>
            </a:endParaRPr>
          </a:p>
          <a:p>
            <a:pPr lvl="1" marL="652780" marR="675640" indent="-274320">
              <a:lnSpc>
                <a:spcPct val="78700"/>
              </a:lnSpc>
              <a:spcBef>
                <a:spcPts val="63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80">
                <a:latin typeface="Arial"/>
                <a:cs typeface="Arial"/>
              </a:rPr>
              <a:t>Demands </a:t>
            </a:r>
            <a:r>
              <a:rPr dirty="0" sz="2400" spc="-45">
                <a:latin typeface="Arial"/>
                <a:cs typeface="Arial"/>
              </a:rPr>
              <a:t>innovation </a:t>
            </a:r>
            <a:r>
              <a:rPr dirty="0" sz="2400" spc="-35">
                <a:latin typeface="Arial"/>
                <a:cs typeface="Arial"/>
              </a:rPr>
              <a:t>for </a:t>
            </a:r>
            <a:r>
              <a:rPr dirty="0" sz="2400" spc="-60">
                <a:latin typeface="Arial"/>
                <a:cs typeface="Arial"/>
              </a:rPr>
              <a:t>accommodating </a:t>
            </a:r>
            <a:r>
              <a:rPr dirty="0" sz="2400" spc="-40">
                <a:latin typeface="Arial"/>
                <a:cs typeface="Arial"/>
              </a:rPr>
              <a:t>smaller</a:t>
            </a:r>
            <a:r>
              <a:rPr dirty="0" sz="2400" spc="-170">
                <a:latin typeface="Arial"/>
                <a:cs typeface="Arial"/>
              </a:rPr>
              <a:t> </a:t>
            </a:r>
            <a:r>
              <a:rPr dirty="0" sz="2400" spc="-65">
                <a:latin typeface="Arial"/>
                <a:cs typeface="Arial"/>
              </a:rPr>
              <a:t>scale  </a:t>
            </a:r>
            <a:r>
              <a:rPr dirty="0" sz="2400" spc="-40">
                <a:latin typeface="Arial"/>
                <a:cs typeface="Arial"/>
              </a:rPr>
              <a:t>equipment </a:t>
            </a:r>
            <a:r>
              <a:rPr dirty="0" sz="2400" spc="-50">
                <a:latin typeface="Arial"/>
                <a:cs typeface="Arial"/>
              </a:rPr>
              <a:t>and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infrastructure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93699"/>
            <a:ext cx="75876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30">
                <a:solidFill>
                  <a:srgbClr val="775F55"/>
                </a:solidFill>
              </a:rPr>
              <a:t>Land </a:t>
            </a:r>
            <a:r>
              <a:rPr dirty="0" sz="4000" spc="-120">
                <a:solidFill>
                  <a:srgbClr val="775F55"/>
                </a:solidFill>
              </a:rPr>
              <a:t>base, </a:t>
            </a:r>
            <a:r>
              <a:rPr dirty="0" sz="4000" spc="-80">
                <a:solidFill>
                  <a:srgbClr val="775F55"/>
                </a:solidFill>
              </a:rPr>
              <a:t>Equipm’t,</a:t>
            </a:r>
            <a:r>
              <a:rPr dirty="0" sz="4000" spc="-180">
                <a:solidFill>
                  <a:srgbClr val="775F55"/>
                </a:solidFill>
              </a:rPr>
              <a:t> </a:t>
            </a:r>
            <a:r>
              <a:rPr dirty="0" sz="4000" spc="-45">
                <a:solidFill>
                  <a:srgbClr val="775F55"/>
                </a:solidFill>
              </a:rPr>
              <a:t>Infrastructure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231141" y="1621366"/>
            <a:ext cx="5668010" cy="241681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2000" spc="-90">
                <a:latin typeface="Arial"/>
                <a:cs typeface="Arial"/>
              </a:rPr>
              <a:t>Assessing </a:t>
            </a:r>
            <a:r>
              <a:rPr dirty="0" sz="2000" spc="-80">
                <a:latin typeface="Arial"/>
                <a:cs typeface="Arial"/>
              </a:rPr>
              <a:t>your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55">
                <a:latin typeface="Arial"/>
                <a:cs typeface="Arial"/>
              </a:rPr>
              <a:t>assets:</a:t>
            </a:r>
            <a:endParaRPr sz="20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00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105">
                <a:latin typeface="Arial"/>
                <a:cs typeface="Arial"/>
              </a:rPr>
              <a:t>Access </a:t>
            </a:r>
            <a:r>
              <a:rPr dirty="0" sz="2000" spc="-25">
                <a:latin typeface="Arial"/>
                <a:cs typeface="Arial"/>
              </a:rPr>
              <a:t>to capital, </a:t>
            </a:r>
            <a:r>
              <a:rPr dirty="0" sz="2000" spc="-60">
                <a:latin typeface="Arial"/>
                <a:cs typeface="Arial"/>
              </a:rPr>
              <a:t>resources,</a:t>
            </a:r>
            <a:r>
              <a:rPr dirty="0" sz="2000" spc="-95">
                <a:latin typeface="Arial"/>
                <a:cs typeface="Arial"/>
              </a:rPr>
              <a:t> </a:t>
            </a:r>
            <a:r>
              <a:rPr dirty="0" sz="2000" spc="-35">
                <a:latin typeface="Arial"/>
                <a:cs typeface="Arial"/>
              </a:rPr>
              <a:t>equipment</a:t>
            </a:r>
            <a:endParaRPr sz="20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00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55">
                <a:latin typeface="Arial"/>
                <a:cs typeface="Arial"/>
              </a:rPr>
              <a:t>Rental, </a:t>
            </a:r>
            <a:r>
              <a:rPr dirty="0" sz="1800" spc="-40">
                <a:latin typeface="Arial"/>
                <a:cs typeface="Arial"/>
              </a:rPr>
              <a:t>custom op’s., </a:t>
            </a:r>
            <a:r>
              <a:rPr dirty="0" sz="1800" spc="-45">
                <a:latin typeface="Arial"/>
                <a:cs typeface="Arial"/>
              </a:rPr>
              <a:t>sharing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(reliable?)</a:t>
            </a:r>
            <a:endParaRPr sz="18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105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60">
                <a:latin typeface="Arial"/>
                <a:cs typeface="Arial"/>
              </a:rPr>
              <a:t>Land </a:t>
            </a:r>
            <a:r>
              <a:rPr dirty="0" sz="1800" spc="-25">
                <a:latin typeface="Arial"/>
                <a:cs typeface="Arial"/>
              </a:rPr>
              <a:t>rental, </a:t>
            </a:r>
            <a:r>
              <a:rPr dirty="0" sz="1800" spc="-30">
                <a:latin typeface="Arial"/>
                <a:cs typeface="Arial"/>
              </a:rPr>
              <a:t>land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40">
                <a:latin typeface="Arial"/>
                <a:cs typeface="Arial"/>
              </a:rPr>
              <a:t>trust/PDRs?</a:t>
            </a:r>
            <a:endParaRPr sz="18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40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50">
                <a:latin typeface="Arial"/>
                <a:cs typeface="Arial"/>
              </a:rPr>
              <a:t>Siting </a:t>
            </a:r>
            <a:r>
              <a:rPr dirty="0" sz="2000" spc="-5">
                <a:latin typeface="Arial"/>
                <a:cs typeface="Arial"/>
              </a:rPr>
              <a:t>&amp; </a:t>
            </a:r>
            <a:r>
              <a:rPr dirty="0" sz="2000" spc="-40">
                <a:latin typeface="Arial"/>
                <a:cs typeface="Arial"/>
              </a:rPr>
              <a:t>appropriate </a:t>
            </a:r>
            <a:r>
              <a:rPr dirty="0" sz="2000" spc="-65">
                <a:latin typeface="Arial"/>
                <a:cs typeface="Arial"/>
              </a:rPr>
              <a:t>acreage </a:t>
            </a:r>
            <a:r>
              <a:rPr dirty="0" sz="2000" spc="-50">
                <a:latin typeface="Arial"/>
                <a:cs typeface="Arial"/>
              </a:rPr>
              <a:t>re: </a:t>
            </a:r>
            <a:r>
              <a:rPr dirty="0" sz="2000" spc="-85">
                <a:latin typeface="Arial"/>
                <a:cs typeface="Arial"/>
              </a:rPr>
              <a:t>economy </a:t>
            </a:r>
            <a:r>
              <a:rPr dirty="0" sz="2000" spc="-20">
                <a:latin typeface="Arial"/>
                <a:cs typeface="Arial"/>
              </a:rPr>
              <a:t>of</a:t>
            </a:r>
            <a:r>
              <a:rPr dirty="0" sz="2000" spc="-120">
                <a:latin typeface="Arial"/>
                <a:cs typeface="Arial"/>
              </a:rPr>
              <a:t> </a:t>
            </a:r>
            <a:r>
              <a:rPr dirty="0" sz="2000" spc="-50">
                <a:latin typeface="Arial"/>
                <a:cs typeface="Arial"/>
              </a:rPr>
              <a:t>scale</a:t>
            </a:r>
            <a:endParaRPr sz="2000">
              <a:latin typeface="Arial"/>
              <a:cs typeface="Arial"/>
            </a:endParaRPr>
          </a:p>
          <a:p>
            <a:pPr lvl="1" marL="652780" marR="666750" indent="-274320">
              <a:lnSpc>
                <a:spcPts val="1800"/>
              </a:lnSpc>
              <a:spcBef>
                <a:spcPts val="495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85">
                <a:latin typeface="Arial"/>
                <a:cs typeface="Arial"/>
              </a:rPr>
              <a:t>Varies </a:t>
            </a:r>
            <a:r>
              <a:rPr dirty="0" sz="1800" spc="-55" i="1">
                <a:latin typeface="Arial"/>
                <a:cs typeface="Arial"/>
              </a:rPr>
              <a:t>widely </a:t>
            </a:r>
            <a:r>
              <a:rPr dirty="0" sz="1800" spc="-55">
                <a:latin typeface="Arial"/>
                <a:cs typeface="Arial"/>
              </a:rPr>
              <a:t>according </a:t>
            </a:r>
            <a:r>
              <a:rPr dirty="0" sz="1800" spc="-25">
                <a:latin typeface="Arial"/>
                <a:cs typeface="Arial"/>
              </a:rPr>
              <a:t>to </a:t>
            </a:r>
            <a:r>
              <a:rPr dirty="0" sz="1800" spc="-45">
                <a:latin typeface="Arial"/>
                <a:cs typeface="Arial"/>
              </a:rPr>
              <a:t>business </a:t>
            </a:r>
            <a:r>
              <a:rPr dirty="0" sz="1800" spc="-25">
                <a:latin typeface="Arial"/>
                <a:cs typeface="Arial"/>
              </a:rPr>
              <a:t>structure  </a:t>
            </a:r>
            <a:r>
              <a:rPr dirty="0" sz="1800" spc="-5">
                <a:latin typeface="Arial"/>
                <a:cs typeface="Arial"/>
              </a:rPr>
              <a:t>&amp; </a:t>
            </a:r>
            <a:r>
              <a:rPr dirty="0" sz="1800" spc="-40">
                <a:latin typeface="Arial"/>
                <a:cs typeface="Arial"/>
              </a:rPr>
              <a:t>marketing </a:t>
            </a:r>
            <a:r>
              <a:rPr dirty="0" sz="1800" spc="-50">
                <a:latin typeface="Arial"/>
                <a:cs typeface="Arial"/>
              </a:rPr>
              <a:t>approach </a:t>
            </a:r>
            <a:r>
              <a:rPr dirty="0" sz="1800" spc="-45">
                <a:latin typeface="Arial"/>
                <a:cs typeface="Arial"/>
              </a:rPr>
              <a:t>re: </a:t>
            </a:r>
            <a:r>
              <a:rPr dirty="0" sz="1800" spc="-55">
                <a:latin typeface="Arial"/>
                <a:cs typeface="Arial"/>
              </a:rPr>
              <a:t>crop </a:t>
            </a:r>
            <a:r>
              <a:rPr dirty="0" sz="1800" spc="-50">
                <a:latin typeface="Arial"/>
                <a:cs typeface="Arial"/>
              </a:rPr>
              <a:t>value</a:t>
            </a:r>
            <a:r>
              <a:rPr dirty="0" sz="1800" spc="-140">
                <a:latin typeface="Arial"/>
                <a:cs typeface="Arial"/>
              </a:rPr>
              <a:t> </a:t>
            </a:r>
            <a:r>
              <a:rPr dirty="0" sz="1800" spc="-65">
                <a:latin typeface="Arial"/>
                <a:cs typeface="Arial"/>
              </a:rPr>
              <a:t>per-acre</a:t>
            </a:r>
            <a:endParaRPr sz="18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105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70">
                <a:latin typeface="Arial"/>
                <a:cs typeface="Arial"/>
              </a:rPr>
              <a:t>Reasonable </a:t>
            </a:r>
            <a:r>
              <a:rPr dirty="0" sz="1800" spc="-65">
                <a:latin typeface="Arial"/>
                <a:cs typeface="Arial"/>
              </a:rPr>
              <a:t>access </a:t>
            </a:r>
            <a:r>
              <a:rPr dirty="0" sz="1800" spc="-25">
                <a:latin typeface="Arial"/>
                <a:cs typeface="Arial"/>
              </a:rPr>
              <a:t>to </a:t>
            </a:r>
            <a:r>
              <a:rPr dirty="0" sz="1800" spc="-45">
                <a:latin typeface="Arial"/>
                <a:cs typeface="Arial"/>
              </a:rPr>
              <a:t>post-harvest </a:t>
            </a:r>
            <a:r>
              <a:rPr dirty="0" sz="1800" spc="-20">
                <a:latin typeface="Arial"/>
                <a:cs typeface="Arial"/>
              </a:rPr>
              <a:t>facilities,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141" y="3958166"/>
            <a:ext cx="6443980" cy="2772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52780">
              <a:lnSpc>
                <a:spcPct val="100000"/>
              </a:lnSpc>
              <a:spcBef>
                <a:spcPts val="100"/>
              </a:spcBef>
            </a:pPr>
            <a:r>
              <a:rPr dirty="0" sz="1800" spc="-45">
                <a:latin typeface="Arial"/>
                <a:cs typeface="Arial"/>
              </a:rPr>
              <a:t>markets?</a:t>
            </a:r>
            <a:endParaRPr sz="1800">
              <a:latin typeface="Arial"/>
              <a:cs typeface="Arial"/>
            </a:endParaRPr>
          </a:p>
          <a:p>
            <a:pPr marL="652780" indent="-274320">
              <a:lnSpc>
                <a:spcPct val="100000"/>
              </a:lnSpc>
              <a:spcBef>
                <a:spcPts val="105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105">
                <a:latin typeface="Arial"/>
                <a:cs typeface="Arial"/>
              </a:rPr>
              <a:t>Good </a:t>
            </a:r>
            <a:r>
              <a:rPr dirty="0" sz="1800" spc="-30">
                <a:latin typeface="Arial"/>
                <a:cs typeface="Arial"/>
              </a:rPr>
              <a:t>equipment </a:t>
            </a:r>
            <a:r>
              <a:rPr dirty="0" sz="1800" spc="-65">
                <a:latin typeface="Arial"/>
                <a:cs typeface="Arial"/>
              </a:rPr>
              <a:t>access </a:t>
            </a:r>
            <a:r>
              <a:rPr dirty="0" sz="1800" spc="-25">
                <a:latin typeface="Arial"/>
                <a:cs typeface="Arial"/>
              </a:rPr>
              <a:t>to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 spc="-30">
                <a:latin typeface="Arial"/>
                <a:cs typeface="Arial"/>
              </a:rPr>
              <a:t>fields?</a:t>
            </a:r>
            <a:endParaRPr sz="1800">
              <a:latin typeface="Arial"/>
              <a:cs typeface="Arial"/>
            </a:endParaRPr>
          </a:p>
          <a:p>
            <a:pPr marL="652780" indent="-274320">
              <a:lnSpc>
                <a:spcPct val="100000"/>
              </a:lnSpc>
              <a:spcBef>
                <a:spcPts val="240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50">
                <a:latin typeface="Arial"/>
                <a:cs typeface="Arial"/>
              </a:rPr>
              <a:t>Equipment scaled </a:t>
            </a:r>
            <a:r>
              <a:rPr dirty="0" sz="1800" spc="-25">
                <a:latin typeface="Arial"/>
                <a:cs typeface="Arial"/>
              </a:rPr>
              <a:t>to </a:t>
            </a:r>
            <a:r>
              <a:rPr dirty="0" sz="1800" spc="-10">
                <a:latin typeface="Arial"/>
                <a:cs typeface="Arial"/>
              </a:rPr>
              <a:t>field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75">
                <a:latin typeface="Arial"/>
                <a:cs typeface="Arial"/>
              </a:rPr>
              <a:t>size(s)?</a:t>
            </a:r>
            <a:endParaRPr sz="18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175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60">
                <a:latin typeface="Arial"/>
                <a:cs typeface="Arial"/>
              </a:rPr>
              <a:t>Appropriate</a:t>
            </a:r>
            <a:r>
              <a:rPr dirty="0" sz="2000" spc="-65">
                <a:latin typeface="Arial"/>
                <a:cs typeface="Arial"/>
              </a:rPr>
              <a:t> </a:t>
            </a:r>
            <a:r>
              <a:rPr dirty="0" sz="2000" spc="-40">
                <a:latin typeface="Arial"/>
                <a:cs typeface="Arial"/>
              </a:rPr>
              <a:t>soils</a:t>
            </a:r>
            <a:endParaRPr sz="20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00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35">
                <a:latin typeface="Arial"/>
                <a:cs typeface="Arial"/>
              </a:rPr>
              <a:t>Loams• </a:t>
            </a:r>
            <a:r>
              <a:rPr dirty="0" sz="1800" spc="-45">
                <a:latin typeface="Arial"/>
                <a:cs typeface="Arial"/>
              </a:rPr>
              <a:t>well </a:t>
            </a:r>
            <a:r>
              <a:rPr dirty="0" sz="1800" spc="40">
                <a:latin typeface="Arial"/>
                <a:cs typeface="Arial"/>
              </a:rPr>
              <a:t>drained• </a:t>
            </a:r>
            <a:r>
              <a:rPr dirty="0" sz="1800" spc="30">
                <a:latin typeface="Arial"/>
                <a:cs typeface="Arial"/>
              </a:rPr>
              <a:t>3’+</a:t>
            </a:r>
            <a:r>
              <a:rPr dirty="0" sz="1800" spc="-350">
                <a:latin typeface="Arial"/>
                <a:cs typeface="Arial"/>
              </a:rPr>
              <a:t> </a:t>
            </a:r>
            <a:r>
              <a:rPr dirty="0" sz="1800" spc="-30">
                <a:latin typeface="Arial"/>
                <a:cs typeface="Arial"/>
              </a:rPr>
              <a:t>depth, </a:t>
            </a:r>
            <a:r>
              <a:rPr dirty="0" sz="1800" spc="10">
                <a:latin typeface="Arial"/>
                <a:cs typeface="Arial"/>
              </a:rPr>
              <a:t>flat </a:t>
            </a:r>
            <a:r>
              <a:rPr dirty="0" sz="1800" spc="-25">
                <a:latin typeface="Arial"/>
                <a:cs typeface="Arial"/>
              </a:rPr>
              <a:t>to </a:t>
            </a:r>
            <a:r>
              <a:rPr dirty="0" sz="1800" spc="-40">
                <a:latin typeface="Arial"/>
                <a:cs typeface="Arial"/>
              </a:rPr>
              <a:t>gentle </a:t>
            </a:r>
            <a:r>
              <a:rPr dirty="0" sz="1800" spc="-50">
                <a:latin typeface="Arial"/>
                <a:cs typeface="Arial"/>
              </a:rPr>
              <a:t>slopes</a:t>
            </a:r>
            <a:endParaRPr sz="1800">
              <a:latin typeface="Arial"/>
              <a:cs typeface="Arial"/>
            </a:endParaRPr>
          </a:p>
          <a:p>
            <a:pPr lvl="1" marL="652780" marR="697865" indent="-274320">
              <a:lnSpc>
                <a:spcPct val="81800"/>
              </a:lnSpc>
              <a:spcBef>
                <a:spcPts val="500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105">
                <a:latin typeface="Arial"/>
                <a:cs typeface="Arial"/>
              </a:rPr>
              <a:t>Rocky </a:t>
            </a:r>
            <a:r>
              <a:rPr dirty="0" sz="1800" spc="-40">
                <a:latin typeface="Arial"/>
                <a:cs typeface="Arial"/>
              </a:rPr>
              <a:t>soils: </a:t>
            </a:r>
            <a:r>
              <a:rPr dirty="0" sz="1800" spc="-45">
                <a:latin typeface="Arial"/>
                <a:cs typeface="Arial"/>
              </a:rPr>
              <a:t>doable, </a:t>
            </a:r>
            <a:r>
              <a:rPr dirty="0" sz="1800" spc="-5">
                <a:latin typeface="Arial"/>
                <a:cs typeface="Arial"/>
              </a:rPr>
              <a:t>but </a:t>
            </a:r>
            <a:r>
              <a:rPr dirty="0" sz="1800" spc="-40">
                <a:latin typeface="Arial"/>
                <a:cs typeface="Arial"/>
              </a:rPr>
              <a:t>consider </a:t>
            </a:r>
            <a:r>
              <a:rPr dirty="0" sz="1800" spc="-30">
                <a:latin typeface="Arial"/>
                <a:cs typeface="Arial"/>
              </a:rPr>
              <a:t>moisture </a:t>
            </a:r>
            <a:r>
              <a:rPr dirty="0" sz="1800" spc="10">
                <a:latin typeface="Arial"/>
                <a:cs typeface="Arial"/>
              </a:rPr>
              <a:t>retention/  </a:t>
            </a:r>
            <a:r>
              <a:rPr dirty="0" sz="1800" spc="-45">
                <a:latin typeface="Arial"/>
                <a:cs typeface="Arial"/>
              </a:rPr>
              <a:t>drainage, </a:t>
            </a:r>
            <a:r>
              <a:rPr dirty="0" sz="1800" spc="-10">
                <a:latin typeface="Arial"/>
                <a:cs typeface="Arial"/>
              </a:rPr>
              <a:t>nutrient </a:t>
            </a:r>
            <a:r>
              <a:rPr dirty="0" sz="1800" spc="-45">
                <a:latin typeface="Arial"/>
                <a:cs typeface="Arial"/>
              </a:rPr>
              <a:t>availability, </a:t>
            </a:r>
            <a:r>
              <a:rPr dirty="0" sz="1800" spc="-55">
                <a:latin typeface="Arial"/>
                <a:cs typeface="Arial"/>
              </a:rPr>
              <a:t>seedbed </a:t>
            </a:r>
            <a:r>
              <a:rPr dirty="0" sz="1800" spc="-40">
                <a:latin typeface="Arial"/>
                <a:cs typeface="Arial"/>
              </a:rPr>
              <a:t>uniformity,  </a:t>
            </a:r>
            <a:r>
              <a:rPr dirty="0" sz="1800" spc="-25">
                <a:latin typeface="Arial"/>
                <a:cs typeface="Arial"/>
              </a:rPr>
              <a:t>cultivation, </a:t>
            </a:r>
            <a:r>
              <a:rPr dirty="0" sz="1800" spc="-40">
                <a:latin typeface="Arial"/>
                <a:cs typeface="Arial"/>
              </a:rPr>
              <a:t>and </a:t>
            </a:r>
            <a:r>
              <a:rPr dirty="0" sz="1800" spc="-65">
                <a:latin typeface="Arial"/>
                <a:cs typeface="Arial"/>
              </a:rPr>
              <a:t>wear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30">
                <a:latin typeface="Arial"/>
                <a:cs typeface="Arial"/>
              </a:rPr>
              <a:t>equipment</a:t>
            </a:r>
            <a:endParaRPr sz="1800">
              <a:latin typeface="Arial"/>
              <a:cs typeface="Arial"/>
            </a:endParaRPr>
          </a:p>
          <a:p>
            <a:pPr lvl="1" marL="652780" marR="5080" indent="-274320">
              <a:lnSpc>
                <a:spcPts val="1800"/>
              </a:lnSpc>
              <a:spcBef>
                <a:spcPts val="465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55">
                <a:latin typeface="Arial"/>
                <a:cs typeface="Arial"/>
              </a:rPr>
              <a:t>Field </a:t>
            </a:r>
            <a:r>
              <a:rPr dirty="0" sz="1800" spc="-45">
                <a:latin typeface="Arial"/>
                <a:cs typeface="Arial"/>
              </a:rPr>
              <a:t>history? </a:t>
            </a:r>
            <a:r>
              <a:rPr dirty="0" sz="1800" spc="-30">
                <a:latin typeface="Arial"/>
                <a:cs typeface="Arial"/>
              </a:rPr>
              <a:t>soil </a:t>
            </a:r>
            <a:r>
              <a:rPr dirty="0" sz="1800" spc="-25">
                <a:latin typeface="Arial"/>
                <a:cs typeface="Arial"/>
              </a:rPr>
              <a:t>health, </a:t>
            </a:r>
            <a:r>
              <a:rPr dirty="0" sz="1800" spc="-30">
                <a:latin typeface="Arial"/>
                <a:cs typeface="Arial"/>
              </a:rPr>
              <a:t>soil </a:t>
            </a:r>
            <a:r>
              <a:rPr dirty="0" sz="1800" spc="-45">
                <a:latin typeface="Arial"/>
                <a:cs typeface="Arial"/>
              </a:rPr>
              <a:t>borne </a:t>
            </a:r>
            <a:r>
              <a:rPr dirty="0" sz="1800" spc="-50">
                <a:latin typeface="Arial"/>
                <a:cs typeface="Arial"/>
              </a:rPr>
              <a:t>diseases, </a:t>
            </a:r>
            <a:r>
              <a:rPr dirty="0" sz="1800" spc="-75">
                <a:latin typeface="Arial"/>
                <a:cs typeface="Arial"/>
              </a:rPr>
              <a:t>weed  </a:t>
            </a:r>
            <a:r>
              <a:rPr dirty="0" sz="1800" spc="-45">
                <a:latin typeface="Arial"/>
                <a:cs typeface="Arial"/>
              </a:rPr>
              <a:t>seedbank; </a:t>
            </a:r>
            <a:r>
              <a:rPr dirty="0" sz="1800" spc="-55">
                <a:latin typeface="Arial"/>
                <a:cs typeface="Arial"/>
              </a:rPr>
              <a:t>sod needs </a:t>
            </a:r>
            <a:r>
              <a:rPr dirty="0" sz="1800" spc="-15">
                <a:latin typeface="Arial"/>
                <a:cs typeface="Arial"/>
              </a:rPr>
              <a:t>time </a:t>
            </a:r>
            <a:r>
              <a:rPr dirty="0" sz="1800" spc="-40">
                <a:latin typeface="Arial"/>
                <a:cs typeface="Arial"/>
              </a:rPr>
              <a:t>and </a:t>
            </a:r>
            <a:r>
              <a:rPr dirty="0" sz="1800" spc="-55">
                <a:latin typeface="Arial"/>
                <a:cs typeface="Arial"/>
              </a:rPr>
              <a:t>work </a:t>
            </a:r>
            <a:r>
              <a:rPr dirty="0" sz="1800" spc="-25">
                <a:latin typeface="Arial"/>
                <a:cs typeface="Arial"/>
              </a:rPr>
              <a:t>to </a:t>
            </a:r>
            <a:r>
              <a:rPr dirty="0" sz="1800" spc="-40">
                <a:latin typeface="Arial"/>
                <a:cs typeface="Arial"/>
              </a:rPr>
              <a:t>bring </a:t>
            </a:r>
            <a:r>
              <a:rPr dirty="0" sz="1800" spc="-20">
                <a:latin typeface="Arial"/>
                <a:cs typeface="Arial"/>
              </a:rPr>
              <a:t>into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35">
                <a:latin typeface="Arial"/>
                <a:cs typeface="Arial"/>
              </a:rPr>
              <a:t>production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19113" y="5557421"/>
            <a:ext cx="1428371" cy="1226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37444" y="1558104"/>
            <a:ext cx="1497685" cy="1123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993610" y="1558105"/>
            <a:ext cx="2064749" cy="1526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805914" y="4560772"/>
            <a:ext cx="2250448" cy="9256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308202" y="3148671"/>
            <a:ext cx="2757276" cy="13484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646452" y="4114060"/>
            <a:ext cx="2048021" cy="10140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650740" y="4068233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latin typeface="Arial"/>
                <a:cs typeface="Arial"/>
              </a:rPr>
              <a:t>Photo: </a:t>
            </a:r>
            <a:r>
              <a:rPr dirty="0" sz="1200" spc="-95">
                <a:latin typeface="Arial"/>
                <a:cs typeface="Arial"/>
              </a:rPr>
              <a:t>J.</a:t>
            </a:r>
            <a:r>
              <a:rPr dirty="0" sz="1200" spc="-85">
                <a:latin typeface="Arial"/>
                <a:cs typeface="Arial"/>
              </a:rPr>
              <a:t> </a:t>
            </a:r>
            <a:r>
              <a:rPr dirty="0" sz="1200" spc="-65"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45351" y="5245099"/>
            <a:ext cx="8985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Photo: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65">
                <a:solidFill>
                  <a:srgbClr val="FFFFFF"/>
                </a:solidFill>
                <a:latin typeface="Arial"/>
                <a:cs typeface="Arial"/>
              </a:rPr>
              <a:t>WSU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47416" y="3145366"/>
            <a:ext cx="13233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130">
                <a:solidFill>
                  <a:srgbClr val="FFFFFF"/>
                </a:solidFill>
                <a:latin typeface="Arial"/>
                <a:cs typeface="Arial"/>
              </a:rPr>
              <a:t>HV </a:t>
            </a:r>
            <a:r>
              <a:rPr dirty="0" sz="1200" spc="-55">
                <a:solidFill>
                  <a:srgbClr val="FFFFFF"/>
                </a:solidFill>
                <a:latin typeface="Arial"/>
                <a:cs typeface="Arial"/>
              </a:rPr>
              <a:t>Farm</a:t>
            </a:r>
            <a:r>
              <a:rPr dirty="0" sz="12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Arial"/>
                <a:cs typeface="Arial"/>
              </a:rPr>
              <a:t>Hub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93699"/>
            <a:ext cx="75876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30">
                <a:solidFill>
                  <a:srgbClr val="775F55"/>
                </a:solidFill>
              </a:rPr>
              <a:t>Land </a:t>
            </a:r>
            <a:r>
              <a:rPr dirty="0" sz="4000" spc="-120">
                <a:solidFill>
                  <a:srgbClr val="775F55"/>
                </a:solidFill>
              </a:rPr>
              <a:t>base, </a:t>
            </a:r>
            <a:r>
              <a:rPr dirty="0" sz="4000" spc="-80">
                <a:solidFill>
                  <a:srgbClr val="775F55"/>
                </a:solidFill>
              </a:rPr>
              <a:t>Equipm’t,</a:t>
            </a:r>
            <a:r>
              <a:rPr dirty="0" sz="4000" spc="-180">
                <a:solidFill>
                  <a:srgbClr val="775F55"/>
                </a:solidFill>
              </a:rPr>
              <a:t> </a:t>
            </a:r>
            <a:r>
              <a:rPr dirty="0" sz="4000" spc="-45">
                <a:solidFill>
                  <a:srgbClr val="775F55"/>
                </a:solidFill>
              </a:rPr>
              <a:t>Infrastructure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231140" y="1612794"/>
            <a:ext cx="7275195" cy="2101850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465"/>
              </a:spcBef>
              <a:buSzPct val="59259"/>
              <a:buChar char="□"/>
              <a:tabLst>
                <a:tab pos="332105" algn="l"/>
                <a:tab pos="332740" algn="l"/>
              </a:tabLst>
            </a:pPr>
            <a:r>
              <a:rPr dirty="0" sz="2700" spc="-80">
                <a:latin typeface="Arial"/>
                <a:cs typeface="Arial"/>
              </a:rPr>
              <a:t>Reliable </a:t>
            </a:r>
            <a:r>
              <a:rPr dirty="0" sz="2700" spc="-95">
                <a:latin typeface="Arial"/>
                <a:cs typeface="Arial"/>
              </a:rPr>
              <a:t>access </a:t>
            </a:r>
            <a:r>
              <a:rPr dirty="0" sz="2700" spc="-35">
                <a:latin typeface="Arial"/>
                <a:cs typeface="Arial"/>
              </a:rPr>
              <a:t>to </a:t>
            </a:r>
            <a:r>
              <a:rPr dirty="0" sz="2700" spc="-45">
                <a:latin typeface="Arial"/>
                <a:cs typeface="Arial"/>
              </a:rPr>
              <a:t>equipment</a:t>
            </a:r>
            <a:r>
              <a:rPr dirty="0" sz="2700" spc="-130">
                <a:latin typeface="Arial"/>
                <a:cs typeface="Arial"/>
              </a:rPr>
              <a:t> </a:t>
            </a:r>
            <a:r>
              <a:rPr dirty="0" sz="2700" spc="-50">
                <a:latin typeface="Arial"/>
                <a:cs typeface="Arial"/>
              </a:rPr>
              <a:t>for:</a:t>
            </a:r>
            <a:endParaRPr sz="27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3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75">
                <a:latin typeface="Arial"/>
                <a:cs typeface="Arial"/>
              </a:rPr>
              <a:t>Primary </a:t>
            </a:r>
            <a:r>
              <a:rPr dirty="0" sz="2400" spc="-5">
                <a:latin typeface="Arial"/>
                <a:cs typeface="Arial"/>
              </a:rPr>
              <a:t>&amp; </a:t>
            </a:r>
            <a:r>
              <a:rPr dirty="0" sz="2400" spc="-75">
                <a:latin typeface="Arial"/>
                <a:cs typeface="Arial"/>
              </a:rPr>
              <a:t>secondary </a:t>
            </a:r>
            <a:r>
              <a:rPr dirty="0" sz="2400" spc="-30">
                <a:latin typeface="Arial"/>
                <a:cs typeface="Arial"/>
              </a:rPr>
              <a:t>tillage </a:t>
            </a:r>
            <a:r>
              <a:rPr dirty="0" sz="2400" spc="-95">
                <a:latin typeface="Arial"/>
                <a:cs typeface="Arial"/>
              </a:rPr>
              <a:t>(plow, </a:t>
            </a:r>
            <a:r>
              <a:rPr dirty="0" sz="2400" spc="-40">
                <a:latin typeface="Arial"/>
                <a:cs typeface="Arial"/>
              </a:rPr>
              <a:t>disk, </a:t>
            </a:r>
            <a:r>
              <a:rPr dirty="0" sz="2400" spc="-75">
                <a:latin typeface="Arial"/>
                <a:cs typeface="Arial"/>
              </a:rPr>
              <a:t>harrow</a:t>
            </a:r>
            <a:r>
              <a:rPr dirty="0" sz="2400" spc="-145">
                <a:latin typeface="Arial"/>
                <a:cs typeface="Arial"/>
              </a:rPr>
              <a:t> </a:t>
            </a:r>
            <a:r>
              <a:rPr dirty="0" sz="2400" spc="-60">
                <a:latin typeface="Arial"/>
                <a:cs typeface="Arial"/>
              </a:rPr>
              <a:t>etc.)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5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95">
                <a:latin typeface="Arial"/>
                <a:cs typeface="Arial"/>
              </a:rPr>
              <a:t>Seeding </a:t>
            </a:r>
            <a:r>
              <a:rPr dirty="0" sz="2400" spc="-60">
                <a:latin typeface="Arial"/>
                <a:cs typeface="Arial"/>
              </a:rPr>
              <a:t>(grain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drill)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60">
                <a:latin typeface="Arial"/>
                <a:cs typeface="Arial"/>
              </a:rPr>
              <a:t>Management </a:t>
            </a:r>
            <a:r>
              <a:rPr dirty="0" sz="2400" spc="-30">
                <a:latin typeface="Arial"/>
                <a:cs typeface="Arial"/>
              </a:rPr>
              <a:t>(tine </a:t>
            </a:r>
            <a:r>
              <a:rPr dirty="0" sz="2400" spc="-50">
                <a:latin typeface="Arial"/>
                <a:cs typeface="Arial"/>
              </a:rPr>
              <a:t>weeder/harrow, </a:t>
            </a:r>
            <a:r>
              <a:rPr dirty="0" sz="2400" spc="-70">
                <a:latin typeface="Arial"/>
                <a:cs typeface="Arial"/>
              </a:rPr>
              <a:t>boom</a:t>
            </a:r>
            <a:r>
              <a:rPr dirty="0" sz="2400" spc="-135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sprayer)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70">
                <a:latin typeface="Arial"/>
                <a:cs typeface="Arial"/>
              </a:rPr>
              <a:t>Harvesting </a:t>
            </a:r>
            <a:r>
              <a:rPr dirty="0" sz="2400" spc="-65">
                <a:latin typeface="Arial"/>
                <a:cs typeface="Arial"/>
              </a:rPr>
              <a:t>(</a:t>
            </a:r>
            <a:r>
              <a:rPr dirty="0" u="sng" sz="2400" spc="-6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combine</a:t>
            </a:r>
            <a:r>
              <a:rPr dirty="0" sz="2400" spc="-65">
                <a:latin typeface="Arial"/>
                <a:cs typeface="Arial"/>
              </a:rPr>
              <a:t>; </a:t>
            </a:r>
            <a:r>
              <a:rPr dirty="0" sz="2400" spc="-55">
                <a:latin typeface="Arial"/>
                <a:cs typeface="Arial"/>
              </a:rPr>
              <a:t>swather </a:t>
            </a:r>
            <a:r>
              <a:rPr dirty="0" sz="2400" spc="5">
                <a:latin typeface="Arial"/>
                <a:cs typeface="Arial"/>
              </a:rPr>
              <a:t>+ </a:t>
            </a:r>
            <a:r>
              <a:rPr dirty="0" sz="2400" spc="-65">
                <a:latin typeface="Arial"/>
                <a:cs typeface="Arial"/>
              </a:rPr>
              <a:t>pick-up</a:t>
            </a:r>
            <a:r>
              <a:rPr dirty="0" sz="2400" spc="-180">
                <a:latin typeface="Arial"/>
                <a:cs typeface="Arial"/>
              </a:rPr>
              <a:t> </a:t>
            </a:r>
            <a:r>
              <a:rPr dirty="0" sz="2400" spc="-70">
                <a:latin typeface="Arial"/>
                <a:cs typeface="Arial"/>
              </a:rPr>
              <a:t>header)?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94447" y="4855363"/>
            <a:ext cx="3279548" cy="1928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933" y="4851400"/>
            <a:ext cx="4768132" cy="1938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442200" y="4826000"/>
            <a:ext cx="1701800" cy="203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471684" y="4855789"/>
            <a:ext cx="1647191" cy="19277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893253" y="6548970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79940" y="6548970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48202" y="6523570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93699"/>
            <a:ext cx="75876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30">
                <a:solidFill>
                  <a:srgbClr val="775F55"/>
                </a:solidFill>
              </a:rPr>
              <a:t>Land </a:t>
            </a:r>
            <a:r>
              <a:rPr dirty="0" sz="4000" spc="-120">
                <a:solidFill>
                  <a:srgbClr val="775F55"/>
                </a:solidFill>
              </a:rPr>
              <a:t>base, </a:t>
            </a:r>
            <a:r>
              <a:rPr dirty="0" sz="4000" spc="-80">
                <a:solidFill>
                  <a:srgbClr val="775F55"/>
                </a:solidFill>
              </a:rPr>
              <a:t>Equipm’t,</a:t>
            </a:r>
            <a:r>
              <a:rPr dirty="0" sz="4000" spc="-180">
                <a:solidFill>
                  <a:srgbClr val="775F55"/>
                </a:solidFill>
              </a:rPr>
              <a:t> </a:t>
            </a:r>
            <a:r>
              <a:rPr dirty="0" sz="4000" spc="-45">
                <a:solidFill>
                  <a:srgbClr val="775F55"/>
                </a:solidFill>
              </a:rPr>
              <a:t>Infrastructure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231140" y="1612794"/>
            <a:ext cx="7275195" cy="2101850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465"/>
              </a:spcBef>
              <a:buSzPct val="59259"/>
              <a:buChar char="□"/>
              <a:tabLst>
                <a:tab pos="332105" algn="l"/>
                <a:tab pos="332740" algn="l"/>
              </a:tabLst>
            </a:pPr>
            <a:r>
              <a:rPr dirty="0" sz="2700" spc="-80">
                <a:latin typeface="Arial"/>
                <a:cs typeface="Arial"/>
              </a:rPr>
              <a:t>Reliable </a:t>
            </a:r>
            <a:r>
              <a:rPr dirty="0" sz="2700" spc="-95">
                <a:latin typeface="Arial"/>
                <a:cs typeface="Arial"/>
              </a:rPr>
              <a:t>access </a:t>
            </a:r>
            <a:r>
              <a:rPr dirty="0" sz="2700" spc="-35">
                <a:latin typeface="Arial"/>
                <a:cs typeface="Arial"/>
              </a:rPr>
              <a:t>to </a:t>
            </a:r>
            <a:r>
              <a:rPr dirty="0" sz="2700" spc="-45">
                <a:latin typeface="Arial"/>
                <a:cs typeface="Arial"/>
              </a:rPr>
              <a:t>equipment</a:t>
            </a:r>
            <a:r>
              <a:rPr dirty="0" sz="2700" spc="-130">
                <a:latin typeface="Arial"/>
                <a:cs typeface="Arial"/>
              </a:rPr>
              <a:t> </a:t>
            </a:r>
            <a:r>
              <a:rPr dirty="0" sz="2700" spc="-50">
                <a:latin typeface="Arial"/>
                <a:cs typeface="Arial"/>
              </a:rPr>
              <a:t>for:</a:t>
            </a:r>
            <a:endParaRPr sz="27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3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75">
                <a:latin typeface="Arial"/>
                <a:cs typeface="Arial"/>
              </a:rPr>
              <a:t>Primary </a:t>
            </a:r>
            <a:r>
              <a:rPr dirty="0" sz="2400" spc="-5">
                <a:latin typeface="Arial"/>
                <a:cs typeface="Arial"/>
              </a:rPr>
              <a:t>&amp; </a:t>
            </a:r>
            <a:r>
              <a:rPr dirty="0" sz="2400" spc="-75">
                <a:latin typeface="Arial"/>
                <a:cs typeface="Arial"/>
              </a:rPr>
              <a:t>secondary </a:t>
            </a:r>
            <a:r>
              <a:rPr dirty="0" sz="2400" spc="-30">
                <a:latin typeface="Arial"/>
                <a:cs typeface="Arial"/>
              </a:rPr>
              <a:t>tillage </a:t>
            </a:r>
            <a:r>
              <a:rPr dirty="0" sz="2400" spc="-95">
                <a:latin typeface="Arial"/>
                <a:cs typeface="Arial"/>
              </a:rPr>
              <a:t>(plow, </a:t>
            </a:r>
            <a:r>
              <a:rPr dirty="0" sz="2400" spc="-40">
                <a:latin typeface="Arial"/>
                <a:cs typeface="Arial"/>
              </a:rPr>
              <a:t>disk, </a:t>
            </a:r>
            <a:r>
              <a:rPr dirty="0" sz="2400" spc="-75">
                <a:latin typeface="Arial"/>
                <a:cs typeface="Arial"/>
              </a:rPr>
              <a:t>harrow</a:t>
            </a:r>
            <a:r>
              <a:rPr dirty="0" sz="2400" spc="-145">
                <a:latin typeface="Arial"/>
                <a:cs typeface="Arial"/>
              </a:rPr>
              <a:t> </a:t>
            </a:r>
            <a:r>
              <a:rPr dirty="0" sz="2400" spc="-60">
                <a:latin typeface="Arial"/>
                <a:cs typeface="Arial"/>
              </a:rPr>
              <a:t>etc.)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5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95">
                <a:latin typeface="Arial"/>
                <a:cs typeface="Arial"/>
              </a:rPr>
              <a:t>Seeding </a:t>
            </a:r>
            <a:r>
              <a:rPr dirty="0" sz="2400" spc="-60">
                <a:latin typeface="Arial"/>
                <a:cs typeface="Arial"/>
              </a:rPr>
              <a:t>(grain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drill)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60">
                <a:latin typeface="Arial"/>
                <a:cs typeface="Arial"/>
              </a:rPr>
              <a:t>Management </a:t>
            </a:r>
            <a:r>
              <a:rPr dirty="0" sz="2400" spc="-30">
                <a:latin typeface="Arial"/>
                <a:cs typeface="Arial"/>
              </a:rPr>
              <a:t>(tine </a:t>
            </a:r>
            <a:r>
              <a:rPr dirty="0" sz="2400" spc="-50">
                <a:latin typeface="Arial"/>
                <a:cs typeface="Arial"/>
              </a:rPr>
              <a:t>weeder/harrow, </a:t>
            </a:r>
            <a:r>
              <a:rPr dirty="0" sz="2400" spc="-70">
                <a:latin typeface="Arial"/>
                <a:cs typeface="Arial"/>
              </a:rPr>
              <a:t>boom</a:t>
            </a:r>
            <a:r>
              <a:rPr dirty="0" sz="2400" spc="-135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sprayer)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70">
                <a:latin typeface="Arial"/>
                <a:cs typeface="Arial"/>
              </a:rPr>
              <a:t>Harvesting </a:t>
            </a:r>
            <a:r>
              <a:rPr dirty="0" sz="2400" spc="-65">
                <a:latin typeface="Arial"/>
                <a:cs typeface="Arial"/>
              </a:rPr>
              <a:t>(</a:t>
            </a:r>
            <a:r>
              <a:rPr dirty="0" u="sng" sz="2400" spc="-6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combine</a:t>
            </a:r>
            <a:r>
              <a:rPr dirty="0" sz="2400" spc="-65">
                <a:latin typeface="Arial"/>
                <a:cs typeface="Arial"/>
              </a:rPr>
              <a:t>; </a:t>
            </a:r>
            <a:r>
              <a:rPr dirty="0" sz="2400" spc="-55">
                <a:latin typeface="Arial"/>
                <a:cs typeface="Arial"/>
              </a:rPr>
              <a:t>swather </a:t>
            </a:r>
            <a:r>
              <a:rPr dirty="0" sz="2400" spc="5">
                <a:latin typeface="Arial"/>
                <a:cs typeface="Arial"/>
              </a:rPr>
              <a:t>+ </a:t>
            </a:r>
            <a:r>
              <a:rPr dirty="0" sz="2400" spc="-65">
                <a:latin typeface="Arial"/>
                <a:cs typeface="Arial"/>
              </a:rPr>
              <a:t>pick-up</a:t>
            </a:r>
            <a:r>
              <a:rPr dirty="0" sz="2400" spc="-180">
                <a:latin typeface="Arial"/>
                <a:cs typeface="Arial"/>
              </a:rPr>
              <a:t> </a:t>
            </a:r>
            <a:r>
              <a:rPr dirty="0" sz="2400" spc="-70">
                <a:latin typeface="Arial"/>
                <a:cs typeface="Arial"/>
              </a:rPr>
              <a:t>header)?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88933" y="3911600"/>
            <a:ext cx="4055532" cy="2700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77333" y="3937000"/>
            <a:ext cx="3589867" cy="2692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93699"/>
            <a:ext cx="75876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30">
                <a:solidFill>
                  <a:srgbClr val="775F55"/>
                </a:solidFill>
              </a:rPr>
              <a:t>Land </a:t>
            </a:r>
            <a:r>
              <a:rPr dirty="0" sz="4000" spc="-120">
                <a:solidFill>
                  <a:srgbClr val="775F55"/>
                </a:solidFill>
              </a:rPr>
              <a:t>base, </a:t>
            </a:r>
            <a:r>
              <a:rPr dirty="0" sz="4000" spc="-80">
                <a:solidFill>
                  <a:srgbClr val="775F55"/>
                </a:solidFill>
              </a:rPr>
              <a:t>Equipm’t,</a:t>
            </a:r>
            <a:r>
              <a:rPr dirty="0" sz="4000" spc="-180">
                <a:solidFill>
                  <a:srgbClr val="775F55"/>
                </a:solidFill>
              </a:rPr>
              <a:t> </a:t>
            </a:r>
            <a:r>
              <a:rPr dirty="0" sz="4000" spc="-45">
                <a:solidFill>
                  <a:srgbClr val="775F55"/>
                </a:solidFill>
              </a:rPr>
              <a:t>Infrastructure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231140" y="1612794"/>
            <a:ext cx="7902575" cy="2838450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465"/>
              </a:spcBef>
              <a:buSzPct val="59259"/>
              <a:buChar char="□"/>
              <a:tabLst>
                <a:tab pos="332105" algn="l"/>
                <a:tab pos="332740" algn="l"/>
              </a:tabLst>
            </a:pPr>
            <a:r>
              <a:rPr dirty="0" sz="2700" spc="-80">
                <a:latin typeface="Arial"/>
                <a:cs typeface="Arial"/>
              </a:rPr>
              <a:t>Reliable </a:t>
            </a:r>
            <a:r>
              <a:rPr dirty="0" sz="2700" spc="-95">
                <a:latin typeface="Arial"/>
                <a:cs typeface="Arial"/>
              </a:rPr>
              <a:t>access </a:t>
            </a:r>
            <a:r>
              <a:rPr dirty="0" sz="2700" spc="-35">
                <a:latin typeface="Arial"/>
                <a:cs typeface="Arial"/>
              </a:rPr>
              <a:t>to </a:t>
            </a:r>
            <a:r>
              <a:rPr dirty="0" sz="2700" spc="-45">
                <a:latin typeface="Arial"/>
                <a:cs typeface="Arial"/>
              </a:rPr>
              <a:t>equipment</a:t>
            </a:r>
            <a:r>
              <a:rPr dirty="0" sz="2700" spc="-130">
                <a:latin typeface="Arial"/>
                <a:cs typeface="Arial"/>
              </a:rPr>
              <a:t> </a:t>
            </a:r>
            <a:r>
              <a:rPr dirty="0" sz="2700" spc="-50">
                <a:latin typeface="Arial"/>
                <a:cs typeface="Arial"/>
              </a:rPr>
              <a:t>for:</a:t>
            </a:r>
            <a:endParaRPr sz="27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3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75">
                <a:latin typeface="Arial"/>
                <a:cs typeface="Arial"/>
              </a:rPr>
              <a:t>Primary </a:t>
            </a:r>
            <a:r>
              <a:rPr dirty="0" sz="2400" spc="-5">
                <a:latin typeface="Arial"/>
                <a:cs typeface="Arial"/>
              </a:rPr>
              <a:t>&amp; </a:t>
            </a:r>
            <a:r>
              <a:rPr dirty="0" sz="2400" spc="-75">
                <a:latin typeface="Arial"/>
                <a:cs typeface="Arial"/>
              </a:rPr>
              <a:t>secondary </a:t>
            </a:r>
            <a:r>
              <a:rPr dirty="0" sz="2400" spc="-30">
                <a:latin typeface="Arial"/>
                <a:cs typeface="Arial"/>
              </a:rPr>
              <a:t>tillage </a:t>
            </a:r>
            <a:r>
              <a:rPr dirty="0" sz="2400" spc="-95">
                <a:latin typeface="Arial"/>
                <a:cs typeface="Arial"/>
              </a:rPr>
              <a:t>(plow, </a:t>
            </a:r>
            <a:r>
              <a:rPr dirty="0" sz="2400" spc="-40">
                <a:latin typeface="Arial"/>
                <a:cs typeface="Arial"/>
              </a:rPr>
              <a:t>disk, </a:t>
            </a:r>
            <a:r>
              <a:rPr dirty="0" sz="2400" spc="-75">
                <a:latin typeface="Arial"/>
                <a:cs typeface="Arial"/>
              </a:rPr>
              <a:t>harrow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 spc="-60">
                <a:latin typeface="Arial"/>
                <a:cs typeface="Arial"/>
              </a:rPr>
              <a:t>etc.)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5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95">
                <a:latin typeface="Arial"/>
                <a:cs typeface="Arial"/>
              </a:rPr>
              <a:t>Seeding </a:t>
            </a:r>
            <a:r>
              <a:rPr dirty="0" sz="2400" spc="-60">
                <a:latin typeface="Arial"/>
                <a:cs typeface="Arial"/>
              </a:rPr>
              <a:t>(grain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drill)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60">
                <a:latin typeface="Arial"/>
                <a:cs typeface="Arial"/>
              </a:rPr>
              <a:t>Management </a:t>
            </a:r>
            <a:r>
              <a:rPr dirty="0" sz="2400" spc="-30">
                <a:latin typeface="Arial"/>
                <a:cs typeface="Arial"/>
              </a:rPr>
              <a:t>(tine </a:t>
            </a:r>
            <a:r>
              <a:rPr dirty="0" sz="2400" spc="-100">
                <a:latin typeface="Arial"/>
                <a:cs typeface="Arial"/>
              </a:rPr>
              <a:t>weeder, </a:t>
            </a:r>
            <a:r>
              <a:rPr dirty="0" sz="2400" spc="-70">
                <a:latin typeface="Arial"/>
                <a:cs typeface="Arial"/>
              </a:rPr>
              <a:t>boom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sprayer)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70">
                <a:latin typeface="Arial"/>
                <a:cs typeface="Arial"/>
              </a:rPr>
              <a:t>Harvesting </a:t>
            </a:r>
            <a:r>
              <a:rPr dirty="0" sz="2400" spc="-65">
                <a:latin typeface="Arial"/>
                <a:cs typeface="Arial"/>
              </a:rPr>
              <a:t>(</a:t>
            </a:r>
            <a:r>
              <a:rPr dirty="0" u="sng" sz="2400" spc="-6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combine</a:t>
            </a:r>
            <a:r>
              <a:rPr dirty="0" sz="2400" spc="-65">
                <a:latin typeface="Arial"/>
                <a:cs typeface="Arial"/>
              </a:rPr>
              <a:t>; </a:t>
            </a:r>
            <a:r>
              <a:rPr dirty="0" sz="2400" spc="-55">
                <a:latin typeface="Arial"/>
                <a:cs typeface="Arial"/>
              </a:rPr>
              <a:t>swather </a:t>
            </a:r>
            <a:r>
              <a:rPr dirty="0" sz="2400" spc="5">
                <a:latin typeface="Arial"/>
                <a:cs typeface="Arial"/>
              </a:rPr>
              <a:t>+ </a:t>
            </a:r>
            <a:r>
              <a:rPr dirty="0" sz="2400" spc="-65">
                <a:latin typeface="Arial"/>
                <a:cs typeface="Arial"/>
              </a:rPr>
              <a:t>pick-up</a:t>
            </a:r>
            <a:r>
              <a:rPr dirty="0" sz="2400" spc="-175">
                <a:latin typeface="Arial"/>
                <a:cs typeface="Arial"/>
              </a:rPr>
              <a:t> </a:t>
            </a:r>
            <a:r>
              <a:rPr dirty="0" sz="2400" spc="-70">
                <a:latin typeface="Arial"/>
                <a:cs typeface="Arial"/>
              </a:rPr>
              <a:t>header)?</a:t>
            </a:r>
            <a:endParaRPr sz="2400">
              <a:latin typeface="Arial"/>
              <a:cs typeface="Arial"/>
            </a:endParaRPr>
          </a:p>
          <a:p>
            <a:pPr lvl="1" marL="652780" marR="5080" indent="-274320">
              <a:lnSpc>
                <a:spcPts val="2600"/>
              </a:lnSpc>
              <a:spcBef>
                <a:spcPts val="64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90">
                <a:latin typeface="Arial"/>
                <a:cs typeface="Arial"/>
              </a:rPr>
              <a:t>Cleaning </a:t>
            </a:r>
            <a:r>
              <a:rPr dirty="0" sz="2400" spc="-50">
                <a:latin typeface="Arial"/>
                <a:cs typeface="Arial"/>
              </a:rPr>
              <a:t>(barrel, </a:t>
            </a:r>
            <a:r>
              <a:rPr dirty="0" sz="2400" spc="-70">
                <a:latin typeface="Arial"/>
                <a:cs typeface="Arial"/>
              </a:rPr>
              <a:t>screen </a:t>
            </a:r>
            <a:r>
              <a:rPr dirty="0" sz="2400" spc="-60">
                <a:latin typeface="Arial"/>
                <a:cs typeface="Arial"/>
              </a:rPr>
              <a:t>cleaners, fine-scale separators),  </a:t>
            </a:r>
            <a:r>
              <a:rPr dirty="0" sz="2400" spc="-85">
                <a:latin typeface="Arial"/>
                <a:cs typeface="Arial"/>
              </a:rPr>
              <a:t>moving </a:t>
            </a:r>
            <a:r>
              <a:rPr dirty="0" sz="2400" spc="-75">
                <a:latin typeface="Arial"/>
                <a:cs typeface="Arial"/>
              </a:rPr>
              <a:t>(augers, </a:t>
            </a:r>
            <a:r>
              <a:rPr dirty="0" sz="2400" spc="-80">
                <a:latin typeface="Arial"/>
                <a:cs typeface="Arial"/>
              </a:rPr>
              <a:t>gravity </a:t>
            </a:r>
            <a:r>
              <a:rPr dirty="0" sz="2400" spc="-100">
                <a:latin typeface="Arial"/>
                <a:cs typeface="Arial"/>
              </a:rPr>
              <a:t>wagon, </a:t>
            </a:r>
            <a:r>
              <a:rPr dirty="0" sz="2400" spc="-25">
                <a:latin typeface="Arial"/>
                <a:cs typeface="Arial"/>
              </a:rPr>
              <a:t>truck,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forklift)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46628" y="4759970"/>
            <a:ext cx="2797371" cy="2098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4759971"/>
            <a:ext cx="6717066" cy="20980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8739" y="6582828"/>
            <a:ext cx="11569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400" spc="-110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93699"/>
            <a:ext cx="75876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30">
                <a:solidFill>
                  <a:srgbClr val="775F55"/>
                </a:solidFill>
              </a:rPr>
              <a:t>Land </a:t>
            </a:r>
            <a:r>
              <a:rPr dirty="0" sz="4000" spc="-120">
                <a:solidFill>
                  <a:srgbClr val="775F55"/>
                </a:solidFill>
              </a:rPr>
              <a:t>base, </a:t>
            </a:r>
            <a:r>
              <a:rPr dirty="0" sz="4000" spc="-80">
                <a:solidFill>
                  <a:srgbClr val="775F55"/>
                </a:solidFill>
              </a:rPr>
              <a:t>Equipm’t,</a:t>
            </a:r>
            <a:r>
              <a:rPr dirty="0" sz="4000" spc="-180">
                <a:solidFill>
                  <a:srgbClr val="775F55"/>
                </a:solidFill>
              </a:rPr>
              <a:t> </a:t>
            </a:r>
            <a:r>
              <a:rPr dirty="0" sz="4000" spc="-45">
                <a:solidFill>
                  <a:srgbClr val="775F55"/>
                </a:solidFill>
              </a:rPr>
              <a:t>Infrastructure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231140" y="1612794"/>
            <a:ext cx="7902575" cy="2838450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465"/>
              </a:spcBef>
              <a:buSzPct val="59259"/>
              <a:buChar char="□"/>
              <a:tabLst>
                <a:tab pos="332105" algn="l"/>
                <a:tab pos="332740" algn="l"/>
              </a:tabLst>
            </a:pPr>
            <a:r>
              <a:rPr dirty="0" sz="2700" spc="-80">
                <a:latin typeface="Arial"/>
                <a:cs typeface="Arial"/>
              </a:rPr>
              <a:t>Reliable </a:t>
            </a:r>
            <a:r>
              <a:rPr dirty="0" sz="2700" spc="-95">
                <a:latin typeface="Arial"/>
                <a:cs typeface="Arial"/>
              </a:rPr>
              <a:t>access </a:t>
            </a:r>
            <a:r>
              <a:rPr dirty="0" sz="2700" spc="-35">
                <a:latin typeface="Arial"/>
                <a:cs typeface="Arial"/>
              </a:rPr>
              <a:t>to </a:t>
            </a:r>
            <a:r>
              <a:rPr dirty="0" sz="2700" spc="-45">
                <a:latin typeface="Arial"/>
                <a:cs typeface="Arial"/>
              </a:rPr>
              <a:t>equipment</a:t>
            </a:r>
            <a:r>
              <a:rPr dirty="0" sz="2700" spc="-130">
                <a:latin typeface="Arial"/>
                <a:cs typeface="Arial"/>
              </a:rPr>
              <a:t> </a:t>
            </a:r>
            <a:r>
              <a:rPr dirty="0" sz="2700" spc="-50">
                <a:latin typeface="Arial"/>
                <a:cs typeface="Arial"/>
              </a:rPr>
              <a:t>for:</a:t>
            </a:r>
            <a:endParaRPr sz="27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3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75">
                <a:latin typeface="Arial"/>
                <a:cs typeface="Arial"/>
              </a:rPr>
              <a:t>Primary </a:t>
            </a:r>
            <a:r>
              <a:rPr dirty="0" sz="2400" spc="-5">
                <a:latin typeface="Arial"/>
                <a:cs typeface="Arial"/>
              </a:rPr>
              <a:t>&amp; </a:t>
            </a:r>
            <a:r>
              <a:rPr dirty="0" sz="2400" spc="-75">
                <a:latin typeface="Arial"/>
                <a:cs typeface="Arial"/>
              </a:rPr>
              <a:t>secondary </a:t>
            </a:r>
            <a:r>
              <a:rPr dirty="0" sz="2400" spc="-30">
                <a:latin typeface="Arial"/>
                <a:cs typeface="Arial"/>
              </a:rPr>
              <a:t>tillage </a:t>
            </a:r>
            <a:r>
              <a:rPr dirty="0" sz="2400" spc="-95">
                <a:latin typeface="Arial"/>
                <a:cs typeface="Arial"/>
              </a:rPr>
              <a:t>(plow, </a:t>
            </a:r>
            <a:r>
              <a:rPr dirty="0" sz="2400" spc="-40">
                <a:latin typeface="Arial"/>
                <a:cs typeface="Arial"/>
              </a:rPr>
              <a:t>disk, </a:t>
            </a:r>
            <a:r>
              <a:rPr dirty="0" sz="2400" spc="-75">
                <a:latin typeface="Arial"/>
                <a:cs typeface="Arial"/>
              </a:rPr>
              <a:t>harrow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 spc="-60">
                <a:latin typeface="Arial"/>
                <a:cs typeface="Arial"/>
              </a:rPr>
              <a:t>etc.)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5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95">
                <a:latin typeface="Arial"/>
                <a:cs typeface="Arial"/>
              </a:rPr>
              <a:t>Seeding </a:t>
            </a:r>
            <a:r>
              <a:rPr dirty="0" sz="2400" spc="-60">
                <a:latin typeface="Arial"/>
                <a:cs typeface="Arial"/>
              </a:rPr>
              <a:t>(grain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drill)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60">
                <a:latin typeface="Arial"/>
                <a:cs typeface="Arial"/>
              </a:rPr>
              <a:t>Management </a:t>
            </a:r>
            <a:r>
              <a:rPr dirty="0" sz="2400" spc="-30">
                <a:latin typeface="Arial"/>
                <a:cs typeface="Arial"/>
              </a:rPr>
              <a:t>(tine </a:t>
            </a:r>
            <a:r>
              <a:rPr dirty="0" sz="2400" spc="-100">
                <a:latin typeface="Arial"/>
                <a:cs typeface="Arial"/>
              </a:rPr>
              <a:t>weeder, </a:t>
            </a:r>
            <a:r>
              <a:rPr dirty="0" sz="2400" spc="-70">
                <a:latin typeface="Arial"/>
                <a:cs typeface="Arial"/>
              </a:rPr>
              <a:t>boom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sprayer)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70">
                <a:latin typeface="Arial"/>
                <a:cs typeface="Arial"/>
              </a:rPr>
              <a:t>Harvesting</a:t>
            </a:r>
            <a:r>
              <a:rPr dirty="0" sz="2400" spc="-80">
                <a:latin typeface="Arial"/>
                <a:cs typeface="Arial"/>
              </a:rPr>
              <a:t> </a:t>
            </a:r>
            <a:r>
              <a:rPr dirty="0" sz="2400" spc="-70">
                <a:latin typeface="Arial"/>
                <a:cs typeface="Arial"/>
              </a:rPr>
              <a:t>(combine)</a:t>
            </a:r>
            <a:endParaRPr sz="2400">
              <a:latin typeface="Arial"/>
              <a:cs typeface="Arial"/>
            </a:endParaRPr>
          </a:p>
          <a:p>
            <a:pPr lvl="1" marL="652780" marR="5080" indent="-274320">
              <a:lnSpc>
                <a:spcPts val="2600"/>
              </a:lnSpc>
              <a:spcBef>
                <a:spcPts val="64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90">
                <a:latin typeface="Arial"/>
                <a:cs typeface="Arial"/>
              </a:rPr>
              <a:t>Cleaning </a:t>
            </a:r>
            <a:r>
              <a:rPr dirty="0" sz="2400" spc="-50">
                <a:latin typeface="Arial"/>
                <a:cs typeface="Arial"/>
              </a:rPr>
              <a:t>(barrel, </a:t>
            </a:r>
            <a:r>
              <a:rPr dirty="0" sz="2400" spc="-70">
                <a:latin typeface="Arial"/>
                <a:cs typeface="Arial"/>
              </a:rPr>
              <a:t>screen </a:t>
            </a:r>
            <a:r>
              <a:rPr dirty="0" sz="2400" spc="-60">
                <a:latin typeface="Arial"/>
                <a:cs typeface="Arial"/>
              </a:rPr>
              <a:t>cleaners, fine-scale separators),  </a:t>
            </a:r>
            <a:r>
              <a:rPr dirty="0" sz="2400" spc="-85">
                <a:latin typeface="Arial"/>
                <a:cs typeface="Arial"/>
              </a:rPr>
              <a:t>moving </a:t>
            </a:r>
            <a:r>
              <a:rPr dirty="0" sz="2400" spc="-75">
                <a:latin typeface="Arial"/>
                <a:cs typeface="Arial"/>
              </a:rPr>
              <a:t>(augers, </a:t>
            </a:r>
            <a:r>
              <a:rPr dirty="0" sz="2400" spc="-80">
                <a:latin typeface="Arial"/>
                <a:cs typeface="Arial"/>
              </a:rPr>
              <a:t>gravity </a:t>
            </a:r>
            <a:r>
              <a:rPr dirty="0" sz="2400" spc="-100">
                <a:latin typeface="Arial"/>
                <a:cs typeface="Arial"/>
              </a:rPr>
              <a:t>wagon, </a:t>
            </a:r>
            <a:r>
              <a:rPr dirty="0" sz="2400" spc="-25">
                <a:latin typeface="Arial"/>
                <a:cs typeface="Arial"/>
              </a:rPr>
              <a:t>truck,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forklift)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10184" y="4458613"/>
            <a:ext cx="2991142" cy="2287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573867" y="4817533"/>
            <a:ext cx="3132667" cy="193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36600" y="4588934"/>
            <a:ext cx="1227666" cy="20235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93699"/>
            <a:ext cx="75876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30">
                <a:solidFill>
                  <a:srgbClr val="775F55"/>
                </a:solidFill>
              </a:rPr>
              <a:t>Land </a:t>
            </a:r>
            <a:r>
              <a:rPr dirty="0" sz="4000" spc="-120">
                <a:solidFill>
                  <a:srgbClr val="775F55"/>
                </a:solidFill>
              </a:rPr>
              <a:t>base, </a:t>
            </a:r>
            <a:r>
              <a:rPr dirty="0" sz="4000" spc="-80">
                <a:solidFill>
                  <a:srgbClr val="775F55"/>
                </a:solidFill>
              </a:rPr>
              <a:t>Equipm’t,</a:t>
            </a:r>
            <a:r>
              <a:rPr dirty="0" sz="4000" spc="-180">
                <a:solidFill>
                  <a:srgbClr val="775F55"/>
                </a:solidFill>
              </a:rPr>
              <a:t> </a:t>
            </a:r>
            <a:r>
              <a:rPr dirty="0" sz="4000" spc="-45">
                <a:solidFill>
                  <a:srgbClr val="775F55"/>
                </a:solidFill>
              </a:rPr>
              <a:t>Infrastructure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231140" y="1612794"/>
            <a:ext cx="8194675" cy="3244850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465"/>
              </a:spcBef>
              <a:buSzPct val="59259"/>
              <a:buChar char="□"/>
              <a:tabLst>
                <a:tab pos="332105" algn="l"/>
                <a:tab pos="332740" algn="l"/>
              </a:tabLst>
            </a:pPr>
            <a:r>
              <a:rPr dirty="0" sz="2700" spc="-80">
                <a:latin typeface="Arial"/>
                <a:cs typeface="Arial"/>
              </a:rPr>
              <a:t>Reliable </a:t>
            </a:r>
            <a:r>
              <a:rPr dirty="0" sz="2700" spc="-95">
                <a:latin typeface="Arial"/>
                <a:cs typeface="Arial"/>
              </a:rPr>
              <a:t>access </a:t>
            </a:r>
            <a:r>
              <a:rPr dirty="0" sz="2700" spc="-35">
                <a:latin typeface="Arial"/>
                <a:cs typeface="Arial"/>
              </a:rPr>
              <a:t>to </a:t>
            </a:r>
            <a:r>
              <a:rPr dirty="0" sz="2700" spc="-45">
                <a:latin typeface="Arial"/>
                <a:cs typeface="Arial"/>
              </a:rPr>
              <a:t>equipment</a:t>
            </a:r>
            <a:r>
              <a:rPr dirty="0" sz="2700" spc="-130">
                <a:latin typeface="Arial"/>
                <a:cs typeface="Arial"/>
              </a:rPr>
              <a:t> </a:t>
            </a:r>
            <a:r>
              <a:rPr dirty="0" sz="2700" spc="-50">
                <a:latin typeface="Arial"/>
                <a:cs typeface="Arial"/>
              </a:rPr>
              <a:t>for:</a:t>
            </a:r>
            <a:endParaRPr sz="27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3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75">
                <a:latin typeface="Arial"/>
                <a:cs typeface="Arial"/>
              </a:rPr>
              <a:t>Primary </a:t>
            </a:r>
            <a:r>
              <a:rPr dirty="0" sz="2400" spc="-5">
                <a:latin typeface="Arial"/>
                <a:cs typeface="Arial"/>
              </a:rPr>
              <a:t>&amp; </a:t>
            </a:r>
            <a:r>
              <a:rPr dirty="0" sz="2400" spc="-75">
                <a:latin typeface="Arial"/>
                <a:cs typeface="Arial"/>
              </a:rPr>
              <a:t>secondary </a:t>
            </a:r>
            <a:r>
              <a:rPr dirty="0" sz="2400" spc="-30">
                <a:latin typeface="Arial"/>
                <a:cs typeface="Arial"/>
              </a:rPr>
              <a:t>tillage </a:t>
            </a:r>
            <a:r>
              <a:rPr dirty="0" sz="2400" spc="-95">
                <a:latin typeface="Arial"/>
                <a:cs typeface="Arial"/>
              </a:rPr>
              <a:t>(plow, </a:t>
            </a:r>
            <a:r>
              <a:rPr dirty="0" sz="2400" spc="-40">
                <a:latin typeface="Arial"/>
                <a:cs typeface="Arial"/>
              </a:rPr>
              <a:t>disk, </a:t>
            </a:r>
            <a:r>
              <a:rPr dirty="0" sz="2400" spc="-75">
                <a:latin typeface="Arial"/>
                <a:cs typeface="Arial"/>
              </a:rPr>
              <a:t>harrow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 spc="-60">
                <a:latin typeface="Arial"/>
                <a:cs typeface="Arial"/>
              </a:rPr>
              <a:t>etc.)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5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95">
                <a:latin typeface="Arial"/>
                <a:cs typeface="Arial"/>
              </a:rPr>
              <a:t>Seeding </a:t>
            </a:r>
            <a:r>
              <a:rPr dirty="0" sz="2400" spc="-60">
                <a:latin typeface="Arial"/>
                <a:cs typeface="Arial"/>
              </a:rPr>
              <a:t>(grain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drill)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60">
                <a:latin typeface="Arial"/>
                <a:cs typeface="Arial"/>
              </a:rPr>
              <a:t>Management </a:t>
            </a:r>
            <a:r>
              <a:rPr dirty="0" sz="2400" spc="-30">
                <a:latin typeface="Arial"/>
                <a:cs typeface="Arial"/>
              </a:rPr>
              <a:t>(tine </a:t>
            </a:r>
            <a:r>
              <a:rPr dirty="0" sz="2400" spc="-100">
                <a:latin typeface="Arial"/>
                <a:cs typeface="Arial"/>
              </a:rPr>
              <a:t>weeder, </a:t>
            </a:r>
            <a:r>
              <a:rPr dirty="0" sz="2400" spc="-70">
                <a:latin typeface="Arial"/>
                <a:cs typeface="Arial"/>
              </a:rPr>
              <a:t>boom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sprayer)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70">
                <a:latin typeface="Arial"/>
                <a:cs typeface="Arial"/>
              </a:rPr>
              <a:t>Harvesting</a:t>
            </a:r>
            <a:r>
              <a:rPr dirty="0" sz="2400" spc="-80">
                <a:latin typeface="Arial"/>
                <a:cs typeface="Arial"/>
              </a:rPr>
              <a:t> </a:t>
            </a:r>
            <a:r>
              <a:rPr dirty="0" sz="2400" spc="-70">
                <a:latin typeface="Arial"/>
                <a:cs typeface="Arial"/>
              </a:rPr>
              <a:t>(combine)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90">
                <a:latin typeface="Arial"/>
                <a:cs typeface="Arial"/>
              </a:rPr>
              <a:t>Cleaning </a:t>
            </a:r>
            <a:r>
              <a:rPr dirty="0" sz="2400" spc="-50">
                <a:latin typeface="Arial"/>
                <a:cs typeface="Arial"/>
              </a:rPr>
              <a:t>(barrel, </a:t>
            </a:r>
            <a:r>
              <a:rPr dirty="0" sz="2400" spc="-70">
                <a:latin typeface="Arial"/>
                <a:cs typeface="Arial"/>
              </a:rPr>
              <a:t>screen</a:t>
            </a:r>
            <a:r>
              <a:rPr dirty="0" sz="2400" spc="-80">
                <a:latin typeface="Arial"/>
                <a:cs typeface="Arial"/>
              </a:rPr>
              <a:t> </a:t>
            </a:r>
            <a:r>
              <a:rPr dirty="0" sz="2400" spc="-60">
                <a:latin typeface="Arial"/>
                <a:cs typeface="Arial"/>
              </a:rPr>
              <a:t>cleaners)</a:t>
            </a:r>
            <a:endParaRPr sz="2400">
              <a:latin typeface="Arial"/>
              <a:cs typeface="Arial"/>
            </a:endParaRPr>
          </a:p>
          <a:p>
            <a:pPr lvl="1" marL="652780" marR="5080" indent="-274320">
              <a:lnSpc>
                <a:spcPts val="2600"/>
              </a:lnSpc>
              <a:spcBef>
                <a:spcPts val="64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90">
                <a:latin typeface="Arial"/>
                <a:cs typeface="Arial"/>
              </a:rPr>
              <a:t>Drying </a:t>
            </a:r>
            <a:r>
              <a:rPr dirty="0" sz="2400" spc="-50">
                <a:latin typeface="Arial"/>
                <a:cs typeface="Arial"/>
              </a:rPr>
              <a:t>and storing </a:t>
            </a:r>
            <a:r>
              <a:rPr dirty="0" sz="2400" spc="-25">
                <a:latin typeface="Arial"/>
                <a:cs typeface="Arial"/>
              </a:rPr>
              <a:t>(aerator/drier, </a:t>
            </a:r>
            <a:r>
              <a:rPr dirty="0" sz="2400" spc="-90">
                <a:latin typeface="Arial"/>
                <a:cs typeface="Arial"/>
              </a:rPr>
              <a:t>covered </a:t>
            </a:r>
            <a:r>
              <a:rPr dirty="0" sz="2400" spc="-80">
                <a:latin typeface="Arial"/>
                <a:cs typeface="Arial"/>
              </a:rPr>
              <a:t>space </a:t>
            </a:r>
            <a:r>
              <a:rPr dirty="0" sz="2400" spc="-5">
                <a:latin typeface="Arial"/>
                <a:cs typeface="Arial"/>
              </a:rPr>
              <a:t>&amp; </a:t>
            </a:r>
            <a:r>
              <a:rPr dirty="0" sz="2400" spc="-90">
                <a:latin typeface="Arial"/>
                <a:cs typeface="Arial"/>
              </a:rPr>
              <a:t>bags, </a:t>
            </a:r>
            <a:r>
              <a:rPr dirty="0" sz="2400" spc="-50">
                <a:latin typeface="Arial"/>
                <a:cs typeface="Arial"/>
              </a:rPr>
              <a:t>or  bins; </a:t>
            </a:r>
            <a:r>
              <a:rPr dirty="0" sz="2400" spc="-45">
                <a:latin typeface="Arial"/>
                <a:cs typeface="Arial"/>
              </a:rPr>
              <a:t>rodent </a:t>
            </a:r>
            <a:r>
              <a:rPr dirty="0" sz="2400" spc="-50">
                <a:latin typeface="Arial"/>
                <a:cs typeface="Arial"/>
              </a:rPr>
              <a:t>proofing </a:t>
            </a:r>
            <a:r>
              <a:rPr dirty="0" sz="2400" spc="-65">
                <a:latin typeface="Arial"/>
                <a:cs typeface="Arial"/>
              </a:rPr>
              <a:t>measures, </a:t>
            </a:r>
            <a:r>
              <a:rPr dirty="0" sz="2400" spc="-40">
                <a:latin typeface="Arial"/>
                <a:cs typeface="Arial"/>
              </a:rPr>
              <a:t>insect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10">
                <a:latin typeface="Arial"/>
                <a:cs typeface="Arial"/>
              </a:rPr>
              <a:t>control*)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92597" y="5040505"/>
            <a:ext cx="2734732" cy="18174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50" y="4938901"/>
            <a:ext cx="2573850" cy="1919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29934" y="4936065"/>
            <a:ext cx="1921934" cy="19219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460066" y="4707466"/>
            <a:ext cx="2683932" cy="21505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812586" y="5619554"/>
            <a:ext cx="682488" cy="12384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59833"/>
            <a:ext cx="480060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00">
                <a:solidFill>
                  <a:srgbClr val="775F55"/>
                </a:solidFill>
              </a:rPr>
              <a:t>So </a:t>
            </a:r>
            <a:r>
              <a:rPr dirty="0" sz="4400" spc="-65">
                <a:solidFill>
                  <a:srgbClr val="775F55"/>
                </a:solidFill>
              </a:rPr>
              <a:t>what’s </a:t>
            </a:r>
            <a:r>
              <a:rPr dirty="0" sz="4400" spc="-40">
                <a:solidFill>
                  <a:srgbClr val="775F55"/>
                </a:solidFill>
              </a:rPr>
              <a:t>the</a:t>
            </a:r>
            <a:r>
              <a:rPr dirty="0" sz="4400" spc="-60">
                <a:solidFill>
                  <a:srgbClr val="775F55"/>
                </a:solidFill>
              </a:rPr>
              <a:t> </a:t>
            </a:r>
            <a:r>
              <a:rPr dirty="0" sz="4400" spc="-65">
                <a:solidFill>
                  <a:srgbClr val="775F55"/>
                </a:solidFill>
              </a:rPr>
              <a:t>hitch?</a:t>
            </a:r>
            <a:endParaRPr sz="4400"/>
          </a:p>
        </p:txBody>
      </p:sp>
      <p:sp>
        <p:nvSpPr>
          <p:cNvPr id="5" name="object 5"/>
          <p:cNvSpPr txBox="1"/>
          <p:nvPr/>
        </p:nvSpPr>
        <p:spPr>
          <a:xfrm>
            <a:off x="231140" y="1630498"/>
            <a:ext cx="8552180" cy="4949190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12700" marR="387350">
              <a:lnSpc>
                <a:spcPts val="2130"/>
              </a:lnSpc>
              <a:spcBef>
                <a:spcPts val="550"/>
              </a:spcBef>
            </a:pPr>
            <a:r>
              <a:rPr dirty="0" sz="2150" spc="5">
                <a:latin typeface="Arial"/>
                <a:cs typeface="Arial"/>
              </a:rPr>
              <a:t>2) </a:t>
            </a:r>
            <a:r>
              <a:rPr dirty="0" sz="2150" spc="-35">
                <a:latin typeface="Arial"/>
                <a:cs typeface="Arial"/>
              </a:rPr>
              <a:t>Production </a:t>
            </a:r>
            <a:r>
              <a:rPr dirty="0" sz="2150" spc="-40">
                <a:latin typeface="Arial"/>
                <a:cs typeface="Arial"/>
              </a:rPr>
              <a:t>knowledge </a:t>
            </a:r>
            <a:r>
              <a:rPr dirty="0" sz="2150" spc="30">
                <a:latin typeface="Arial"/>
                <a:cs typeface="Arial"/>
              </a:rPr>
              <a:t>&amp; </a:t>
            </a:r>
            <a:r>
              <a:rPr dirty="0" sz="2150" spc="-25">
                <a:latin typeface="Arial"/>
                <a:cs typeface="Arial"/>
              </a:rPr>
              <a:t>meeting grain </a:t>
            </a:r>
            <a:r>
              <a:rPr dirty="0" sz="2150" spc="-20">
                <a:latin typeface="Arial"/>
                <a:cs typeface="Arial"/>
              </a:rPr>
              <a:t>quality </a:t>
            </a:r>
            <a:r>
              <a:rPr dirty="0" sz="2150" spc="-35">
                <a:latin typeface="Arial"/>
                <a:cs typeface="Arial"/>
              </a:rPr>
              <a:t>standards- </a:t>
            </a:r>
            <a:r>
              <a:rPr dirty="0" sz="2150" spc="-50" i="1">
                <a:latin typeface="Arial"/>
                <a:cs typeface="Arial"/>
              </a:rPr>
              <a:t>esp.</a:t>
            </a:r>
            <a:r>
              <a:rPr dirty="0" sz="2150" spc="-250" i="1">
                <a:latin typeface="Arial"/>
                <a:cs typeface="Arial"/>
              </a:rPr>
              <a:t> </a:t>
            </a:r>
            <a:r>
              <a:rPr dirty="0" sz="2150" spc="-50" i="1">
                <a:latin typeface="Arial"/>
                <a:cs typeface="Arial"/>
              </a:rPr>
              <a:t>new  </a:t>
            </a:r>
            <a:r>
              <a:rPr dirty="0" sz="2150" spc="-10" i="1">
                <a:latin typeface="Arial"/>
                <a:cs typeface="Arial"/>
              </a:rPr>
              <a:t>grain </a:t>
            </a:r>
            <a:r>
              <a:rPr dirty="0" sz="2150" spc="-45" i="1">
                <a:latin typeface="Arial"/>
                <a:cs typeface="Arial"/>
              </a:rPr>
              <a:t>growers, </a:t>
            </a:r>
            <a:r>
              <a:rPr dirty="0" sz="2150" spc="30" i="1">
                <a:latin typeface="Arial"/>
                <a:cs typeface="Arial"/>
              </a:rPr>
              <a:t>&amp; </a:t>
            </a:r>
            <a:r>
              <a:rPr dirty="0" sz="2150" spc="15" i="1">
                <a:latin typeface="Arial"/>
                <a:cs typeface="Arial"/>
              </a:rPr>
              <a:t>in </a:t>
            </a:r>
            <a:r>
              <a:rPr dirty="0" sz="2150" spc="5" i="1">
                <a:latin typeface="Arial"/>
                <a:cs typeface="Arial"/>
              </a:rPr>
              <a:t>the </a:t>
            </a:r>
            <a:r>
              <a:rPr dirty="0" sz="2150" spc="-60" i="1">
                <a:latin typeface="Arial"/>
                <a:cs typeface="Arial"/>
              </a:rPr>
              <a:t>Western</a:t>
            </a:r>
            <a:r>
              <a:rPr dirty="0" sz="2150" spc="-285" i="1">
                <a:latin typeface="Arial"/>
                <a:cs typeface="Arial"/>
              </a:rPr>
              <a:t> </a:t>
            </a:r>
            <a:r>
              <a:rPr dirty="0" sz="2150" spc="-170" i="1">
                <a:latin typeface="Arial"/>
                <a:cs typeface="Arial"/>
              </a:rPr>
              <a:t>PNW:</a:t>
            </a:r>
            <a:endParaRPr sz="215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15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210">
                <a:latin typeface="Arial"/>
                <a:cs typeface="Arial"/>
              </a:rPr>
              <a:t>W. </a:t>
            </a:r>
            <a:r>
              <a:rPr dirty="0" sz="2200" spc="-225">
                <a:latin typeface="Arial"/>
                <a:cs typeface="Arial"/>
              </a:rPr>
              <a:t>PNW </a:t>
            </a:r>
            <a:r>
              <a:rPr dirty="0" sz="2200" spc="-80">
                <a:latin typeface="Arial"/>
                <a:cs typeface="Arial"/>
              </a:rPr>
              <a:t>Extension resources- </a:t>
            </a:r>
            <a:r>
              <a:rPr dirty="0" sz="2200" spc="-25">
                <a:latin typeface="Arial"/>
                <a:cs typeface="Arial"/>
              </a:rPr>
              <a:t>limited, </a:t>
            </a:r>
            <a:r>
              <a:rPr dirty="0" sz="2200" spc="-20" i="1">
                <a:latin typeface="Arial"/>
                <a:cs typeface="Arial"/>
              </a:rPr>
              <a:t>not </a:t>
            </a:r>
            <a:r>
              <a:rPr dirty="0" sz="2200" spc="-65">
                <a:latin typeface="Arial"/>
                <a:cs typeface="Arial"/>
              </a:rPr>
              <a:t>comprehensive</a:t>
            </a:r>
            <a:r>
              <a:rPr dirty="0" sz="2200" spc="-190">
                <a:latin typeface="Arial"/>
                <a:cs typeface="Arial"/>
              </a:rPr>
              <a:t> </a:t>
            </a:r>
            <a:r>
              <a:rPr dirty="0" sz="2200" spc="-75">
                <a:latin typeface="Arial"/>
                <a:cs typeface="Arial"/>
              </a:rPr>
              <a:t>(yet!)</a:t>
            </a:r>
            <a:endParaRPr sz="2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16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130">
                <a:latin typeface="Arial"/>
                <a:cs typeface="Arial"/>
              </a:rPr>
              <a:t>New </a:t>
            </a:r>
            <a:r>
              <a:rPr dirty="0" sz="2200" spc="-210">
                <a:latin typeface="Arial"/>
                <a:cs typeface="Arial"/>
              </a:rPr>
              <a:t>W. </a:t>
            </a:r>
            <a:r>
              <a:rPr dirty="0" sz="2200" spc="-225">
                <a:latin typeface="Arial"/>
                <a:cs typeface="Arial"/>
              </a:rPr>
              <a:t>PNW </a:t>
            </a:r>
            <a:r>
              <a:rPr dirty="0" sz="2200" spc="-55">
                <a:latin typeface="Arial"/>
                <a:cs typeface="Arial"/>
              </a:rPr>
              <a:t>grain </a:t>
            </a:r>
            <a:r>
              <a:rPr dirty="0" sz="2200" spc="-105">
                <a:latin typeface="Arial"/>
                <a:cs typeface="Arial"/>
              </a:rPr>
              <a:t>growers- </a:t>
            </a:r>
            <a:r>
              <a:rPr dirty="0" sz="2200" spc="-50">
                <a:latin typeface="Arial"/>
                <a:cs typeface="Arial"/>
              </a:rPr>
              <a:t>harder </a:t>
            </a:r>
            <a:r>
              <a:rPr dirty="0" sz="2200" spc="-30">
                <a:latin typeface="Arial"/>
                <a:cs typeface="Arial"/>
              </a:rPr>
              <a:t>to </a:t>
            </a:r>
            <a:r>
              <a:rPr dirty="0" sz="2200" spc="-5">
                <a:latin typeface="Arial"/>
                <a:cs typeface="Arial"/>
              </a:rPr>
              <a:t>find </a:t>
            </a:r>
            <a:r>
              <a:rPr dirty="0" sz="2200" spc="-45">
                <a:latin typeface="Arial"/>
                <a:cs typeface="Arial"/>
              </a:rPr>
              <a:t>local </a:t>
            </a:r>
            <a:r>
              <a:rPr dirty="0" sz="2200" spc="-55">
                <a:latin typeface="Arial"/>
                <a:cs typeface="Arial"/>
              </a:rPr>
              <a:t>peer </a:t>
            </a:r>
            <a:r>
              <a:rPr dirty="0" sz="2200" spc="-90">
                <a:latin typeface="Arial"/>
                <a:cs typeface="Arial"/>
              </a:rPr>
              <a:t>growers,</a:t>
            </a:r>
            <a:r>
              <a:rPr dirty="0" sz="2200" spc="-120">
                <a:latin typeface="Arial"/>
                <a:cs typeface="Arial"/>
              </a:rPr>
              <a:t> </a:t>
            </a:r>
            <a:r>
              <a:rPr dirty="0" sz="2200" spc="-45">
                <a:latin typeface="Arial"/>
                <a:cs typeface="Arial"/>
              </a:rPr>
              <a:t>mentors</a:t>
            </a:r>
            <a:endParaRPr sz="2200">
              <a:latin typeface="Arial"/>
              <a:cs typeface="Arial"/>
            </a:endParaRPr>
          </a:p>
          <a:p>
            <a:pPr marL="332740" marR="61594" indent="-320040">
              <a:lnSpc>
                <a:spcPct val="79500"/>
              </a:lnSpc>
              <a:spcBef>
                <a:spcPts val="77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130">
                <a:latin typeface="Arial"/>
                <a:cs typeface="Arial"/>
              </a:rPr>
              <a:t>New </a:t>
            </a:r>
            <a:r>
              <a:rPr dirty="0" sz="2200" spc="-105">
                <a:latin typeface="Arial"/>
                <a:cs typeface="Arial"/>
              </a:rPr>
              <a:t>growers- </a:t>
            </a:r>
            <a:r>
              <a:rPr dirty="0" sz="2200" spc="-20">
                <a:latin typeface="Arial"/>
                <a:cs typeface="Arial"/>
              </a:rPr>
              <a:t>unfamiliar </a:t>
            </a:r>
            <a:r>
              <a:rPr dirty="0" sz="2200" spc="-25">
                <a:latin typeface="Arial"/>
                <a:cs typeface="Arial"/>
              </a:rPr>
              <a:t>with </a:t>
            </a:r>
            <a:r>
              <a:rPr dirty="0" sz="2200" spc="-55">
                <a:latin typeface="Arial"/>
                <a:cs typeface="Arial"/>
              </a:rPr>
              <a:t>grain </a:t>
            </a:r>
            <a:r>
              <a:rPr dirty="0" sz="2200" spc="-45">
                <a:latin typeface="Arial"/>
                <a:cs typeface="Arial"/>
              </a:rPr>
              <a:t>quality </a:t>
            </a:r>
            <a:r>
              <a:rPr dirty="0" sz="2200" spc="-50">
                <a:latin typeface="Arial"/>
                <a:cs typeface="Arial"/>
              </a:rPr>
              <a:t>standards, and </a:t>
            </a:r>
            <a:r>
              <a:rPr dirty="0" sz="2200" spc="-95">
                <a:latin typeface="Arial"/>
                <a:cs typeface="Arial"/>
              </a:rPr>
              <a:t>how </a:t>
            </a:r>
            <a:r>
              <a:rPr dirty="0" sz="2200" spc="-30">
                <a:latin typeface="Arial"/>
                <a:cs typeface="Arial"/>
              </a:rPr>
              <a:t>to  </a:t>
            </a:r>
            <a:r>
              <a:rPr dirty="0" sz="2200" spc="-75">
                <a:latin typeface="Arial"/>
                <a:cs typeface="Arial"/>
              </a:rPr>
              <a:t>manage </a:t>
            </a:r>
            <a:r>
              <a:rPr dirty="0" sz="2200" spc="-35">
                <a:latin typeface="Arial"/>
                <a:cs typeface="Arial"/>
              </a:rPr>
              <a:t>for </a:t>
            </a:r>
            <a:r>
              <a:rPr dirty="0" sz="2200" spc="-30">
                <a:latin typeface="Arial"/>
                <a:cs typeface="Arial"/>
              </a:rPr>
              <a:t>them </a:t>
            </a:r>
            <a:r>
              <a:rPr dirty="0" sz="2200" spc="695">
                <a:latin typeface="Arial"/>
                <a:cs typeface="Arial"/>
              </a:rPr>
              <a:t>•</a:t>
            </a:r>
            <a:r>
              <a:rPr dirty="0" sz="2200" spc="-105">
                <a:latin typeface="Arial"/>
                <a:cs typeface="Arial"/>
              </a:rPr>
              <a:t> </a:t>
            </a:r>
            <a:r>
              <a:rPr dirty="0" sz="2200" spc="-80">
                <a:latin typeface="Arial"/>
                <a:cs typeface="Arial"/>
              </a:rPr>
              <a:t>Experienced </a:t>
            </a:r>
            <a:r>
              <a:rPr dirty="0" sz="2200" spc="-60">
                <a:latin typeface="Arial"/>
                <a:cs typeface="Arial"/>
              </a:rPr>
              <a:t>commodity </a:t>
            </a:r>
            <a:r>
              <a:rPr dirty="0" sz="2200" spc="-105">
                <a:latin typeface="Arial"/>
                <a:cs typeface="Arial"/>
              </a:rPr>
              <a:t>growers- </a:t>
            </a:r>
            <a:r>
              <a:rPr dirty="0" sz="2200" spc="-45">
                <a:latin typeface="Arial"/>
                <a:cs typeface="Arial"/>
              </a:rPr>
              <a:t>learning </a:t>
            </a:r>
            <a:r>
              <a:rPr dirty="0" sz="2200" spc="-30">
                <a:latin typeface="Arial"/>
                <a:cs typeface="Arial"/>
              </a:rPr>
              <a:t>to </a:t>
            </a:r>
            <a:r>
              <a:rPr dirty="0" sz="2200" spc="-70">
                <a:latin typeface="Arial"/>
                <a:cs typeface="Arial"/>
              </a:rPr>
              <a:t>work  </a:t>
            </a:r>
            <a:r>
              <a:rPr dirty="0" sz="2200" spc="-25">
                <a:latin typeface="Arial"/>
                <a:cs typeface="Arial"/>
              </a:rPr>
              <a:t>with </a:t>
            </a:r>
            <a:r>
              <a:rPr dirty="0" sz="2200" spc="-45">
                <a:latin typeface="Arial"/>
                <a:cs typeface="Arial"/>
              </a:rPr>
              <a:t>local markets </a:t>
            </a:r>
            <a:r>
              <a:rPr dirty="0" sz="2200" spc="-5">
                <a:latin typeface="Arial"/>
                <a:cs typeface="Arial"/>
              </a:rPr>
              <a:t>&amp; </a:t>
            </a:r>
            <a:r>
              <a:rPr dirty="0" sz="2200" spc="-15">
                <a:latin typeface="Arial"/>
                <a:cs typeface="Arial"/>
              </a:rPr>
              <a:t>their</a:t>
            </a:r>
            <a:r>
              <a:rPr dirty="0" sz="2200" spc="-204">
                <a:latin typeface="Arial"/>
                <a:cs typeface="Arial"/>
              </a:rPr>
              <a:t> </a:t>
            </a:r>
            <a:r>
              <a:rPr dirty="0" sz="2200" spc="-55">
                <a:latin typeface="Arial"/>
                <a:cs typeface="Arial"/>
              </a:rPr>
              <a:t>expectations</a:t>
            </a:r>
            <a:endParaRPr sz="2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16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90">
                <a:latin typeface="Arial"/>
                <a:cs typeface="Arial"/>
              </a:rPr>
              <a:t>High </a:t>
            </a:r>
            <a:r>
              <a:rPr dirty="0" sz="2200" spc="-40">
                <a:latin typeface="Arial"/>
                <a:cs typeface="Arial"/>
              </a:rPr>
              <a:t>production </a:t>
            </a:r>
            <a:r>
              <a:rPr dirty="0" sz="2200" spc="-25">
                <a:latin typeface="Arial"/>
                <a:cs typeface="Arial"/>
              </a:rPr>
              <a:t>potential </a:t>
            </a:r>
            <a:r>
              <a:rPr dirty="0" sz="2200" spc="-65">
                <a:latin typeface="Arial"/>
                <a:cs typeface="Arial"/>
              </a:rPr>
              <a:t>regions, </a:t>
            </a:r>
            <a:r>
              <a:rPr dirty="0" sz="2200" spc="-85">
                <a:latin typeface="Arial"/>
                <a:cs typeface="Arial"/>
              </a:rPr>
              <a:t>Western </a:t>
            </a:r>
            <a:r>
              <a:rPr dirty="0" sz="2200" spc="-225">
                <a:latin typeface="Arial"/>
                <a:cs typeface="Arial"/>
              </a:rPr>
              <a:t>PNW</a:t>
            </a:r>
            <a:r>
              <a:rPr dirty="0" sz="2200" spc="-110">
                <a:latin typeface="Arial"/>
                <a:cs typeface="Arial"/>
              </a:rPr>
              <a:t> </a:t>
            </a:r>
            <a:r>
              <a:rPr dirty="0" sz="2200" spc="-30">
                <a:latin typeface="Arial"/>
                <a:cs typeface="Arial"/>
              </a:rPr>
              <a:t>moisture=</a:t>
            </a:r>
            <a:endParaRPr sz="22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95"/>
              </a:spcBef>
              <a:buSzPct val="68181"/>
              <a:buChar char="□"/>
              <a:tabLst>
                <a:tab pos="652780" algn="l"/>
              </a:tabLst>
            </a:pPr>
            <a:r>
              <a:rPr dirty="0" sz="2200" spc="-114">
                <a:latin typeface="Arial"/>
                <a:cs typeface="Arial"/>
              </a:rPr>
              <a:t>Rainy </a:t>
            </a:r>
            <a:r>
              <a:rPr dirty="0" sz="2200" spc="-55">
                <a:latin typeface="Arial"/>
                <a:cs typeface="Arial"/>
              </a:rPr>
              <a:t>weather </a:t>
            </a:r>
            <a:r>
              <a:rPr dirty="0" sz="2200" spc="-114">
                <a:latin typeface="Arial"/>
                <a:cs typeface="Arial"/>
              </a:rPr>
              <a:t>may </a:t>
            </a:r>
            <a:r>
              <a:rPr dirty="0" sz="2200" spc="-25">
                <a:latin typeface="Arial"/>
                <a:cs typeface="Arial"/>
              </a:rPr>
              <a:t>interfere with </a:t>
            </a:r>
            <a:r>
              <a:rPr dirty="0" sz="2200" spc="-40">
                <a:latin typeface="Arial"/>
                <a:cs typeface="Arial"/>
              </a:rPr>
              <a:t>timely</a:t>
            </a:r>
            <a:r>
              <a:rPr dirty="0" sz="2200" spc="-55">
                <a:latin typeface="Arial"/>
                <a:cs typeface="Arial"/>
              </a:rPr>
              <a:t> </a:t>
            </a:r>
            <a:r>
              <a:rPr dirty="0" sz="2200" spc="-65">
                <a:latin typeface="Arial"/>
                <a:cs typeface="Arial"/>
              </a:rPr>
              <a:t>seeding</a:t>
            </a:r>
            <a:endParaRPr sz="22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5"/>
              </a:spcBef>
              <a:buSzPct val="68181"/>
              <a:buChar char="□"/>
              <a:tabLst>
                <a:tab pos="652780" algn="l"/>
              </a:tabLst>
            </a:pPr>
            <a:r>
              <a:rPr dirty="0" sz="2200" spc="-105">
                <a:latin typeface="Arial"/>
                <a:cs typeface="Arial"/>
              </a:rPr>
              <a:t>Added </a:t>
            </a:r>
            <a:r>
              <a:rPr dirty="0" sz="2200" spc="-60">
                <a:latin typeface="Arial"/>
                <a:cs typeface="Arial"/>
              </a:rPr>
              <a:t>challenge </a:t>
            </a:r>
            <a:r>
              <a:rPr dirty="0" sz="2200" spc="-30">
                <a:latin typeface="Arial"/>
                <a:cs typeface="Arial"/>
              </a:rPr>
              <a:t>to </a:t>
            </a:r>
            <a:r>
              <a:rPr dirty="0" sz="2200" spc="-40">
                <a:latin typeface="Arial"/>
                <a:cs typeface="Arial"/>
              </a:rPr>
              <a:t>meet </a:t>
            </a:r>
            <a:r>
              <a:rPr dirty="0" sz="2200" spc="-55">
                <a:latin typeface="Arial"/>
                <a:cs typeface="Arial"/>
              </a:rPr>
              <a:t>grain </a:t>
            </a:r>
            <a:r>
              <a:rPr dirty="0" sz="2200" spc="-40">
                <a:latin typeface="Arial"/>
                <a:cs typeface="Arial"/>
              </a:rPr>
              <a:t>protein </a:t>
            </a:r>
            <a:r>
              <a:rPr dirty="0" sz="2200" spc="-45">
                <a:latin typeface="Arial"/>
                <a:cs typeface="Arial"/>
              </a:rPr>
              <a:t>standards </a:t>
            </a:r>
            <a:r>
              <a:rPr dirty="0" sz="2200" spc="-35">
                <a:latin typeface="Arial"/>
                <a:cs typeface="Arial"/>
              </a:rPr>
              <a:t>for </a:t>
            </a:r>
            <a:r>
              <a:rPr dirty="0" sz="2200" spc="-50">
                <a:latin typeface="Arial"/>
                <a:cs typeface="Arial"/>
              </a:rPr>
              <a:t>bread</a:t>
            </a:r>
            <a:r>
              <a:rPr dirty="0" sz="2200" spc="-130">
                <a:latin typeface="Arial"/>
                <a:cs typeface="Arial"/>
              </a:rPr>
              <a:t> </a:t>
            </a:r>
            <a:r>
              <a:rPr dirty="0" sz="2200" spc="-60">
                <a:latin typeface="Arial"/>
                <a:cs typeface="Arial"/>
              </a:rPr>
              <a:t>wheats</a:t>
            </a:r>
            <a:endParaRPr sz="22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95"/>
              </a:spcBef>
              <a:buSzPct val="68181"/>
              <a:buChar char="□"/>
              <a:tabLst>
                <a:tab pos="652780" algn="l"/>
              </a:tabLst>
            </a:pPr>
            <a:r>
              <a:rPr dirty="0" sz="2200" spc="-80">
                <a:latin typeface="Arial"/>
                <a:cs typeface="Arial"/>
              </a:rPr>
              <a:t>Grain </a:t>
            </a:r>
            <a:r>
              <a:rPr dirty="0" sz="2200" spc="-65">
                <a:latin typeface="Arial"/>
                <a:cs typeface="Arial"/>
              </a:rPr>
              <a:t>lodging </a:t>
            </a:r>
            <a:r>
              <a:rPr dirty="0" sz="2200" spc="-25">
                <a:latin typeface="Arial"/>
                <a:cs typeface="Arial"/>
              </a:rPr>
              <a:t>potential </a:t>
            </a:r>
            <a:r>
              <a:rPr dirty="0" sz="2200" spc="-60">
                <a:latin typeface="Arial"/>
                <a:cs typeface="Arial"/>
              </a:rPr>
              <a:t>(wind </a:t>
            </a:r>
            <a:r>
              <a:rPr dirty="0" sz="2200" spc="25">
                <a:latin typeface="Arial"/>
                <a:cs typeface="Arial"/>
              </a:rPr>
              <a:t>and/or </a:t>
            </a:r>
            <a:r>
              <a:rPr dirty="0" sz="2200" spc="-50">
                <a:latin typeface="Arial"/>
                <a:cs typeface="Arial"/>
              </a:rPr>
              <a:t>summer </a:t>
            </a:r>
            <a:r>
              <a:rPr dirty="0" sz="2200" spc="-35">
                <a:latin typeface="Arial"/>
                <a:cs typeface="Arial"/>
              </a:rPr>
              <a:t>rain, </a:t>
            </a:r>
            <a:r>
              <a:rPr dirty="0" sz="2200" spc="-55">
                <a:latin typeface="Arial"/>
                <a:cs typeface="Arial"/>
              </a:rPr>
              <a:t>high</a:t>
            </a:r>
            <a:r>
              <a:rPr dirty="0" sz="2200" spc="-235">
                <a:latin typeface="Arial"/>
                <a:cs typeface="Arial"/>
              </a:rPr>
              <a:t> </a:t>
            </a:r>
            <a:r>
              <a:rPr dirty="0" sz="2200" spc="-20">
                <a:latin typeface="Arial"/>
                <a:cs typeface="Arial"/>
              </a:rPr>
              <a:t>fertility)</a:t>
            </a:r>
            <a:endParaRPr sz="22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5"/>
              </a:spcBef>
              <a:buSzPct val="68181"/>
              <a:buChar char="□"/>
              <a:tabLst>
                <a:tab pos="652780" algn="l"/>
              </a:tabLst>
            </a:pPr>
            <a:r>
              <a:rPr dirty="0" sz="2200" spc="-75">
                <a:latin typeface="Arial"/>
                <a:cs typeface="Arial"/>
              </a:rPr>
              <a:t>Higher </a:t>
            </a:r>
            <a:r>
              <a:rPr dirty="0" sz="2200" spc="-60">
                <a:latin typeface="Arial"/>
                <a:cs typeface="Arial"/>
              </a:rPr>
              <a:t>disease, pre-harvest </a:t>
            </a:r>
            <a:r>
              <a:rPr dirty="0" sz="2200" spc="-50">
                <a:latin typeface="Arial"/>
                <a:cs typeface="Arial"/>
              </a:rPr>
              <a:t>sprouting</a:t>
            </a:r>
            <a:r>
              <a:rPr dirty="0" sz="2200" spc="-75">
                <a:latin typeface="Arial"/>
                <a:cs typeface="Arial"/>
              </a:rPr>
              <a:t> </a:t>
            </a:r>
            <a:r>
              <a:rPr dirty="0" sz="2200" spc="-25">
                <a:latin typeface="Arial"/>
                <a:cs typeface="Arial"/>
              </a:rPr>
              <a:t>potential</a:t>
            </a:r>
            <a:endParaRPr sz="22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160"/>
              </a:spcBef>
              <a:buSzPct val="68181"/>
              <a:buChar char="□"/>
              <a:tabLst>
                <a:tab pos="652780" algn="l"/>
              </a:tabLst>
            </a:pPr>
            <a:r>
              <a:rPr dirty="0" sz="2200" spc="-105">
                <a:latin typeface="Arial"/>
                <a:cs typeface="Arial"/>
              </a:rPr>
              <a:t>Added </a:t>
            </a:r>
            <a:r>
              <a:rPr dirty="0" sz="2200" spc="-55">
                <a:latin typeface="Arial"/>
                <a:cs typeface="Arial"/>
              </a:rPr>
              <a:t>grain </a:t>
            </a:r>
            <a:r>
              <a:rPr dirty="0" sz="2200" spc="-60">
                <a:latin typeface="Arial"/>
                <a:cs typeface="Arial"/>
              </a:rPr>
              <a:t>drying </a:t>
            </a:r>
            <a:r>
              <a:rPr dirty="0" sz="2200" spc="-5">
                <a:latin typeface="Arial"/>
                <a:cs typeface="Arial"/>
              </a:rPr>
              <a:t>&amp; </a:t>
            </a:r>
            <a:r>
              <a:rPr dirty="0" sz="2200" spc="-65">
                <a:latin typeface="Arial"/>
                <a:cs typeface="Arial"/>
              </a:rPr>
              <a:t>storage </a:t>
            </a:r>
            <a:r>
              <a:rPr dirty="0" sz="2200" spc="-60">
                <a:latin typeface="Arial"/>
                <a:cs typeface="Arial"/>
              </a:rPr>
              <a:t>challenges, </a:t>
            </a:r>
            <a:r>
              <a:rPr dirty="0" sz="2200" spc="-65">
                <a:latin typeface="Arial"/>
                <a:cs typeface="Arial"/>
              </a:rPr>
              <a:t>spoilage</a:t>
            </a:r>
            <a:r>
              <a:rPr dirty="0" sz="2200" spc="-105">
                <a:latin typeface="Arial"/>
                <a:cs typeface="Arial"/>
              </a:rPr>
              <a:t> </a:t>
            </a:r>
            <a:r>
              <a:rPr dirty="0" sz="2200" spc="-25">
                <a:latin typeface="Arial"/>
                <a:cs typeface="Arial"/>
              </a:rPr>
              <a:t>potential</a:t>
            </a:r>
            <a:endParaRPr sz="2200">
              <a:latin typeface="Arial"/>
              <a:cs typeface="Arial"/>
            </a:endParaRPr>
          </a:p>
          <a:p>
            <a:pPr marL="332740" marR="233679" indent="-320040">
              <a:lnSpc>
                <a:spcPts val="2130"/>
              </a:lnSpc>
              <a:spcBef>
                <a:spcPts val="655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65">
                <a:latin typeface="Arial"/>
                <a:cs typeface="Arial"/>
              </a:rPr>
              <a:t>Small, </a:t>
            </a:r>
            <a:r>
              <a:rPr dirty="0" sz="2200" spc="-40">
                <a:latin typeface="Arial"/>
                <a:cs typeface="Arial"/>
              </a:rPr>
              <a:t>independent </a:t>
            </a:r>
            <a:r>
              <a:rPr dirty="0" sz="2200" spc="-60">
                <a:latin typeface="Arial"/>
                <a:cs typeface="Arial"/>
              </a:rPr>
              <a:t>operations- </a:t>
            </a:r>
            <a:r>
              <a:rPr dirty="0" sz="2200" spc="-80">
                <a:latin typeface="Arial"/>
                <a:cs typeface="Arial"/>
              </a:rPr>
              <a:t>Quality </a:t>
            </a:r>
            <a:r>
              <a:rPr dirty="0" sz="2200" spc="-65">
                <a:latin typeface="Arial"/>
                <a:cs typeface="Arial"/>
              </a:rPr>
              <a:t>consistency </a:t>
            </a:r>
            <a:r>
              <a:rPr dirty="0" sz="2200" spc="-60">
                <a:latin typeface="Arial"/>
                <a:cs typeface="Arial"/>
              </a:rPr>
              <a:t>issues </a:t>
            </a:r>
            <a:r>
              <a:rPr dirty="0" sz="2200" spc="-20">
                <a:latin typeface="Arial"/>
                <a:cs typeface="Arial"/>
              </a:rPr>
              <a:t>(different  </a:t>
            </a:r>
            <a:r>
              <a:rPr dirty="0" sz="2200" spc="-70">
                <a:latin typeface="Arial"/>
                <a:cs typeface="Arial"/>
              </a:rPr>
              <a:t>weather, </a:t>
            </a:r>
            <a:r>
              <a:rPr dirty="0" sz="2200" spc="-35">
                <a:latin typeface="Arial"/>
                <a:cs typeface="Arial"/>
              </a:rPr>
              <a:t>lack </a:t>
            </a:r>
            <a:r>
              <a:rPr dirty="0" sz="2200" spc="-25">
                <a:latin typeface="Arial"/>
                <a:cs typeface="Arial"/>
              </a:rPr>
              <a:t>of </a:t>
            </a:r>
            <a:r>
              <a:rPr dirty="0" sz="2200" spc="-30">
                <a:latin typeface="Arial"/>
                <a:cs typeface="Arial"/>
              </a:rPr>
              <a:t>ability to </a:t>
            </a:r>
            <a:r>
              <a:rPr dirty="0" sz="2200" spc="-85">
                <a:latin typeface="Arial"/>
                <a:cs typeface="Arial"/>
              </a:rPr>
              <a:t>aggregate </a:t>
            </a:r>
            <a:r>
              <a:rPr dirty="0" sz="2200" spc="-50">
                <a:latin typeface="Arial"/>
                <a:cs typeface="Arial"/>
              </a:rPr>
              <a:t>and </a:t>
            </a:r>
            <a:r>
              <a:rPr dirty="0" sz="2200" spc="-70">
                <a:latin typeface="Arial"/>
                <a:cs typeface="Arial"/>
              </a:rPr>
              <a:t>mix</a:t>
            </a:r>
            <a:r>
              <a:rPr dirty="0" sz="2200" spc="-180">
                <a:latin typeface="Arial"/>
                <a:cs typeface="Arial"/>
              </a:rPr>
              <a:t> </a:t>
            </a:r>
            <a:r>
              <a:rPr dirty="0" sz="2200" spc="-35">
                <a:latin typeface="Arial"/>
                <a:cs typeface="Arial"/>
              </a:rPr>
              <a:t>qualities)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4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59833"/>
            <a:ext cx="285051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30">
                <a:solidFill>
                  <a:srgbClr val="775F55"/>
                </a:solidFill>
              </a:rPr>
              <a:t>Background</a:t>
            </a:r>
            <a:endParaRPr sz="4400"/>
          </a:p>
        </p:txBody>
      </p:sp>
      <p:sp>
        <p:nvSpPr>
          <p:cNvPr id="5" name="object 5"/>
          <p:cNvSpPr/>
          <p:nvPr/>
        </p:nvSpPr>
        <p:spPr>
          <a:xfrm>
            <a:off x="1104608" y="1562582"/>
            <a:ext cx="7014071" cy="30500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99597" y="4187337"/>
            <a:ext cx="7019081" cy="2670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075127" y="3932766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5127" y="6616700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188804" y="1574992"/>
            <a:ext cx="5043805" cy="5153025"/>
          </a:xfrm>
          <a:prstGeom prst="rect">
            <a:avLst/>
          </a:prstGeom>
        </p:spPr>
        <p:txBody>
          <a:bodyPr wrap="square" lIns="0" tIns="692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dirty="0" sz="1950" spc="-50" i="1">
                <a:latin typeface="Arial"/>
                <a:cs typeface="Arial"/>
              </a:rPr>
              <a:t>Set </a:t>
            </a:r>
            <a:r>
              <a:rPr dirty="0" sz="1950" spc="-25" i="1">
                <a:latin typeface="Arial"/>
                <a:cs typeface="Arial"/>
              </a:rPr>
              <a:t>yourself </a:t>
            </a:r>
            <a:r>
              <a:rPr dirty="0" sz="1950" spc="-10" i="1">
                <a:latin typeface="Arial"/>
                <a:cs typeface="Arial"/>
              </a:rPr>
              <a:t>up </a:t>
            </a:r>
            <a:r>
              <a:rPr dirty="0" sz="1950" i="1">
                <a:latin typeface="Arial"/>
                <a:cs typeface="Arial"/>
              </a:rPr>
              <a:t>for</a:t>
            </a:r>
            <a:r>
              <a:rPr dirty="0" sz="1950" spc="-95" i="1">
                <a:latin typeface="Arial"/>
                <a:cs typeface="Arial"/>
              </a:rPr>
              <a:t> </a:t>
            </a:r>
            <a:r>
              <a:rPr dirty="0" sz="1950" spc="-40" i="1">
                <a:latin typeface="Arial"/>
                <a:cs typeface="Arial"/>
              </a:rPr>
              <a:t>success.</a:t>
            </a:r>
            <a:endParaRPr sz="1950">
              <a:latin typeface="Arial"/>
              <a:cs typeface="Arial"/>
            </a:endParaRPr>
          </a:p>
          <a:p>
            <a:pPr marL="652780" marR="92710" indent="-274320">
              <a:lnSpc>
                <a:spcPts val="2070"/>
              </a:lnSpc>
              <a:spcBef>
                <a:spcPts val="790"/>
              </a:spcBef>
              <a:buSzPct val="70000"/>
              <a:buChar char="□"/>
              <a:tabLst>
                <a:tab pos="652780" algn="l"/>
              </a:tabLst>
            </a:pPr>
            <a:r>
              <a:rPr dirty="0" sz="2000" spc="-90">
                <a:latin typeface="Arial"/>
                <a:cs typeface="Arial"/>
              </a:rPr>
              <a:t>Follow </a:t>
            </a:r>
            <a:r>
              <a:rPr dirty="0" sz="2000" spc="-55">
                <a:latin typeface="Arial"/>
                <a:cs typeface="Arial"/>
              </a:rPr>
              <a:t>a </a:t>
            </a:r>
            <a:r>
              <a:rPr dirty="0" sz="2000" spc="-35">
                <a:latin typeface="Arial"/>
                <a:cs typeface="Arial"/>
              </a:rPr>
              <a:t>broadleaf </a:t>
            </a:r>
            <a:r>
              <a:rPr dirty="0" sz="2000" spc="-85">
                <a:latin typeface="Arial"/>
                <a:cs typeface="Arial"/>
              </a:rPr>
              <a:t>crop- </a:t>
            </a:r>
            <a:r>
              <a:rPr dirty="0" sz="2000" spc="-5" i="1">
                <a:latin typeface="Arial"/>
                <a:cs typeface="Arial"/>
              </a:rPr>
              <a:t>but </a:t>
            </a:r>
            <a:r>
              <a:rPr dirty="0" sz="2000" spc="-70" i="1">
                <a:latin typeface="Arial"/>
                <a:cs typeface="Arial"/>
              </a:rPr>
              <a:t>avoid </a:t>
            </a:r>
            <a:r>
              <a:rPr dirty="0" sz="2000" spc="-60" i="1">
                <a:latin typeface="Arial"/>
                <a:cs typeface="Arial"/>
              </a:rPr>
              <a:t>vetch</a:t>
            </a:r>
            <a:r>
              <a:rPr dirty="0" sz="2000" spc="-60">
                <a:latin typeface="Arial"/>
                <a:cs typeface="Arial"/>
              </a:rPr>
              <a:t>. </a:t>
            </a:r>
            <a:r>
              <a:rPr dirty="0" u="sng" sz="2000" spc="-6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2000" spc="-1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Grassy </a:t>
            </a:r>
            <a:r>
              <a:rPr dirty="0" u="sng" sz="2000" spc="-6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crops </a:t>
            </a:r>
            <a:r>
              <a:rPr dirty="0" u="sng" sz="2000" spc="-3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host </a:t>
            </a:r>
            <a:r>
              <a:rPr dirty="0" u="sng" sz="2000" spc="-3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small </a:t>
            </a:r>
            <a:r>
              <a:rPr dirty="0" u="sng" sz="2000" spc="-4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grain</a:t>
            </a:r>
            <a:r>
              <a:rPr dirty="0" u="sng" sz="2000" spc="-7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2000" spc="-6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diseases.</a:t>
            </a:r>
            <a:endParaRPr sz="2000">
              <a:latin typeface="Arial"/>
              <a:cs typeface="Arial"/>
            </a:endParaRPr>
          </a:p>
          <a:p>
            <a:pPr marL="652780" marR="209550" indent="-274320">
              <a:lnSpc>
                <a:spcPts val="2130"/>
              </a:lnSpc>
              <a:spcBef>
                <a:spcPts val="680"/>
              </a:spcBef>
              <a:buSzPct val="70000"/>
              <a:buChar char="□"/>
              <a:tabLst>
                <a:tab pos="652780" algn="l"/>
              </a:tabLst>
            </a:pPr>
            <a:r>
              <a:rPr dirty="0" sz="2000" spc="-110">
                <a:latin typeface="Arial"/>
                <a:cs typeface="Arial"/>
              </a:rPr>
              <a:t>Choose </a:t>
            </a:r>
            <a:r>
              <a:rPr dirty="0" sz="2000" spc="-55">
                <a:latin typeface="Arial"/>
                <a:cs typeface="Arial"/>
              </a:rPr>
              <a:t>a </a:t>
            </a:r>
            <a:r>
              <a:rPr dirty="0" sz="2000" spc="-60">
                <a:latin typeface="Arial"/>
                <a:cs typeface="Arial"/>
              </a:rPr>
              <a:t>species </a:t>
            </a:r>
            <a:r>
              <a:rPr dirty="0" sz="2000" spc="-40">
                <a:latin typeface="Arial"/>
                <a:cs typeface="Arial"/>
              </a:rPr>
              <a:t>and </a:t>
            </a:r>
            <a:r>
              <a:rPr dirty="0" sz="2000" spc="-55">
                <a:latin typeface="Arial"/>
                <a:cs typeface="Arial"/>
              </a:rPr>
              <a:t>variety </a:t>
            </a:r>
            <a:r>
              <a:rPr dirty="0" sz="2000" spc="5">
                <a:latin typeface="Arial"/>
                <a:cs typeface="Arial"/>
              </a:rPr>
              <a:t>that </a:t>
            </a:r>
            <a:r>
              <a:rPr dirty="0" sz="2000" spc="-25">
                <a:latin typeface="Arial"/>
                <a:cs typeface="Arial"/>
              </a:rPr>
              <a:t>suits  </a:t>
            </a:r>
            <a:r>
              <a:rPr dirty="0" sz="2000" spc="-80">
                <a:latin typeface="Arial"/>
                <a:cs typeface="Arial"/>
              </a:rPr>
              <a:t>your </a:t>
            </a:r>
            <a:r>
              <a:rPr dirty="0" sz="2000" spc="-60">
                <a:latin typeface="Arial"/>
                <a:cs typeface="Arial"/>
              </a:rPr>
              <a:t>needs. </a:t>
            </a:r>
            <a:r>
              <a:rPr dirty="0" sz="2000" spc="-90">
                <a:latin typeface="Arial"/>
                <a:cs typeface="Arial"/>
              </a:rPr>
              <a:t>This </a:t>
            </a:r>
            <a:r>
              <a:rPr dirty="0" sz="2000" spc="-30">
                <a:latin typeface="Arial"/>
                <a:cs typeface="Arial"/>
              </a:rPr>
              <a:t>is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 spc="-30">
                <a:latin typeface="Arial"/>
                <a:cs typeface="Arial"/>
              </a:rPr>
              <a:t>foundational.</a:t>
            </a:r>
            <a:endParaRPr sz="2000">
              <a:latin typeface="Arial"/>
              <a:cs typeface="Arial"/>
            </a:endParaRPr>
          </a:p>
          <a:p>
            <a:pPr marL="927100" marR="15240" indent="-228600">
              <a:lnSpc>
                <a:spcPts val="2000"/>
              </a:lnSpc>
              <a:spcBef>
                <a:spcPts val="440"/>
              </a:spcBef>
            </a:pPr>
            <a:r>
              <a:rPr dirty="0" sz="1400" spc="265">
                <a:latin typeface="Arial"/>
                <a:cs typeface="Arial"/>
              </a:rPr>
              <a:t>n </a:t>
            </a:r>
            <a:r>
              <a:rPr dirty="0" sz="1800" spc="-45">
                <a:latin typeface="Arial"/>
                <a:cs typeface="Arial"/>
              </a:rPr>
              <a:t>Satisfactory </a:t>
            </a:r>
            <a:r>
              <a:rPr dirty="0" sz="1800" spc="-55">
                <a:latin typeface="Arial"/>
                <a:cs typeface="Arial"/>
              </a:rPr>
              <a:t>agronomic </a:t>
            </a:r>
            <a:r>
              <a:rPr dirty="0" sz="1800" spc="-20">
                <a:latin typeface="Arial"/>
                <a:cs typeface="Arial"/>
              </a:rPr>
              <a:t>perf. </a:t>
            </a:r>
            <a:r>
              <a:rPr dirty="0" sz="1800">
                <a:latin typeface="Arial"/>
                <a:cs typeface="Arial"/>
              </a:rPr>
              <a:t>+ </a:t>
            </a:r>
            <a:r>
              <a:rPr dirty="0" sz="1800" spc="-75">
                <a:latin typeface="Arial"/>
                <a:cs typeface="Arial"/>
              </a:rPr>
              <a:t>good </a:t>
            </a:r>
            <a:r>
              <a:rPr dirty="0" sz="1800" spc="-30">
                <a:latin typeface="Arial"/>
                <a:cs typeface="Arial"/>
              </a:rPr>
              <a:t>match  for </a:t>
            </a:r>
            <a:r>
              <a:rPr dirty="0" sz="1800" spc="-70">
                <a:latin typeface="Arial"/>
                <a:cs typeface="Arial"/>
              </a:rPr>
              <a:t>your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market(s)</a:t>
            </a:r>
            <a:endParaRPr sz="1800">
              <a:latin typeface="Arial"/>
              <a:cs typeface="Arial"/>
            </a:endParaRPr>
          </a:p>
          <a:p>
            <a:pPr marL="927100" marR="21590" indent="-228600">
              <a:lnSpc>
                <a:spcPct val="91000"/>
              </a:lnSpc>
              <a:spcBef>
                <a:spcPts val="395"/>
              </a:spcBef>
            </a:pPr>
            <a:r>
              <a:rPr dirty="0" sz="1400" spc="265">
                <a:latin typeface="Arial"/>
                <a:cs typeface="Arial"/>
              </a:rPr>
              <a:t>n </a:t>
            </a:r>
            <a:r>
              <a:rPr dirty="0" sz="1800" spc="-65">
                <a:latin typeface="Arial"/>
                <a:cs typeface="Arial"/>
              </a:rPr>
              <a:t>Disease </a:t>
            </a:r>
            <a:r>
              <a:rPr dirty="0" sz="1800" spc="-50">
                <a:latin typeface="Arial"/>
                <a:cs typeface="Arial"/>
              </a:rPr>
              <a:t>resistance- </a:t>
            </a:r>
            <a:r>
              <a:rPr dirty="0" sz="1800" spc="-125">
                <a:latin typeface="Arial"/>
                <a:cs typeface="Arial"/>
              </a:rPr>
              <a:t>FHB, </a:t>
            </a:r>
            <a:r>
              <a:rPr dirty="0" sz="1800" spc="-25">
                <a:latin typeface="Arial"/>
                <a:cs typeface="Arial"/>
              </a:rPr>
              <a:t>rust, </a:t>
            </a:r>
            <a:r>
              <a:rPr dirty="0" sz="1800" spc="-45">
                <a:latin typeface="Arial"/>
                <a:cs typeface="Arial"/>
              </a:rPr>
              <a:t>scald,  </a:t>
            </a:r>
            <a:r>
              <a:rPr dirty="0" sz="1800" spc="-55">
                <a:latin typeface="Arial"/>
                <a:cs typeface="Arial"/>
              </a:rPr>
              <a:t>viruses? </a:t>
            </a:r>
            <a:r>
              <a:rPr dirty="0" sz="1800" spc="-60">
                <a:latin typeface="Arial"/>
                <a:cs typeface="Arial"/>
              </a:rPr>
              <a:t>Pre-harvest </a:t>
            </a:r>
            <a:r>
              <a:rPr dirty="0" sz="1800" spc="-40">
                <a:latin typeface="Arial"/>
                <a:cs typeface="Arial"/>
              </a:rPr>
              <a:t>sprouting </a:t>
            </a:r>
            <a:r>
              <a:rPr dirty="0" sz="1800" spc="-45">
                <a:latin typeface="Arial"/>
                <a:cs typeface="Arial"/>
              </a:rPr>
              <a:t>resistance?  </a:t>
            </a:r>
            <a:r>
              <a:rPr dirty="0" sz="1800" spc="-70">
                <a:latin typeface="Arial"/>
                <a:cs typeface="Arial"/>
              </a:rPr>
              <a:t>Lodging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resistance?</a:t>
            </a:r>
            <a:endParaRPr sz="1800">
              <a:latin typeface="Arial"/>
              <a:cs typeface="Arial"/>
            </a:endParaRPr>
          </a:p>
          <a:p>
            <a:pPr marL="652145" marR="163195" indent="-274320">
              <a:lnSpc>
                <a:spcPts val="2200"/>
              </a:lnSpc>
              <a:spcBef>
                <a:spcPts val="550"/>
              </a:spcBef>
            </a:pPr>
            <a:r>
              <a:rPr dirty="0" sz="1400" spc="400">
                <a:latin typeface="Arial"/>
                <a:cs typeface="Arial"/>
              </a:rPr>
              <a:t>□ </a:t>
            </a:r>
            <a:r>
              <a:rPr dirty="0" sz="2000" spc="-125">
                <a:latin typeface="Arial"/>
                <a:cs typeface="Arial"/>
              </a:rPr>
              <a:t>Weed </a:t>
            </a:r>
            <a:r>
              <a:rPr dirty="0" sz="2000" spc="-35">
                <a:latin typeface="Arial"/>
                <a:cs typeface="Arial"/>
              </a:rPr>
              <a:t>control </a:t>
            </a:r>
            <a:r>
              <a:rPr dirty="0" sz="2000" spc="-30">
                <a:latin typeface="Arial"/>
                <a:cs typeface="Arial"/>
              </a:rPr>
              <a:t>is </a:t>
            </a:r>
            <a:r>
              <a:rPr dirty="0" sz="2000" spc="-55">
                <a:latin typeface="Arial"/>
                <a:cs typeface="Arial"/>
              </a:rPr>
              <a:t>especially </a:t>
            </a:r>
            <a:r>
              <a:rPr dirty="0" sz="2000" spc="-10">
                <a:latin typeface="Arial"/>
                <a:cs typeface="Arial"/>
              </a:rPr>
              <a:t>important </a:t>
            </a:r>
            <a:r>
              <a:rPr dirty="0" sz="2000" spc="-35">
                <a:latin typeface="Arial"/>
                <a:cs typeface="Arial"/>
              </a:rPr>
              <a:t>for  </a:t>
            </a:r>
            <a:r>
              <a:rPr dirty="0" sz="2000" spc="-50">
                <a:latin typeface="Arial"/>
                <a:cs typeface="Arial"/>
              </a:rPr>
              <a:t>spring </a:t>
            </a:r>
            <a:r>
              <a:rPr dirty="0" sz="2000" spc="-65">
                <a:latin typeface="Arial"/>
                <a:cs typeface="Arial"/>
              </a:rPr>
              <a:t>grains- </a:t>
            </a:r>
            <a:r>
              <a:rPr dirty="0" sz="2000" spc="-65" i="1">
                <a:latin typeface="Arial"/>
                <a:cs typeface="Arial"/>
              </a:rPr>
              <a:t>esp. </a:t>
            </a:r>
            <a:r>
              <a:rPr dirty="0" sz="2000" spc="-25" i="1">
                <a:latin typeface="Arial"/>
                <a:cs typeface="Arial"/>
              </a:rPr>
              <a:t>late</a:t>
            </a:r>
            <a:r>
              <a:rPr dirty="0" sz="2000" spc="-65" i="1">
                <a:latin typeface="Arial"/>
                <a:cs typeface="Arial"/>
              </a:rPr>
              <a:t> </a:t>
            </a:r>
            <a:r>
              <a:rPr dirty="0" sz="2000" spc="-25" i="1">
                <a:latin typeface="Arial"/>
                <a:cs typeface="Arial"/>
              </a:rPr>
              <a:t>plantings</a:t>
            </a:r>
            <a:endParaRPr sz="2000">
              <a:latin typeface="Arial"/>
              <a:cs typeface="Arial"/>
            </a:endParaRPr>
          </a:p>
          <a:p>
            <a:pPr marL="927100" marR="441325" indent="-228600">
              <a:lnSpc>
                <a:spcPts val="1800"/>
              </a:lnSpc>
              <a:spcBef>
                <a:spcPts val="520"/>
              </a:spcBef>
            </a:pPr>
            <a:r>
              <a:rPr dirty="0" sz="1300" spc="245">
                <a:latin typeface="Arial"/>
                <a:cs typeface="Arial"/>
              </a:rPr>
              <a:t>n </a:t>
            </a:r>
            <a:r>
              <a:rPr dirty="0" sz="1700" spc="-50">
                <a:latin typeface="Arial"/>
                <a:cs typeface="Arial"/>
              </a:rPr>
              <a:t>Winter </a:t>
            </a:r>
            <a:r>
              <a:rPr dirty="0" sz="1700" spc="-45">
                <a:latin typeface="Arial"/>
                <a:cs typeface="Arial"/>
              </a:rPr>
              <a:t>grains </a:t>
            </a:r>
            <a:r>
              <a:rPr dirty="0" sz="1700" spc="-145">
                <a:latin typeface="Arial"/>
                <a:cs typeface="Arial"/>
              </a:rPr>
              <a:t>- </a:t>
            </a:r>
            <a:r>
              <a:rPr dirty="0" sz="1700" spc="-70">
                <a:latin typeface="Arial"/>
                <a:cs typeface="Arial"/>
              </a:rPr>
              <a:t>good weed </a:t>
            </a:r>
            <a:r>
              <a:rPr dirty="0" sz="1700" spc="-30">
                <a:latin typeface="Arial"/>
                <a:cs typeface="Arial"/>
              </a:rPr>
              <a:t>control </a:t>
            </a:r>
            <a:r>
              <a:rPr dirty="0" sz="1700" spc="-40">
                <a:latin typeface="Arial"/>
                <a:cs typeface="Arial"/>
              </a:rPr>
              <a:t>before  </a:t>
            </a:r>
            <a:r>
              <a:rPr dirty="0" sz="1700" spc="-25">
                <a:latin typeface="Arial"/>
                <a:cs typeface="Arial"/>
              </a:rPr>
              <a:t>planting</a:t>
            </a:r>
            <a:endParaRPr sz="1700">
              <a:latin typeface="Arial"/>
              <a:cs typeface="Arial"/>
            </a:endParaRPr>
          </a:p>
          <a:p>
            <a:pPr marL="927100" marR="5080" indent="-228600">
              <a:lnSpc>
                <a:spcPts val="1800"/>
              </a:lnSpc>
              <a:spcBef>
                <a:spcPts val="600"/>
              </a:spcBef>
            </a:pPr>
            <a:r>
              <a:rPr dirty="0" sz="1300" spc="245">
                <a:latin typeface="Arial"/>
                <a:cs typeface="Arial"/>
              </a:rPr>
              <a:t>n </a:t>
            </a:r>
            <a:r>
              <a:rPr dirty="0" sz="1700" spc="-60">
                <a:latin typeface="Arial"/>
                <a:cs typeface="Arial"/>
              </a:rPr>
              <a:t>Spring Grains </a:t>
            </a:r>
            <a:r>
              <a:rPr dirty="0" sz="1700" spc="50">
                <a:latin typeface="Arial"/>
                <a:cs typeface="Arial"/>
              </a:rPr>
              <a:t>– </a:t>
            </a:r>
            <a:r>
              <a:rPr dirty="0" sz="1700" spc="-70">
                <a:latin typeface="Arial"/>
                <a:cs typeface="Arial"/>
              </a:rPr>
              <a:t>good weed </a:t>
            </a:r>
            <a:r>
              <a:rPr dirty="0" sz="1700" spc="-30">
                <a:latin typeface="Arial"/>
                <a:cs typeface="Arial"/>
              </a:rPr>
              <a:t>control </a:t>
            </a:r>
            <a:r>
              <a:rPr dirty="0" sz="1700" spc="-40">
                <a:latin typeface="Arial"/>
                <a:cs typeface="Arial"/>
              </a:rPr>
              <a:t>before </a:t>
            </a:r>
            <a:r>
              <a:rPr dirty="0" sz="1700" spc="-5">
                <a:latin typeface="Arial"/>
                <a:cs typeface="Arial"/>
              </a:rPr>
              <a:t>&amp;  after </a:t>
            </a:r>
            <a:r>
              <a:rPr dirty="0" sz="1700" spc="-25">
                <a:latin typeface="Arial"/>
                <a:cs typeface="Arial"/>
              </a:rPr>
              <a:t>planting </a:t>
            </a:r>
            <a:r>
              <a:rPr dirty="0" sz="1700">
                <a:latin typeface="Arial"/>
                <a:cs typeface="Arial"/>
              </a:rPr>
              <a:t>+ </a:t>
            </a:r>
            <a:r>
              <a:rPr dirty="0" sz="1700" spc="-50">
                <a:latin typeface="Arial"/>
                <a:cs typeface="Arial"/>
              </a:rPr>
              <a:t>early </a:t>
            </a:r>
            <a:r>
              <a:rPr dirty="0" sz="1700" spc="-25">
                <a:latin typeface="Arial"/>
                <a:cs typeface="Arial"/>
              </a:rPr>
              <a:t>planting </a:t>
            </a:r>
            <a:r>
              <a:rPr dirty="0" sz="1700" spc="-30">
                <a:latin typeface="Arial"/>
                <a:cs typeface="Arial"/>
              </a:rPr>
              <a:t>(later</a:t>
            </a:r>
            <a:r>
              <a:rPr dirty="0" sz="1700" spc="-155">
                <a:latin typeface="Arial"/>
                <a:cs typeface="Arial"/>
              </a:rPr>
              <a:t> </a:t>
            </a:r>
            <a:r>
              <a:rPr dirty="0" sz="1700" spc="-30">
                <a:latin typeface="Arial"/>
                <a:cs typeface="Arial"/>
              </a:rPr>
              <a:t>plantings</a:t>
            </a:r>
            <a:endParaRPr sz="1700">
              <a:latin typeface="Arial"/>
              <a:cs typeface="Arial"/>
            </a:endParaRPr>
          </a:p>
          <a:p>
            <a:pPr marL="927100">
              <a:lnSpc>
                <a:spcPts val="1725"/>
              </a:lnSpc>
            </a:pPr>
            <a:r>
              <a:rPr dirty="0" sz="1700">
                <a:latin typeface="Arial"/>
                <a:cs typeface="Arial"/>
              </a:rPr>
              <a:t>= </a:t>
            </a:r>
            <a:r>
              <a:rPr dirty="0" sz="1700" spc="-25">
                <a:latin typeface="Arial"/>
                <a:cs typeface="Arial"/>
              </a:rPr>
              <a:t>competition </a:t>
            </a:r>
            <a:r>
              <a:rPr dirty="0" sz="1700" spc="-20">
                <a:latin typeface="Arial"/>
                <a:cs typeface="Arial"/>
              </a:rPr>
              <a:t>with </a:t>
            </a:r>
            <a:r>
              <a:rPr dirty="0" sz="1700" spc="-45">
                <a:latin typeface="Arial"/>
                <a:cs typeface="Arial"/>
              </a:rPr>
              <a:t>more </a:t>
            </a:r>
            <a:r>
              <a:rPr dirty="0" sz="1700" spc="-5">
                <a:latin typeface="Arial"/>
                <a:cs typeface="Arial"/>
              </a:rPr>
              <a:t>&amp; </a:t>
            </a:r>
            <a:r>
              <a:rPr dirty="0" sz="1700" spc="-45">
                <a:latin typeface="Arial"/>
                <a:cs typeface="Arial"/>
              </a:rPr>
              <a:t>more</a:t>
            </a:r>
            <a:r>
              <a:rPr dirty="0" sz="1700" spc="-180">
                <a:latin typeface="Arial"/>
                <a:cs typeface="Arial"/>
              </a:rPr>
              <a:t> </a:t>
            </a:r>
            <a:r>
              <a:rPr dirty="0" sz="1700" spc="-25">
                <a:latin typeface="Arial"/>
                <a:cs typeface="Arial"/>
              </a:rPr>
              <a:t>dominant</a:t>
            </a:r>
            <a:endParaRPr sz="1700">
              <a:latin typeface="Arial"/>
              <a:cs typeface="Arial"/>
            </a:endParaRPr>
          </a:p>
          <a:p>
            <a:pPr marL="927100">
              <a:lnSpc>
                <a:spcPts val="1985"/>
              </a:lnSpc>
            </a:pPr>
            <a:r>
              <a:rPr dirty="0" sz="1700" spc="-40">
                <a:latin typeface="Arial"/>
                <a:cs typeface="Arial"/>
              </a:rPr>
              <a:t>summer </a:t>
            </a:r>
            <a:r>
              <a:rPr dirty="0" sz="1700" spc="-30">
                <a:latin typeface="Arial"/>
                <a:cs typeface="Arial"/>
              </a:rPr>
              <a:t>annual</a:t>
            </a:r>
            <a:r>
              <a:rPr dirty="0" sz="1700" spc="-70">
                <a:latin typeface="Arial"/>
                <a:cs typeface="Arial"/>
              </a:rPr>
              <a:t> weeds)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17336" y="1818862"/>
            <a:ext cx="3479706" cy="46396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907191" y="1849966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188803" y="1567172"/>
            <a:ext cx="5238115" cy="509587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dirty="0" sz="1850" spc="-50" i="1">
                <a:latin typeface="Arial"/>
                <a:cs typeface="Arial"/>
              </a:rPr>
              <a:t>Set </a:t>
            </a:r>
            <a:r>
              <a:rPr dirty="0" sz="1850" spc="-20" i="1">
                <a:latin typeface="Arial"/>
                <a:cs typeface="Arial"/>
              </a:rPr>
              <a:t>yourself </a:t>
            </a:r>
            <a:r>
              <a:rPr dirty="0" sz="1850" spc="-5" i="1">
                <a:latin typeface="Arial"/>
                <a:cs typeface="Arial"/>
              </a:rPr>
              <a:t>up </a:t>
            </a:r>
            <a:r>
              <a:rPr dirty="0" sz="1850" spc="5" i="1">
                <a:latin typeface="Arial"/>
                <a:cs typeface="Arial"/>
              </a:rPr>
              <a:t>for</a:t>
            </a:r>
            <a:r>
              <a:rPr dirty="0" sz="1850" spc="-80" i="1">
                <a:latin typeface="Arial"/>
                <a:cs typeface="Arial"/>
              </a:rPr>
              <a:t> </a:t>
            </a:r>
            <a:r>
              <a:rPr dirty="0" sz="1850" spc="-40" i="1">
                <a:latin typeface="Arial"/>
                <a:cs typeface="Arial"/>
              </a:rPr>
              <a:t>success.</a:t>
            </a:r>
            <a:endParaRPr sz="1850">
              <a:latin typeface="Arial"/>
              <a:cs typeface="Arial"/>
            </a:endParaRPr>
          </a:p>
          <a:p>
            <a:pPr marL="332740" marR="475615" indent="-320040">
              <a:lnSpc>
                <a:spcPct val="79400"/>
              </a:lnSpc>
              <a:spcBef>
                <a:spcPts val="815"/>
              </a:spcBef>
              <a:buSzPct val="61904"/>
              <a:buChar char="□"/>
              <a:tabLst>
                <a:tab pos="332105" algn="l"/>
                <a:tab pos="332740" algn="l"/>
              </a:tabLst>
            </a:pPr>
            <a:r>
              <a:rPr dirty="0" sz="2100" spc="-105">
                <a:latin typeface="Arial"/>
                <a:cs typeface="Arial"/>
              </a:rPr>
              <a:t>Seed </a:t>
            </a:r>
            <a:r>
              <a:rPr dirty="0" sz="2100" spc="-55">
                <a:latin typeface="Arial"/>
                <a:cs typeface="Arial"/>
              </a:rPr>
              <a:t>timely, </a:t>
            </a:r>
            <a:r>
              <a:rPr dirty="0" sz="2100">
                <a:latin typeface="Arial"/>
                <a:cs typeface="Arial"/>
              </a:rPr>
              <a:t>at </a:t>
            </a:r>
            <a:r>
              <a:rPr dirty="0" sz="2100" spc="-40">
                <a:latin typeface="Arial"/>
                <a:cs typeface="Arial"/>
              </a:rPr>
              <a:t>appropriate </a:t>
            </a:r>
            <a:r>
              <a:rPr dirty="0" sz="2100" spc="-45">
                <a:latin typeface="Arial"/>
                <a:cs typeface="Arial"/>
              </a:rPr>
              <a:t>rates. </a:t>
            </a:r>
            <a:r>
              <a:rPr dirty="0" sz="2100" spc="-135">
                <a:latin typeface="Arial"/>
                <a:cs typeface="Arial"/>
              </a:rPr>
              <a:t>Use </a:t>
            </a:r>
            <a:r>
              <a:rPr dirty="0" sz="2100" spc="-60">
                <a:latin typeface="Arial"/>
                <a:cs typeface="Arial"/>
              </a:rPr>
              <a:t>a  </a:t>
            </a:r>
            <a:r>
              <a:rPr dirty="0" sz="2100" spc="-45">
                <a:latin typeface="Arial"/>
                <a:cs typeface="Arial"/>
              </a:rPr>
              <a:t>grain</a:t>
            </a:r>
            <a:r>
              <a:rPr dirty="0" sz="2100" spc="-65">
                <a:latin typeface="Arial"/>
                <a:cs typeface="Arial"/>
              </a:rPr>
              <a:t> </a:t>
            </a:r>
            <a:r>
              <a:rPr dirty="0" sz="2100" spc="-15">
                <a:latin typeface="Arial"/>
                <a:cs typeface="Arial"/>
              </a:rPr>
              <a:t>drill.</a:t>
            </a:r>
            <a:endParaRPr sz="2100">
              <a:latin typeface="Arial"/>
              <a:cs typeface="Arial"/>
            </a:endParaRPr>
          </a:p>
          <a:p>
            <a:pPr lvl="1" marL="652780" marR="572770" indent="-274320">
              <a:lnSpc>
                <a:spcPct val="77200"/>
              </a:lnSpc>
              <a:spcBef>
                <a:spcPts val="675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25">
                <a:latin typeface="Arial"/>
                <a:cs typeface="Arial"/>
              </a:rPr>
              <a:t>Efficient, </a:t>
            </a:r>
            <a:r>
              <a:rPr dirty="0" sz="1800" spc="-65">
                <a:latin typeface="Arial"/>
                <a:cs typeface="Arial"/>
              </a:rPr>
              <a:t>manages </a:t>
            </a:r>
            <a:r>
              <a:rPr dirty="0" sz="1800" spc="-30">
                <a:latin typeface="Arial"/>
                <a:cs typeface="Arial"/>
              </a:rPr>
              <a:t>stand </a:t>
            </a:r>
            <a:r>
              <a:rPr dirty="0" sz="1800" spc="-40">
                <a:latin typeface="Arial"/>
                <a:cs typeface="Arial"/>
              </a:rPr>
              <a:t>uniformity, </a:t>
            </a:r>
            <a:r>
              <a:rPr dirty="0" sz="1800" spc="-45">
                <a:latin typeface="Arial"/>
                <a:cs typeface="Arial"/>
              </a:rPr>
              <a:t>grain  </a:t>
            </a:r>
            <a:r>
              <a:rPr dirty="0" sz="1800" spc="-35">
                <a:latin typeface="Arial"/>
                <a:cs typeface="Arial"/>
              </a:rPr>
              <a:t>quality</a:t>
            </a:r>
            <a:endParaRPr sz="1800">
              <a:latin typeface="Arial"/>
              <a:cs typeface="Arial"/>
            </a:endParaRPr>
          </a:p>
          <a:p>
            <a:pPr lvl="1" marL="652780" marR="355600" indent="-274320">
              <a:lnSpc>
                <a:spcPts val="1800"/>
              </a:lnSpc>
              <a:spcBef>
                <a:spcPts val="530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55">
                <a:latin typeface="Arial"/>
                <a:cs typeface="Arial"/>
              </a:rPr>
              <a:t>Winter: Late </a:t>
            </a:r>
            <a:r>
              <a:rPr dirty="0" sz="1800" spc="-70">
                <a:latin typeface="Arial"/>
                <a:cs typeface="Arial"/>
              </a:rPr>
              <a:t>Sept-Late </a:t>
            </a:r>
            <a:r>
              <a:rPr dirty="0" sz="1800" spc="-95">
                <a:latin typeface="Arial"/>
                <a:cs typeface="Arial"/>
              </a:rPr>
              <a:t>Oct </a:t>
            </a:r>
            <a:r>
              <a:rPr dirty="0" sz="1800" spc="-45">
                <a:latin typeface="Arial"/>
                <a:cs typeface="Arial"/>
              </a:rPr>
              <a:t>depending </a:t>
            </a:r>
            <a:r>
              <a:rPr dirty="0" sz="1800" spc="-50">
                <a:latin typeface="Arial"/>
                <a:cs typeface="Arial"/>
              </a:rPr>
              <a:t>on  </a:t>
            </a:r>
            <a:r>
              <a:rPr dirty="0" sz="1800" spc="-15">
                <a:latin typeface="Arial"/>
                <a:cs typeface="Arial"/>
              </a:rPr>
              <a:t>latitude, </a:t>
            </a:r>
            <a:r>
              <a:rPr dirty="0" sz="1800" spc="15">
                <a:latin typeface="Arial"/>
                <a:cs typeface="Arial"/>
              </a:rPr>
              <a:t>1-3” </a:t>
            </a:r>
            <a:r>
              <a:rPr dirty="0" sz="1800" spc="-30">
                <a:latin typeface="Arial"/>
                <a:cs typeface="Arial"/>
              </a:rPr>
              <a:t>depth, </a:t>
            </a:r>
            <a:r>
              <a:rPr dirty="0" sz="1800" spc="-45">
                <a:latin typeface="Arial"/>
                <a:cs typeface="Arial"/>
              </a:rPr>
              <a:t>depending </a:t>
            </a:r>
            <a:r>
              <a:rPr dirty="0" sz="1800" spc="-50">
                <a:latin typeface="Arial"/>
                <a:cs typeface="Arial"/>
              </a:rPr>
              <a:t>on</a:t>
            </a:r>
            <a:r>
              <a:rPr dirty="0" sz="1800" spc="-200">
                <a:latin typeface="Arial"/>
                <a:cs typeface="Arial"/>
              </a:rPr>
              <a:t> </a:t>
            </a:r>
            <a:r>
              <a:rPr dirty="0" sz="1800" spc="-30">
                <a:latin typeface="Arial"/>
                <a:cs typeface="Arial"/>
              </a:rPr>
              <a:t>moisture</a:t>
            </a:r>
            <a:endParaRPr sz="1800">
              <a:latin typeface="Arial"/>
              <a:cs typeface="Arial"/>
            </a:endParaRPr>
          </a:p>
          <a:p>
            <a:pPr lvl="1" marL="652780" marR="137795" indent="-274320">
              <a:lnSpc>
                <a:spcPts val="1730"/>
              </a:lnSpc>
              <a:spcBef>
                <a:spcPts val="525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65">
                <a:latin typeface="Arial"/>
                <a:cs typeface="Arial"/>
              </a:rPr>
              <a:t>Spring: </a:t>
            </a:r>
            <a:r>
              <a:rPr dirty="0" sz="1800" spc="-50">
                <a:latin typeface="Arial"/>
                <a:cs typeface="Arial"/>
              </a:rPr>
              <a:t>March </a:t>
            </a:r>
            <a:r>
              <a:rPr dirty="0" sz="1800" spc="-25">
                <a:latin typeface="Arial"/>
                <a:cs typeface="Arial"/>
              </a:rPr>
              <a:t>to </a:t>
            </a:r>
            <a:r>
              <a:rPr dirty="0" sz="1800" spc="-55">
                <a:latin typeface="Arial"/>
                <a:cs typeface="Arial"/>
              </a:rPr>
              <a:t>early-mid April, </a:t>
            </a:r>
            <a:r>
              <a:rPr dirty="0" sz="1800" spc="-45">
                <a:latin typeface="Arial"/>
                <a:cs typeface="Arial"/>
              </a:rPr>
              <a:t>depending </a:t>
            </a:r>
            <a:r>
              <a:rPr dirty="0" sz="1800" spc="-50">
                <a:latin typeface="Arial"/>
                <a:cs typeface="Arial"/>
              </a:rPr>
              <a:t>on  </a:t>
            </a:r>
            <a:r>
              <a:rPr dirty="0" sz="1800" spc="55">
                <a:latin typeface="Arial"/>
                <a:cs typeface="Arial"/>
              </a:rPr>
              <a:t>latitude• </a:t>
            </a:r>
            <a:r>
              <a:rPr dirty="0" sz="1800" spc="15">
                <a:latin typeface="Arial"/>
                <a:cs typeface="Arial"/>
              </a:rPr>
              <a:t>1-2” </a:t>
            </a:r>
            <a:r>
              <a:rPr dirty="0" sz="1800" spc="-30">
                <a:latin typeface="Arial"/>
                <a:cs typeface="Arial"/>
              </a:rPr>
              <a:t>depth, </a:t>
            </a:r>
            <a:r>
              <a:rPr dirty="0" sz="1800" spc="-45">
                <a:latin typeface="Arial"/>
                <a:cs typeface="Arial"/>
              </a:rPr>
              <a:t>depending </a:t>
            </a:r>
            <a:r>
              <a:rPr dirty="0" sz="1800" spc="-50">
                <a:latin typeface="Arial"/>
                <a:cs typeface="Arial"/>
              </a:rPr>
              <a:t>on</a:t>
            </a:r>
            <a:r>
              <a:rPr dirty="0" sz="1800" spc="-270">
                <a:latin typeface="Arial"/>
                <a:cs typeface="Arial"/>
              </a:rPr>
              <a:t> </a:t>
            </a:r>
            <a:r>
              <a:rPr dirty="0" sz="1800" spc="-30">
                <a:latin typeface="Arial"/>
                <a:cs typeface="Arial"/>
              </a:rPr>
              <a:t>moisture</a:t>
            </a:r>
            <a:endParaRPr sz="18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125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65">
                <a:latin typeface="Arial"/>
                <a:cs typeface="Arial"/>
              </a:rPr>
              <a:t>Untimely, </a:t>
            </a:r>
            <a:r>
              <a:rPr dirty="0" sz="1800" spc="-25">
                <a:latin typeface="Arial"/>
                <a:cs typeface="Arial"/>
              </a:rPr>
              <a:t>late</a:t>
            </a:r>
            <a:r>
              <a:rPr dirty="0" sz="1800" spc="-45">
                <a:latin typeface="Arial"/>
                <a:cs typeface="Arial"/>
              </a:rPr>
              <a:t> plantings-</a:t>
            </a:r>
            <a:endParaRPr sz="1800">
              <a:latin typeface="Arial"/>
              <a:cs typeface="Arial"/>
            </a:endParaRPr>
          </a:p>
          <a:p>
            <a:pPr marL="698500">
              <a:lnSpc>
                <a:spcPct val="100000"/>
              </a:lnSpc>
              <a:spcBef>
                <a:spcPts val="170"/>
              </a:spcBef>
            </a:pPr>
            <a:r>
              <a:rPr dirty="0" sz="1200" spc="225">
                <a:latin typeface="Arial"/>
                <a:cs typeface="Arial"/>
              </a:rPr>
              <a:t>n </a:t>
            </a:r>
            <a:r>
              <a:rPr dirty="0" sz="1600" spc="-65">
                <a:latin typeface="Arial"/>
                <a:cs typeface="Arial"/>
              </a:rPr>
              <a:t>Winter- </a:t>
            </a:r>
            <a:r>
              <a:rPr dirty="0" sz="1600" spc="-40">
                <a:latin typeface="Arial"/>
                <a:cs typeface="Arial"/>
              </a:rPr>
              <a:t>poor </a:t>
            </a:r>
            <a:r>
              <a:rPr dirty="0" sz="1600" spc="-30">
                <a:latin typeface="Arial"/>
                <a:cs typeface="Arial"/>
              </a:rPr>
              <a:t>establishment, </a:t>
            </a:r>
            <a:r>
              <a:rPr dirty="0" sz="1600" spc="-20">
                <a:latin typeface="Arial"/>
                <a:cs typeface="Arial"/>
              </a:rPr>
              <a:t>winterkill, </a:t>
            </a:r>
            <a:r>
              <a:rPr dirty="0" sz="1600" spc="-35">
                <a:latin typeface="Arial"/>
                <a:cs typeface="Arial"/>
              </a:rPr>
              <a:t>virus</a:t>
            </a:r>
            <a:r>
              <a:rPr dirty="0" sz="1600" spc="-300">
                <a:latin typeface="Arial"/>
                <a:cs typeface="Arial"/>
              </a:rPr>
              <a:t> </a:t>
            </a:r>
            <a:r>
              <a:rPr dirty="0" sz="1600" spc="-20">
                <a:latin typeface="Arial"/>
                <a:cs typeface="Arial"/>
              </a:rPr>
              <a:t>risk</a:t>
            </a:r>
            <a:endParaRPr sz="1600">
              <a:latin typeface="Arial"/>
              <a:cs typeface="Arial"/>
            </a:endParaRPr>
          </a:p>
          <a:p>
            <a:pPr marL="927100" marR="5080" indent="-228600">
              <a:lnSpc>
                <a:spcPct val="79900"/>
              </a:lnSpc>
              <a:spcBef>
                <a:spcPts val="535"/>
              </a:spcBef>
            </a:pPr>
            <a:r>
              <a:rPr dirty="0" sz="1200" spc="225">
                <a:latin typeface="Arial"/>
                <a:cs typeface="Arial"/>
              </a:rPr>
              <a:t>n </a:t>
            </a:r>
            <a:r>
              <a:rPr dirty="0" sz="1600" spc="-70">
                <a:latin typeface="Arial"/>
                <a:cs typeface="Arial"/>
              </a:rPr>
              <a:t>Spring- </a:t>
            </a:r>
            <a:r>
              <a:rPr dirty="0" sz="1600" spc="-40">
                <a:latin typeface="Arial"/>
                <a:cs typeface="Arial"/>
              </a:rPr>
              <a:t>poor </a:t>
            </a:r>
            <a:r>
              <a:rPr dirty="0" sz="1600" spc="-30">
                <a:latin typeface="Arial"/>
                <a:cs typeface="Arial"/>
              </a:rPr>
              <a:t>establishment, </a:t>
            </a:r>
            <a:r>
              <a:rPr dirty="0" sz="1600" spc="-35">
                <a:latin typeface="Arial"/>
                <a:cs typeface="Arial"/>
              </a:rPr>
              <a:t>virus </a:t>
            </a:r>
            <a:r>
              <a:rPr dirty="0" sz="1600" spc="-25">
                <a:latin typeface="Arial"/>
                <a:cs typeface="Arial"/>
              </a:rPr>
              <a:t>risk, </a:t>
            </a:r>
            <a:r>
              <a:rPr dirty="0" sz="1600" spc="-10">
                <a:latin typeface="Arial"/>
                <a:cs typeface="Arial"/>
              </a:rPr>
              <a:t>0.5-1 </a:t>
            </a:r>
            <a:r>
              <a:rPr dirty="0" sz="1600" spc="20">
                <a:latin typeface="Arial"/>
                <a:cs typeface="Arial"/>
              </a:rPr>
              <a:t>bu/ac  </a:t>
            </a:r>
            <a:r>
              <a:rPr dirty="0" sz="1600" spc="-45">
                <a:latin typeface="Arial"/>
                <a:cs typeface="Arial"/>
              </a:rPr>
              <a:t>yield loss </a:t>
            </a:r>
            <a:r>
              <a:rPr dirty="0" sz="1600" spc="-100">
                <a:latin typeface="Arial"/>
                <a:cs typeface="Arial"/>
              </a:rPr>
              <a:t>by </a:t>
            </a:r>
            <a:r>
              <a:rPr dirty="0" sz="1600" spc="-20">
                <a:latin typeface="Arial"/>
                <a:cs typeface="Arial"/>
              </a:rPr>
              <a:t>the </a:t>
            </a:r>
            <a:r>
              <a:rPr dirty="0" sz="1600" spc="-85">
                <a:latin typeface="Arial"/>
                <a:cs typeface="Arial"/>
              </a:rPr>
              <a:t>day </a:t>
            </a:r>
            <a:r>
              <a:rPr dirty="0" sz="1600" spc="-5">
                <a:latin typeface="Arial"/>
                <a:cs typeface="Arial"/>
              </a:rPr>
              <a:t>after </a:t>
            </a:r>
            <a:r>
              <a:rPr dirty="0" sz="1600" spc="-50">
                <a:latin typeface="Arial"/>
                <a:cs typeface="Arial"/>
              </a:rPr>
              <a:t>early-mid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 spc="-50">
                <a:latin typeface="Arial"/>
                <a:cs typeface="Arial"/>
              </a:rPr>
              <a:t>April.</a:t>
            </a:r>
            <a:endParaRPr sz="16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180"/>
              </a:spcBef>
              <a:buSzPct val="61904"/>
              <a:buChar char="□"/>
              <a:tabLst>
                <a:tab pos="332105" algn="l"/>
                <a:tab pos="332740" algn="l"/>
              </a:tabLst>
            </a:pPr>
            <a:r>
              <a:rPr dirty="0" sz="2100" spc="-35">
                <a:latin typeface="Arial"/>
                <a:cs typeface="Arial"/>
              </a:rPr>
              <a:t>Don’t </a:t>
            </a:r>
            <a:r>
              <a:rPr dirty="0" sz="2100" spc="-50">
                <a:latin typeface="Arial"/>
                <a:cs typeface="Arial"/>
              </a:rPr>
              <a:t>neglect</a:t>
            </a:r>
            <a:r>
              <a:rPr dirty="0" sz="2100" spc="-85">
                <a:latin typeface="Arial"/>
                <a:cs typeface="Arial"/>
              </a:rPr>
              <a:t> </a:t>
            </a:r>
            <a:r>
              <a:rPr dirty="0" sz="2100" spc="-20">
                <a:latin typeface="Arial"/>
                <a:cs typeface="Arial"/>
              </a:rPr>
              <a:t>fertility.</a:t>
            </a:r>
            <a:endParaRPr sz="2100">
              <a:latin typeface="Arial"/>
              <a:cs typeface="Arial"/>
            </a:endParaRPr>
          </a:p>
          <a:p>
            <a:pPr lvl="1" marL="652780" indent="-274320">
              <a:lnSpc>
                <a:spcPts val="1914"/>
              </a:lnSpc>
              <a:spcBef>
                <a:spcPts val="180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30">
                <a:latin typeface="Arial"/>
                <a:cs typeface="Arial"/>
              </a:rPr>
              <a:t>Deficient</a:t>
            </a:r>
            <a:r>
              <a:rPr dirty="0" sz="1800" spc="-60">
                <a:latin typeface="Arial"/>
                <a:cs typeface="Arial"/>
              </a:rPr>
              <a:t> </a:t>
            </a:r>
            <a:r>
              <a:rPr dirty="0" sz="1800" spc="-30">
                <a:latin typeface="Arial"/>
                <a:cs typeface="Arial"/>
              </a:rPr>
              <a:t>stands=</a:t>
            </a:r>
            <a:endParaRPr sz="1800">
              <a:latin typeface="Arial"/>
              <a:cs typeface="Arial"/>
            </a:endParaRPr>
          </a:p>
          <a:p>
            <a:pPr marL="652780" marR="657860">
              <a:lnSpc>
                <a:spcPts val="1730"/>
              </a:lnSpc>
              <a:spcBef>
                <a:spcPts val="170"/>
              </a:spcBef>
            </a:pPr>
            <a:r>
              <a:rPr dirty="0" sz="1800" spc="-65">
                <a:latin typeface="Arial"/>
                <a:cs typeface="Arial"/>
              </a:rPr>
              <a:t>low </a:t>
            </a:r>
            <a:r>
              <a:rPr dirty="0" sz="1800" spc="-75">
                <a:latin typeface="Arial"/>
                <a:cs typeface="Arial"/>
              </a:rPr>
              <a:t>weed </a:t>
            </a:r>
            <a:r>
              <a:rPr dirty="0" sz="1800" spc="-30">
                <a:latin typeface="Arial"/>
                <a:cs typeface="Arial"/>
              </a:rPr>
              <a:t>competition, </a:t>
            </a:r>
            <a:r>
              <a:rPr dirty="0" sz="1800" spc="-65">
                <a:latin typeface="Arial"/>
                <a:cs typeface="Arial"/>
              </a:rPr>
              <a:t>low </a:t>
            </a:r>
            <a:r>
              <a:rPr dirty="0" sz="1800" spc="-50">
                <a:latin typeface="Arial"/>
                <a:cs typeface="Arial"/>
              </a:rPr>
              <a:t>yield </a:t>
            </a:r>
            <a:r>
              <a:rPr dirty="0" sz="1800" spc="-5">
                <a:latin typeface="Arial"/>
                <a:cs typeface="Arial"/>
              </a:rPr>
              <a:t>&amp; </a:t>
            </a:r>
            <a:r>
              <a:rPr dirty="0" sz="1800" spc="-35">
                <a:latin typeface="Arial"/>
                <a:cs typeface="Arial"/>
              </a:rPr>
              <a:t>quality  </a:t>
            </a:r>
            <a:r>
              <a:rPr dirty="0" sz="1800" spc="-20">
                <a:latin typeface="Arial"/>
                <a:cs typeface="Arial"/>
              </a:rPr>
              <a:t>potential</a:t>
            </a:r>
            <a:endParaRPr sz="1800">
              <a:latin typeface="Arial"/>
              <a:cs typeface="Arial"/>
            </a:endParaRPr>
          </a:p>
          <a:p>
            <a:pPr lvl="1" marL="652780" marR="205740" indent="-274320">
              <a:lnSpc>
                <a:spcPct val="77200"/>
              </a:lnSpc>
              <a:spcBef>
                <a:spcPts val="750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75">
                <a:latin typeface="Arial"/>
                <a:cs typeface="Arial"/>
              </a:rPr>
              <a:t>Legumes </a:t>
            </a:r>
            <a:r>
              <a:rPr dirty="0" sz="1800" spc="-45">
                <a:latin typeface="Arial"/>
                <a:cs typeface="Arial"/>
              </a:rPr>
              <a:t>are </a:t>
            </a:r>
            <a:r>
              <a:rPr dirty="0" sz="1800" spc="-50">
                <a:latin typeface="Arial"/>
                <a:cs typeface="Arial"/>
              </a:rPr>
              <a:t>a </a:t>
            </a:r>
            <a:r>
              <a:rPr dirty="0" sz="1800" spc="-40">
                <a:latin typeface="Arial"/>
                <a:cs typeface="Arial"/>
              </a:rPr>
              <a:t>great </a:t>
            </a:r>
            <a:r>
              <a:rPr dirty="0" sz="1800" spc="-25">
                <a:latin typeface="Arial"/>
                <a:cs typeface="Arial"/>
              </a:rPr>
              <a:t>rotational </a:t>
            </a:r>
            <a:r>
              <a:rPr dirty="0" sz="1800" spc="-55">
                <a:latin typeface="Arial"/>
                <a:cs typeface="Arial"/>
              </a:rPr>
              <a:t>crop </a:t>
            </a:r>
            <a:r>
              <a:rPr dirty="0" sz="1800" spc="-10" i="1">
                <a:latin typeface="Arial"/>
                <a:cs typeface="Arial"/>
              </a:rPr>
              <a:t>but </a:t>
            </a:r>
            <a:r>
              <a:rPr dirty="0" sz="1800" spc="-60" i="1">
                <a:latin typeface="Arial"/>
                <a:cs typeface="Arial"/>
              </a:rPr>
              <a:t>avoid  </a:t>
            </a:r>
            <a:r>
              <a:rPr dirty="0" sz="1800" spc="-40" i="1">
                <a:latin typeface="Arial"/>
                <a:cs typeface="Arial"/>
              </a:rPr>
              <a:t>over-fertilizing </a:t>
            </a:r>
            <a:r>
              <a:rPr dirty="0" sz="1800" spc="-15" i="1">
                <a:latin typeface="Arial"/>
                <a:cs typeface="Arial"/>
              </a:rPr>
              <a:t>with</a:t>
            </a:r>
            <a:r>
              <a:rPr dirty="0" sz="1800" spc="-80" i="1">
                <a:latin typeface="Arial"/>
                <a:cs typeface="Arial"/>
              </a:rPr>
              <a:t> </a:t>
            </a:r>
            <a:r>
              <a:rPr dirty="0" sz="1800" spc="-90" i="1">
                <a:latin typeface="Arial"/>
                <a:cs typeface="Arial"/>
              </a:rPr>
              <a:t>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17336" y="1818862"/>
            <a:ext cx="3479706" cy="46396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907191" y="1849966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231140" y="1549399"/>
            <a:ext cx="5514340" cy="4917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2740" indent="-320040">
              <a:lnSpc>
                <a:spcPts val="3235"/>
              </a:lnSpc>
              <a:spcBef>
                <a:spcPts val="100"/>
              </a:spcBef>
              <a:buSzPct val="59259"/>
              <a:buChar char="□"/>
              <a:tabLst>
                <a:tab pos="332105" algn="l"/>
                <a:tab pos="332740" algn="l"/>
              </a:tabLst>
            </a:pPr>
            <a:r>
              <a:rPr dirty="0" sz="2700" spc="-90">
                <a:latin typeface="Arial"/>
                <a:cs typeface="Arial"/>
              </a:rPr>
              <a:t>Manage </a:t>
            </a:r>
            <a:r>
              <a:rPr dirty="0" sz="2700" spc="-85">
                <a:latin typeface="Arial"/>
                <a:cs typeface="Arial"/>
              </a:rPr>
              <a:t>Protein</a:t>
            </a:r>
            <a:r>
              <a:rPr dirty="0" sz="2700" spc="-80">
                <a:latin typeface="Arial"/>
                <a:cs typeface="Arial"/>
              </a:rPr>
              <a:t> </a:t>
            </a:r>
            <a:r>
              <a:rPr dirty="0" sz="2700" spc="-120">
                <a:latin typeface="Arial"/>
                <a:cs typeface="Arial"/>
              </a:rPr>
              <a:t>Levels</a:t>
            </a:r>
            <a:endParaRPr sz="2700">
              <a:latin typeface="Arial"/>
              <a:cs typeface="Arial"/>
            </a:endParaRPr>
          </a:p>
          <a:p>
            <a:pPr lvl="1" marL="652780" marR="146050" indent="-274320">
              <a:lnSpc>
                <a:spcPct val="81000"/>
              </a:lnSpc>
              <a:spcBef>
                <a:spcPts val="54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75">
                <a:latin typeface="Arial"/>
                <a:cs typeface="Arial"/>
              </a:rPr>
              <a:t>Protein </a:t>
            </a:r>
            <a:r>
              <a:rPr dirty="0" sz="2400" spc="-40">
                <a:latin typeface="Arial"/>
                <a:cs typeface="Arial"/>
              </a:rPr>
              <a:t>is </a:t>
            </a:r>
            <a:r>
              <a:rPr dirty="0" sz="2400" spc="-45">
                <a:latin typeface="Arial"/>
                <a:cs typeface="Arial"/>
              </a:rPr>
              <a:t>dependent </a:t>
            </a:r>
            <a:r>
              <a:rPr dirty="0" sz="2400" spc="-65">
                <a:latin typeface="Arial"/>
                <a:cs typeface="Arial"/>
              </a:rPr>
              <a:t>on </a:t>
            </a:r>
            <a:r>
              <a:rPr dirty="0" sz="2400" spc="-55">
                <a:latin typeface="Arial"/>
                <a:cs typeface="Arial"/>
              </a:rPr>
              <a:t>available </a:t>
            </a:r>
            <a:r>
              <a:rPr dirty="0" sz="2400" spc="-160">
                <a:latin typeface="Arial"/>
                <a:cs typeface="Arial"/>
              </a:rPr>
              <a:t>N  </a:t>
            </a:r>
            <a:r>
              <a:rPr dirty="0" sz="2400" spc="-70">
                <a:latin typeface="Arial"/>
                <a:cs typeface="Arial"/>
              </a:rPr>
              <a:t>(assuming </a:t>
            </a:r>
            <a:r>
              <a:rPr dirty="0" sz="2400" spc="-35">
                <a:latin typeface="Arial"/>
                <a:cs typeface="Arial"/>
              </a:rPr>
              <a:t>other </a:t>
            </a:r>
            <a:r>
              <a:rPr dirty="0" sz="2400" spc="-20">
                <a:latin typeface="Arial"/>
                <a:cs typeface="Arial"/>
              </a:rPr>
              <a:t>nutrients </a:t>
            </a:r>
            <a:r>
              <a:rPr dirty="0" sz="2400" spc="-55">
                <a:latin typeface="Arial"/>
                <a:cs typeface="Arial"/>
              </a:rPr>
              <a:t>are  </a:t>
            </a:r>
            <a:r>
              <a:rPr dirty="0" sz="2400" spc="-60">
                <a:latin typeface="Arial"/>
                <a:cs typeface="Arial"/>
              </a:rPr>
              <a:t>adequate), </a:t>
            </a:r>
            <a:r>
              <a:rPr dirty="0" sz="2400" spc="-25">
                <a:latin typeface="Arial"/>
                <a:cs typeface="Arial"/>
              </a:rPr>
              <a:t>diluted </a:t>
            </a:r>
            <a:r>
              <a:rPr dirty="0" sz="2400" spc="-145">
                <a:latin typeface="Arial"/>
                <a:cs typeface="Arial"/>
              </a:rPr>
              <a:t>by </a:t>
            </a:r>
            <a:r>
              <a:rPr dirty="0" sz="2400" spc="-55">
                <a:latin typeface="Arial"/>
                <a:cs typeface="Arial"/>
              </a:rPr>
              <a:t>available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60">
                <a:latin typeface="Arial"/>
                <a:cs typeface="Arial"/>
              </a:rPr>
              <a:t>water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ts val="2825"/>
              </a:lnSpc>
              <a:spcBef>
                <a:spcPts val="55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90">
                <a:latin typeface="Arial"/>
                <a:cs typeface="Arial"/>
              </a:rPr>
              <a:t>Adequate </a:t>
            </a:r>
            <a:r>
              <a:rPr dirty="0" sz="2400" spc="-160">
                <a:latin typeface="Arial"/>
                <a:cs typeface="Arial"/>
              </a:rPr>
              <a:t>N </a:t>
            </a:r>
            <a:r>
              <a:rPr dirty="0" sz="2400" spc="-10">
                <a:latin typeface="Arial"/>
                <a:cs typeface="Arial"/>
              </a:rPr>
              <a:t>fertility </a:t>
            </a:r>
            <a:r>
              <a:rPr dirty="0" sz="2400" spc="-35">
                <a:latin typeface="Arial"/>
                <a:cs typeface="Arial"/>
              </a:rPr>
              <a:t>for </a:t>
            </a:r>
            <a:r>
              <a:rPr dirty="0" sz="2400" spc="-55">
                <a:latin typeface="Arial"/>
                <a:cs typeface="Arial"/>
              </a:rPr>
              <a:t>desired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 spc="-45">
                <a:latin typeface="Arial"/>
                <a:cs typeface="Arial"/>
              </a:rPr>
              <a:t>quality</a:t>
            </a:r>
            <a:endParaRPr sz="2400">
              <a:latin typeface="Arial"/>
              <a:cs typeface="Arial"/>
            </a:endParaRPr>
          </a:p>
          <a:p>
            <a:pPr marL="927100" marR="5080" indent="-228600">
              <a:lnSpc>
                <a:spcPts val="2130"/>
              </a:lnSpc>
              <a:spcBef>
                <a:spcPts val="340"/>
              </a:spcBef>
            </a:pPr>
            <a:r>
              <a:rPr dirty="0" sz="1600" spc="300">
                <a:latin typeface="Arial"/>
                <a:cs typeface="Arial"/>
              </a:rPr>
              <a:t>n </a:t>
            </a:r>
            <a:r>
              <a:rPr dirty="0" sz="2100" spc="-30">
                <a:latin typeface="Arial"/>
                <a:cs typeface="Arial"/>
              </a:rPr>
              <a:t>Malting </a:t>
            </a:r>
            <a:r>
              <a:rPr dirty="0" sz="2100" spc="-70">
                <a:latin typeface="Arial"/>
                <a:cs typeface="Arial"/>
              </a:rPr>
              <a:t>barleys </a:t>
            </a:r>
            <a:r>
              <a:rPr dirty="0" sz="2100" spc="-65">
                <a:latin typeface="Arial"/>
                <a:cs typeface="Arial"/>
              </a:rPr>
              <a:t>need </a:t>
            </a:r>
            <a:r>
              <a:rPr dirty="0" sz="2100" spc="-140">
                <a:latin typeface="Arial"/>
                <a:cs typeface="Arial"/>
              </a:rPr>
              <a:t>N </a:t>
            </a:r>
            <a:r>
              <a:rPr dirty="0" sz="2100" spc="-25">
                <a:latin typeface="Arial"/>
                <a:cs typeface="Arial"/>
              </a:rPr>
              <a:t>to support</a:t>
            </a:r>
            <a:r>
              <a:rPr dirty="0" sz="2100" spc="-175">
                <a:latin typeface="Arial"/>
                <a:cs typeface="Arial"/>
              </a:rPr>
              <a:t> </a:t>
            </a:r>
            <a:r>
              <a:rPr dirty="0" sz="2100" spc="-60">
                <a:latin typeface="Arial"/>
                <a:cs typeface="Arial"/>
              </a:rPr>
              <a:t>yields,  </a:t>
            </a:r>
            <a:r>
              <a:rPr dirty="0" sz="2100" spc="-5">
                <a:latin typeface="Arial"/>
                <a:cs typeface="Arial"/>
              </a:rPr>
              <a:t>but </a:t>
            </a:r>
            <a:r>
              <a:rPr dirty="0" sz="2100" spc="-25">
                <a:latin typeface="Arial"/>
                <a:cs typeface="Arial"/>
              </a:rPr>
              <a:t>not </a:t>
            </a:r>
            <a:r>
              <a:rPr dirty="0" sz="2100" spc="-35">
                <a:latin typeface="Arial"/>
                <a:cs typeface="Arial"/>
              </a:rPr>
              <a:t>for </a:t>
            </a:r>
            <a:r>
              <a:rPr dirty="0" sz="2100" spc="-40">
                <a:latin typeface="Arial"/>
                <a:cs typeface="Arial"/>
              </a:rPr>
              <a:t>protein</a:t>
            </a:r>
            <a:r>
              <a:rPr dirty="0" sz="2100" spc="-180">
                <a:latin typeface="Arial"/>
                <a:cs typeface="Arial"/>
              </a:rPr>
              <a:t> </a:t>
            </a:r>
            <a:r>
              <a:rPr dirty="0" sz="2100" spc="-45">
                <a:latin typeface="Arial"/>
                <a:cs typeface="Arial"/>
              </a:rPr>
              <a:t>boost</a:t>
            </a:r>
            <a:endParaRPr sz="2100">
              <a:latin typeface="Arial"/>
              <a:cs typeface="Arial"/>
            </a:endParaRPr>
          </a:p>
          <a:p>
            <a:pPr marL="927100" marR="163195" indent="-228600">
              <a:lnSpc>
                <a:spcPct val="79400"/>
              </a:lnSpc>
              <a:spcBef>
                <a:spcPts val="464"/>
              </a:spcBef>
            </a:pPr>
            <a:r>
              <a:rPr dirty="0" sz="1600" spc="300">
                <a:latin typeface="Arial"/>
                <a:cs typeface="Arial"/>
              </a:rPr>
              <a:t>n </a:t>
            </a:r>
            <a:r>
              <a:rPr dirty="0" sz="2100" spc="-65">
                <a:latin typeface="Arial"/>
                <a:cs typeface="Arial"/>
              </a:rPr>
              <a:t>Bread </a:t>
            </a:r>
            <a:r>
              <a:rPr dirty="0" sz="2100" spc="-55">
                <a:latin typeface="Arial"/>
                <a:cs typeface="Arial"/>
              </a:rPr>
              <a:t>wheats </a:t>
            </a:r>
            <a:r>
              <a:rPr dirty="0" sz="2100" spc="-65">
                <a:latin typeface="Arial"/>
                <a:cs typeface="Arial"/>
              </a:rPr>
              <a:t>need </a:t>
            </a:r>
            <a:r>
              <a:rPr dirty="0" sz="2100" spc="-140">
                <a:latin typeface="Arial"/>
                <a:cs typeface="Arial"/>
              </a:rPr>
              <a:t>N </a:t>
            </a:r>
            <a:r>
              <a:rPr dirty="0" sz="2100" spc="-90">
                <a:latin typeface="Arial"/>
                <a:cs typeface="Arial"/>
              </a:rPr>
              <a:t>beyond max </a:t>
            </a:r>
            <a:r>
              <a:rPr dirty="0" sz="2100" spc="-55">
                <a:latin typeface="Arial"/>
                <a:cs typeface="Arial"/>
              </a:rPr>
              <a:t>yield  </a:t>
            </a:r>
            <a:r>
              <a:rPr dirty="0" sz="2100" spc="-70">
                <a:latin typeface="Arial"/>
                <a:cs typeface="Arial"/>
              </a:rPr>
              <a:t>needs </a:t>
            </a:r>
            <a:r>
              <a:rPr dirty="0" sz="2100" spc="-25">
                <a:latin typeface="Arial"/>
                <a:cs typeface="Arial"/>
              </a:rPr>
              <a:t>to </a:t>
            </a:r>
            <a:r>
              <a:rPr dirty="0" sz="2100" spc="-40">
                <a:latin typeface="Arial"/>
                <a:cs typeface="Arial"/>
              </a:rPr>
              <a:t>raise gluten</a:t>
            </a:r>
            <a:r>
              <a:rPr dirty="0" sz="2100" spc="-125">
                <a:latin typeface="Arial"/>
                <a:cs typeface="Arial"/>
              </a:rPr>
              <a:t> </a:t>
            </a:r>
            <a:r>
              <a:rPr dirty="0" sz="2100" spc="-35">
                <a:latin typeface="Arial"/>
                <a:cs typeface="Arial"/>
              </a:rPr>
              <a:t>content</a:t>
            </a:r>
            <a:endParaRPr sz="2100">
              <a:latin typeface="Arial"/>
              <a:cs typeface="Arial"/>
            </a:endParaRPr>
          </a:p>
          <a:p>
            <a:pPr lvl="1" marL="652780" indent="-274320">
              <a:lnSpc>
                <a:spcPts val="2860"/>
              </a:lnSpc>
              <a:buSzPct val="70833"/>
              <a:buChar char="□"/>
              <a:tabLst>
                <a:tab pos="652780" algn="l"/>
              </a:tabLst>
            </a:pPr>
            <a:r>
              <a:rPr dirty="0" sz="2400" spc="-100">
                <a:latin typeface="Arial"/>
                <a:cs typeface="Arial"/>
              </a:rPr>
              <a:t>Variety </a:t>
            </a:r>
            <a:r>
              <a:rPr dirty="0" sz="2400" spc="-90">
                <a:latin typeface="Arial"/>
                <a:cs typeface="Arial"/>
              </a:rPr>
              <a:t>plays </a:t>
            </a:r>
            <a:r>
              <a:rPr dirty="0" sz="2400" spc="-70">
                <a:latin typeface="Arial"/>
                <a:cs typeface="Arial"/>
              </a:rPr>
              <a:t>a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 spc="-55">
                <a:latin typeface="Arial"/>
                <a:cs typeface="Arial"/>
              </a:rPr>
              <a:t>role</a:t>
            </a:r>
            <a:endParaRPr sz="2400">
              <a:latin typeface="Arial"/>
              <a:cs typeface="Arial"/>
            </a:endParaRPr>
          </a:p>
          <a:p>
            <a:pPr lvl="1" marL="652780" marR="551815" indent="-274320">
              <a:lnSpc>
                <a:spcPct val="79900"/>
              </a:lnSpc>
              <a:spcBef>
                <a:spcPts val="630"/>
              </a:spcBef>
              <a:buSzPct val="70833"/>
              <a:buChar char="□"/>
              <a:tabLst>
                <a:tab pos="652780" algn="l"/>
              </a:tabLst>
            </a:pPr>
            <a:r>
              <a:rPr dirty="0" sz="2400" spc="-100">
                <a:latin typeface="Arial"/>
                <a:cs typeface="Arial"/>
              </a:rPr>
              <a:t>Legumes </a:t>
            </a:r>
            <a:r>
              <a:rPr dirty="0" sz="2400" spc="-65">
                <a:latin typeface="Arial"/>
                <a:cs typeface="Arial"/>
              </a:rPr>
              <a:t>can </a:t>
            </a:r>
            <a:r>
              <a:rPr dirty="0" sz="2400" spc="-20">
                <a:latin typeface="Arial"/>
                <a:cs typeface="Arial"/>
              </a:rPr>
              <a:t>help– </a:t>
            </a:r>
            <a:r>
              <a:rPr dirty="0" sz="2400" spc="-60">
                <a:latin typeface="Arial"/>
                <a:cs typeface="Arial"/>
              </a:rPr>
              <a:t>biologically  </a:t>
            </a:r>
            <a:r>
              <a:rPr dirty="0" sz="2400" spc="-45">
                <a:latin typeface="Arial"/>
                <a:cs typeface="Arial"/>
              </a:rPr>
              <a:t>mediated </a:t>
            </a:r>
            <a:r>
              <a:rPr dirty="0" sz="2400" spc="-160">
                <a:latin typeface="Arial"/>
                <a:cs typeface="Arial"/>
              </a:rPr>
              <a:t>N </a:t>
            </a:r>
            <a:r>
              <a:rPr dirty="0" sz="2400" spc="-60">
                <a:latin typeface="Arial"/>
                <a:cs typeface="Arial"/>
              </a:rPr>
              <a:t>release, </a:t>
            </a:r>
            <a:r>
              <a:rPr dirty="0" sz="2400" spc="-5">
                <a:latin typeface="Arial"/>
                <a:cs typeface="Arial"/>
              </a:rPr>
              <a:t>but </a:t>
            </a:r>
            <a:r>
              <a:rPr dirty="0" sz="2400" spc="-65">
                <a:latin typeface="Arial"/>
                <a:cs typeface="Arial"/>
              </a:rPr>
              <a:t>need </a:t>
            </a:r>
            <a:r>
              <a:rPr dirty="0" sz="2400" spc="-30">
                <a:latin typeface="Arial"/>
                <a:cs typeface="Arial"/>
              </a:rPr>
              <a:t>to  </a:t>
            </a:r>
            <a:r>
              <a:rPr dirty="0" sz="2400" spc="-70">
                <a:latin typeface="Arial"/>
                <a:cs typeface="Arial"/>
              </a:rPr>
              <a:t>be </a:t>
            </a:r>
            <a:r>
              <a:rPr dirty="0" sz="2400" spc="-90">
                <a:latin typeface="Arial"/>
                <a:cs typeface="Arial"/>
              </a:rPr>
              <a:t>given </a:t>
            </a:r>
            <a:r>
              <a:rPr dirty="0" sz="2400" spc="-30">
                <a:latin typeface="Arial"/>
                <a:cs typeface="Arial"/>
              </a:rPr>
              <a:t>credit </a:t>
            </a:r>
            <a:r>
              <a:rPr dirty="0" sz="2400" spc="-15">
                <a:latin typeface="Arial"/>
                <a:cs typeface="Arial"/>
              </a:rPr>
              <a:t>in </a:t>
            </a:r>
            <a:r>
              <a:rPr dirty="0" sz="2400" spc="-10">
                <a:latin typeface="Arial"/>
                <a:cs typeface="Arial"/>
              </a:rPr>
              <a:t>fertility</a:t>
            </a:r>
            <a:r>
              <a:rPr dirty="0" sz="2400" spc="-114">
                <a:latin typeface="Arial"/>
                <a:cs typeface="Arial"/>
              </a:rPr>
              <a:t> </a:t>
            </a:r>
            <a:r>
              <a:rPr dirty="0" sz="2400" spc="-80">
                <a:latin typeface="Arial"/>
                <a:cs typeface="Arial"/>
              </a:rPr>
              <a:t>strategy.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ts val="2865"/>
              </a:lnSpc>
              <a:buSzPct val="70833"/>
              <a:buChar char="□"/>
              <a:tabLst>
                <a:tab pos="652780" algn="l"/>
              </a:tabLst>
            </a:pPr>
            <a:r>
              <a:rPr dirty="0" sz="2400" spc="-155">
                <a:latin typeface="Arial"/>
                <a:cs typeface="Arial"/>
              </a:rPr>
              <a:t>Over </a:t>
            </a:r>
            <a:r>
              <a:rPr dirty="0" sz="2400" spc="-30">
                <a:latin typeface="Arial"/>
                <a:cs typeface="Arial"/>
              </a:rPr>
              <a:t>fertilizing </a:t>
            </a:r>
            <a:r>
              <a:rPr dirty="0" sz="2400" spc="-25">
                <a:latin typeface="Arial"/>
                <a:cs typeface="Arial"/>
              </a:rPr>
              <a:t>with </a:t>
            </a:r>
            <a:r>
              <a:rPr dirty="0" sz="2400" spc="-160">
                <a:latin typeface="Arial"/>
                <a:cs typeface="Arial"/>
              </a:rPr>
              <a:t>N </a:t>
            </a:r>
            <a:r>
              <a:rPr dirty="0" sz="2400" spc="5">
                <a:latin typeface="Arial"/>
                <a:cs typeface="Arial"/>
              </a:rPr>
              <a:t>=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 spc="-70">
                <a:latin typeface="Arial"/>
                <a:cs typeface="Arial"/>
              </a:rPr>
              <a:t>lodging</a:t>
            </a:r>
            <a:endParaRPr sz="2400">
              <a:latin typeface="Arial"/>
              <a:cs typeface="Arial"/>
            </a:endParaRPr>
          </a:p>
          <a:p>
            <a:pPr marL="698500">
              <a:lnSpc>
                <a:spcPct val="100000"/>
              </a:lnSpc>
              <a:spcBef>
                <a:spcPts val="20"/>
              </a:spcBef>
            </a:pPr>
            <a:r>
              <a:rPr dirty="0" sz="1600" spc="300">
                <a:latin typeface="Arial"/>
                <a:cs typeface="Arial"/>
              </a:rPr>
              <a:t>n </a:t>
            </a:r>
            <a:r>
              <a:rPr dirty="0" sz="2100" spc="-80">
                <a:latin typeface="Arial"/>
                <a:cs typeface="Arial"/>
              </a:rPr>
              <a:t>Lodging </a:t>
            </a:r>
            <a:r>
              <a:rPr dirty="0" sz="2100" spc="-25">
                <a:latin typeface="Arial"/>
                <a:cs typeface="Arial"/>
              </a:rPr>
              <a:t>resistant </a:t>
            </a:r>
            <a:r>
              <a:rPr dirty="0" sz="2100" spc="-40">
                <a:latin typeface="Arial"/>
                <a:cs typeface="Arial"/>
              </a:rPr>
              <a:t>varieties</a:t>
            </a:r>
            <a:r>
              <a:rPr dirty="0" sz="2100" spc="-215">
                <a:latin typeface="Arial"/>
                <a:cs typeface="Arial"/>
              </a:rPr>
              <a:t> </a:t>
            </a:r>
            <a:r>
              <a:rPr dirty="0" sz="2100" spc="-40">
                <a:latin typeface="Arial"/>
                <a:cs typeface="Arial"/>
              </a:rPr>
              <a:t>help</a:t>
            </a:r>
            <a:endParaRPr sz="21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65800" y="1591734"/>
            <a:ext cx="3310467" cy="2607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302445" y="4464874"/>
            <a:ext cx="2570897" cy="2381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895331" y="4281053"/>
            <a:ext cx="1177715" cy="25650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907605" y="4288366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5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188805" y="1587499"/>
            <a:ext cx="435102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1291" sz="3225" spc="-7">
                <a:latin typeface="Arial"/>
                <a:cs typeface="Arial"/>
              </a:rPr>
              <a:t>Malting </a:t>
            </a:r>
            <a:r>
              <a:rPr dirty="0" baseline="1291" sz="3225" spc="-89">
                <a:latin typeface="Arial"/>
                <a:cs typeface="Arial"/>
              </a:rPr>
              <a:t>Barley </a:t>
            </a:r>
            <a:r>
              <a:rPr dirty="0" sz="2200" spc="10">
                <a:latin typeface="Arial"/>
                <a:cs typeface="Arial"/>
              </a:rPr>
              <a:t>(48 </a:t>
            </a:r>
            <a:r>
              <a:rPr dirty="0" sz="2200" spc="20">
                <a:latin typeface="Arial"/>
                <a:cs typeface="Arial"/>
              </a:rPr>
              <a:t>lbs/bu, </a:t>
            </a:r>
            <a:r>
              <a:rPr dirty="0" sz="2200" spc="30">
                <a:latin typeface="Arial"/>
                <a:cs typeface="Arial"/>
              </a:rPr>
              <a:t>~2</a:t>
            </a:r>
            <a:r>
              <a:rPr dirty="0" sz="2200" spc="-310">
                <a:latin typeface="Arial"/>
                <a:cs typeface="Arial"/>
              </a:rPr>
              <a:t> </a:t>
            </a:r>
            <a:r>
              <a:rPr dirty="0" sz="2200" spc="10">
                <a:latin typeface="Arial"/>
                <a:cs typeface="Arial"/>
              </a:rPr>
              <a:t>bu/ac)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805" y="1943099"/>
            <a:ext cx="5682615" cy="4594225"/>
          </a:xfrm>
          <a:prstGeom prst="rect">
            <a:avLst/>
          </a:prstGeom>
        </p:spPr>
        <p:txBody>
          <a:bodyPr wrap="square" lIns="0" tIns="75565" rIns="0" bIns="0" rtlCol="0" vert="horz">
            <a:spAutoFit/>
          </a:bodyPr>
          <a:lstStyle/>
          <a:p>
            <a:pPr marL="332740" marR="336550" indent="-320040">
              <a:lnSpc>
                <a:spcPts val="2130"/>
              </a:lnSpc>
              <a:spcBef>
                <a:spcPts val="595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65">
                <a:latin typeface="Arial"/>
                <a:cs typeface="Arial"/>
              </a:rPr>
              <a:t>Winter: </a:t>
            </a:r>
            <a:r>
              <a:rPr dirty="0" sz="2200" spc="-55">
                <a:latin typeface="Arial"/>
                <a:cs typeface="Arial"/>
              </a:rPr>
              <a:t>higher </a:t>
            </a:r>
            <a:r>
              <a:rPr dirty="0" sz="2200" spc="-60">
                <a:latin typeface="Arial"/>
                <a:cs typeface="Arial"/>
              </a:rPr>
              <a:t>yield </a:t>
            </a:r>
            <a:r>
              <a:rPr dirty="0" sz="2200" spc="-30">
                <a:latin typeface="Arial"/>
                <a:cs typeface="Arial"/>
              </a:rPr>
              <a:t>potential, </a:t>
            </a:r>
            <a:r>
              <a:rPr dirty="0" sz="2200" spc="-75">
                <a:latin typeface="Arial"/>
                <a:cs typeface="Arial"/>
              </a:rPr>
              <a:t>lower </a:t>
            </a:r>
            <a:r>
              <a:rPr dirty="0" sz="2200" spc="-40">
                <a:latin typeface="Arial"/>
                <a:cs typeface="Arial"/>
              </a:rPr>
              <a:t>protein  </a:t>
            </a:r>
            <a:r>
              <a:rPr dirty="0" sz="2200" spc="-30">
                <a:latin typeface="Arial"/>
                <a:cs typeface="Arial"/>
              </a:rPr>
              <a:t>potential, </a:t>
            </a:r>
            <a:r>
              <a:rPr dirty="0" sz="2200" spc="-75">
                <a:latin typeface="Arial"/>
                <a:cs typeface="Arial"/>
              </a:rPr>
              <a:t>some </a:t>
            </a:r>
            <a:r>
              <a:rPr dirty="0" sz="2200" spc="-40">
                <a:latin typeface="Arial"/>
                <a:cs typeface="Arial"/>
              </a:rPr>
              <a:t>winter </a:t>
            </a:r>
            <a:r>
              <a:rPr dirty="0" sz="2200" spc="-75">
                <a:latin typeface="Arial"/>
                <a:cs typeface="Arial"/>
              </a:rPr>
              <a:t>damage</a:t>
            </a:r>
            <a:r>
              <a:rPr dirty="0" sz="2200" spc="-120">
                <a:latin typeface="Arial"/>
                <a:cs typeface="Arial"/>
              </a:rPr>
              <a:t> </a:t>
            </a:r>
            <a:r>
              <a:rPr dirty="0" sz="2200" spc="-20">
                <a:latin typeface="Arial"/>
                <a:cs typeface="Arial"/>
              </a:rPr>
              <a:t>risk</a:t>
            </a:r>
            <a:endParaRPr sz="2200">
              <a:latin typeface="Arial"/>
              <a:cs typeface="Arial"/>
            </a:endParaRPr>
          </a:p>
          <a:p>
            <a:pPr marL="332740" marR="347980" indent="-320040">
              <a:lnSpc>
                <a:spcPts val="2200"/>
              </a:lnSpc>
              <a:spcBef>
                <a:spcPts val="615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75">
                <a:latin typeface="Arial"/>
                <a:cs typeface="Arial"/>
              </a:rPr>
              <a:t>Spring: lower </a:t>
            </a:r>
            <a:r>
              <a:rPr dirty="0" sz="2200" spc="-60">
                <a:latin typeface="Arial"/>
                <a:cs typeface="Arial"/>
              </a:rPr>
              <a:t>yield </a:t>
            </a:r>
            <a:r>
              <a:rPr dirty="0" sz="2200" spc="-30">
                <a:latin typeface="Arial"/>
                <a:cs typeface="Arial"/>
              </a:rPr>
              <a:t>potential, </a:t>
            </a:r>
            <a:r>
              <a:rPr dirty="0" sz="2200" spc="-55">
                <a:latin typeface="Arial"/>
                <a:cs typeface="Arial"/>
              </a:rPr>
              <a:t>higher </a:t>
            </a:r>
            <a:r>
              <a:rPr dirty="0" sz="2200" spc="-40">
                <a:latin typeface="Arial"/>
                <a:cs typeface="Arial"/>
              </a:rPr>
              <a:t>protein  </a:t>
            </a:r>
            <a:r>
              <a:rPr dirty="0" sz="2200" spc="-25">
                <a:latin typeface="Arial"/>
                <a:cs typeface="Arial"/>
              </a:rPr>
              <a:t>potential</a:t>
            </a:r>
            <a:endParaRPr sz="2200">
              <a:latin typeface="Arial"/>
              <a:cs typeface="Arial"/>
            </a:endParaRPr>
          </a:p>
          <a:p>
            <a:pPr marL="332740" marR="918844" indent="-320040">
              <a:lnSpc>
                <a:spcPct val="78300"/>
              </a:lnSpc>
              <a:spcBef>
                <a:spcPts val="735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70">
                <a:latin typeface="Arial"/>
                <a:cs typeface="Arial"/>
              </a:rPr>
              <a:t>2-row= </a:t>
            </a:r>
            <a:r>
              <a:rPr dirty="0" sz="2200" spc="-60">
                <a:latin typeface="Arial"/>
                <a:cs typeface="Arial"/>
              </a:rPr>
              <a:t>more </a:t>
            </a:r>
            <a:r>
              <a:rPr dirty="0" sz="2200" spc="-30">
                <a:latin typeface="Arial"/>
                <a:cs typeface="Arial"/>
              </a:rPr>
              <a:t>uniform </a:t>
            </a:r>
            <a:r>
              <a:rPr dirty="0" sz="2200" spc="-50">
                <a:latin typeface="Arial"/>
                <a:cs typeface="Arial"/>
              </a:rPr>
              <a:t>kernels,</a:t>
            </a:r>
            <a:r>
              <a:rPr dirty="0" sz="2200" spc="-145">
                <a:latin typeface="Arial"/>
                <a:cs typeface="Arial"/>
              </a:rPr>
              <a:t> </a:t>
            </a:r>
            <a:r>
              <a:rPr dirty="0" sz="2200" spc="-20">
                <a:latin typeface="Arial"/>
                <a:cs typeface="Arial"/>
              </a:rPr>
              <a:t>cultural  </a:t>
            </a:r>
            <a:r>
              <a:rPr dirty="0" sz="2200" spc="-50">
                <a:latin typeface="Arial"/>
                <a:cs typeface="Arial"/>
              </a:rPr>
              <a:t>preference</a:t>
            </a:r>
            <a:endParaRPr sz="2200">
              <a:latin typeface="Arial"/>
              <a:cs typeface="Arial"/>
            </a:endParaRPr>
          </a:p>
          <a:p>
            <a:pPr marL="332740" marR="27305" indent="-320040">
              <a:lnSpc>
                <a:spcPts val="2130"/>
              </a:lnSpc>
              <a:spcBef>
                <a:spcPts val="655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70">
                <a:latin typeface="Arial"/>
                <a:cs typeface="Arial"/>
              </a:rPr>
              <a:t>6-row= </a:t>
            </a:r>
            <a:r>
              <a:rPr dirty="0" sz="2200" spc="-60">
                <a:latin typeface="Arial"/>
                <a:cs typeface="Arial"/>
              </a:rPr>
              <a:t>more </a:t>
            </a:r>
            <a:r>
              <a:rPr dirty="0" sz="2200" spc="-70">
                <a:latin typeface="Arial"/>
                <a:cs typeface="Arial"/>
              </a:rPr>
              <a:t>enzymatic </a:t>
            </a:r>
            <a:r>
              <a:rPr dirty="0" sz="2200" spc="-100">
                <a:latin typeface="Arial"/>
                <a:cs typeface="Arial"/>
              </a:rPr>
              <a:t>power, </a:t>
            </a:r>
            <a:r>
              <a:rPr dirty="0" sz="2200" spc="-35">
                <a:latin typeface="Arial"/>
                <a:cs typeface="Arial"/>
              </a:rPr>
              <a:t>other </a:t>
            </a:r>
            <a:r>
              <a:rPr dirty="0" sz="2200" spc="-50">
                <a:latin typeface="Arial"/>
                <a:cs typeface="Arial"/>
              </a:rPr>
              <a:t>possible  </a:t>
            </a:r>
            <a:r>
              <a:rPr dirty="0" sz="2200" spc="-70">
                <a:latin typeface="Arial"/>
                <a:cs typeface="Arial"/>
              </a:rPr>
              <a:t>agronomic </a:t>
            </a:r>
            <a:r>
              <a:rPr dirty="0" sz="2200" spc="-25">
                <a:latin typeface="Arial"/>
                <a:cs typeface="Arial"/>
              </a:rPr>
              <a:t>benefits</a:t>
            </a:r>
            <a:endParaRPr sz="2200">
              <a:latin typeface="Arial"/>
              <a:cs typeface="Arial"/>
            </a:endParaRPr>
          </a:p>
          <a:p>
            <a:pPr marL="652780" marR="5080" indent="-274320">
              <a:lnSpc>
                <a:spcPct val="77800"/>
              </a:lnSpc>
              <a:spcBef>
                <a:spcPts val="710"/>
              </a:spcBef>
            </a:pPr>
            <a:r>
              <a:rPr dirty="0" sz="1400" spc="400">
                <a:latin typeface="Arial"/>
                <a:cs typeface="Arial"/>
              </a:rPr>
              <a:t>□ </a:t>
            </a:r>
            <a:r>
              <a:rPr dirty="0" sz="2000" spc="-75">
                <a:latin typeface="Arial"/>
                <a:cs typeface="Arial"/>
              </a:rPr>
              <a:t>2-row </a:t>
            </a:r>
            <a:r>
              <a:rPr dirty="0" sz="2000" spc="-80">
                <a:latin typeface="Arial"/>
                <a:cs typeface="Arial"/>
              </a:rPr>
              <a:t>vs. 6-row? </a:t>
            </a:r>
            <a:r>
              <a:rPr dirty="0" sz="2000" spc="-50">
                <a:latin typeface="Arial"/>
                <a:cs typeface="Arial"/>
              </a:rPr>
              <a:t>Both </a:t>
            </a:r>
            <a:r>
              <a:rPr dirty="0" sz="2000" spc="-25">
                <a:latin typeface="Arial"/>
                <a:cs typeface="Arial"/>
              </a:rPr>
              <a:t>suitable </a:t>
            </a:r>
            <a:r>
              <a:rPr dirty="0" sz="2000" spc="-50">
                <a:latin typeface="Arial"/>
                <a:cs typeface="Arial"/>
              </a:rPr>
              <a:t>due </a:t>
            </a:r>
            <a:r>
              <a:rPr dirty="0" sz="2000" spc="-25">
                <a:latin typeface="Arial"/>
                <a:cs typeface="Arial"/>
              </a:rPr>
              <a:t>to </a:t>
            </a:r>
            <a:r>
              <a:rPr dirty="0" sz="2000" spc="-50">
                <a:latin typeface="Arial"/>
                <a:cs typeface="Arial"/>
              </a:rPr>
              <a:t>breeding,  </a:t>
            </a:r>
            <a:r>
              <a:rPr dirty="0" sz="2000" spc="-204">
                <a:latin typeface="Arial"/>
                <a:cs typeface="Arial"/>
              </a:rPr>
              <a:t>BUT </a:t>
            </a:r>
            <a:r>
              <a:rPr dirty="0" sz="2000" spc="-50">
                <a:latin typeface="Arial"/>
                <a:cs typeface="Arial"/>
              </a:rPr>
              <a:t>check </a:t>
            </a:r>
            <a:r>
              <a:rPr dirty="0" sz="2000" spc="-25">
                <a:latin typeface="Arial"/>
                <a:cs typeface="Arial"/>
              </a:rPr>
              <a:t>with </a:t>
            </a:r>
            <a:r>
              <a:rPr dirty="0" sz="2000" spc="-80">
                <a:latin typeface="Arial"/>
                <a:cs typeface="Arial"/>
              </a:rPr>
              <a:t>your</a:t>
            </a:r>
            <a:r>
              <a:rPr dirty="0" sz="2000" spc="-315">
                <a:latin typeface="Arial"/>
                <a:cs typeface="Arial"/>
              </a:rPr>
              <a:t> </a:t>
            </a:r>
            <a:r>
              <a:rPr dirty="0" sz="2000" spc="-35">
                <a:latin typeface="Arial"/>
                <a:cs typeface="Arial"/>
              </a:rPr>
              <a:t>market</a:t>
            </a:r>
            <a:endParaRPr sz="2000">
              <a:latin typeface="Arial"/>
              <a:cs typeface="Arial"/>
            </a:endParaRPr>
          </a:p>
          <a:p>
            <a:pPr marL="332740" marR="840740" indent="-320040">
              <a:lnSpc>
                <a:spcPct val="79500"/>
              </a:lnSpc>
              <a:spcBef>
                <a:spcPts val="74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120">
                <a:latin typeface="Arial"/>
                <a:cs typeface="Arial"/>
              </a:rPr>
              <a:t>Feed </a:t>
            </a:r>
            <a:r>
              <a:rPr dirty="0" sz="2200" spc="-45">
                <a:latin typeface="Arial"/>
                <a:cs typeface="Arial"/>
              </a:rPr>
              <a:t>varieties </a:t>
            </a:r>
            <a:r>
              <a:rPr dirty="0" sz="2200" spc="-114">
                <a:latin typeface="Arial"/>
                <a:cs typeface="Arial"/>
              </a:rPr>
              <a:t>may </a:t>
            </a:r>
            <a:r>
              <a:rPr dirty="0" sz="2200" spc="-60">
                <a:latin typeface="Arial"/>
                <a:cs typeface="Arial"/>
              </a:rPr>
              <a:t>yield </a:t>
            </a:r>
            <a:r>
              <a:rPr dirty="0" sz="2200" spc="-55">
                <a:latin typeface="Arial"/>
                <a:cs typeface="Arial"/>
              </a:rPr>
              <a:t>higher </a:t>
            </a:r>
            <a:r>
              <a:rPr dirty="0" sz="2200" spc="-5">
                <a:latin typeface="Arial"/>
                <a:cs typeface="Arial"/>
              </a:rPr>
              <a:t>&amp; </a:t>
            </a:r>
            <a:r>
              <a:rPr dirty="0" sz="2200" spc="-100">
                <a:latin typeface="Arial"/>
                <a:cs typeface="Arial"/>
              </a:rPr>
              <a:t>have  </a:t>
            </a:r>
            <a:r>
              <a:rPr dirty="0" sz="2200" spc="-55">
                <a:latin typeface="Arial"/>
                <a:cs typeface="Arial"/>
              </a:rPr>
              <a:t>increased </a:t>
            </a:r>
            <a:r>
              <a:rPr dirty="0" sz="2200" spc="-15">
                <a:latin typeface="Arial"/>
                <a:cs typeface="Arial"/>
              </a:rPr>
              <a:t>nutritional </a:t>
            </a:r>
            <a:r>
              <a:rPr dirty="0" sz="2200" spc="-65">
                <a:latin typeface="Arial"/>
                <a:cs typeface="Arial"/>
              </a:rPr>
              <a:t>value </a:t>
            </a:r>
            <a:r>
              <a:rPr dirty="0" sz="2200" spc="-5">
                <a:latin typeface="Arial"/>
                <a:cs typeface="Arial"/>
              </a:rPr>
              <a:t>but </a:t>
            </a:r>
            <a:r>
              <a:rPr dirty="0" sz="2200" spc="-100">
                <a:latin typeface="Arial"/>
                <a:cs typeface="Arial"/>
              </a:rPr>
              <a:t>have  </a:t>
            </a:r>
            <a:r>
              <a:rPr dirty="0" sz="2200" spc="-45">
                <a:latin typeface="Arial"/>
                <a:cs typeface="Arial"/>
              </a:rPr>
              <a:t>undesirable </a:t>
            </a:r>
            <a:r>
              <a:rPr dirty="0" sz="2200" spc="-35">
                <a:latin typeface="Arial"/>
                <a:cs typeface="Arial"/>
              </a:rPr>
              <a:t>malting</a:t>
            </a:r>
            <a:r>
              <a:rPr dirty="0" sz="2200" spc="-85">
                <a:latin typeface="Arial"/>
                <a:cs typeface="Arial"/>
              </a:rPr>
              <a:t> </a:t>
            </a:r>
            <a:r>
              <a:rPr dirty="0" sz="2200" spc="-30">
                <a:latin typeface="Arial"/>
                <a:cs typeface="Arial"/>
              </a:rPr>
              <a:t>qualities</a:t>
            </a:r>
            <a:endParaRPr sz="2200">
              <a:latin typeface="Arial"/>
              <a:cs typeface="Arial"/>
            </a:endParaRPr>
          </a:p>
          <a:p>
            <a:pPr marL="332740" marR="57150" indent="-320040">
              <a:lnSpc>
                <a:spcPts val="2130"/>
              </a:lnSpc>
              <a:spcBef>
                <a:spcPts val="66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65">
                <a:latin typeface="Arial"/>
                <a:cs typeface="Arial"/>
              </a:rPr>
              <a:t>Sprouting </a:t>
            </a:r>
            <a:r>
              <a:rPr dirty="0" sz="2200" spc="-75">
                <a:latin typeface="Arial"/>
                <a:cs typeface="Arial"/>
              </a:rPr>
              <a:t>damage </a:t>
            </a:r>
            <a:r>
              <a:rPr dirty="0" sz="2200" spc="-50">
                <a:latin typeface="Arial"/>
                <a:cs typeface="Arial"/>
              </a:rPr>
              <a:t>and </a:t>
            </a:r>
            <a:r>
              <a:rPr dirty="0" sz="2200" spc="-65">
                <a:latin typeface="Arial"/>
                <a:cs typeface="Arial"/>
              </a:rPr>
              <a:t>vomitoxin </a:t>
            </a:r>
            <a:r>
              <a:rPr dirty="0" sz="2200" spc="-55">
                <a:latin typeface="Arial"/>
                <a:cs typeface="Arial"/>
              </a:rPr>
              <a:t>are </a:t>
            </a:r>
            <a:r>
              <a:rPr dirty="0" sz="2200" spc="-30">
                <a:latin typeface="Arial"/>
                <a:cs typeface="Arial"/>
              </a:rPr>
              <a:t>surefire  </a:t>
            </a:r>
            <a:r>
              <a:rPr dirty="0" sz="2200" spc="-50">
                <a:latin typeface="Arial"/>
                <a:cs typeface="Arial"/>
              </a:rPr>
              <a:t>dealbreakers </a:t>
            </a:r>
            <a:r>
              <a:rPr dirty="0" sz="2200" spc="-35">
                <a:latin typeface="Arial"/>
                <a:cs typeface="Arial"/>
              </a:rPr>
              <a:t>for</a:t>
            </a:r>
            <a:r>
              <a:rPr dirty="0" sz="2200" spc="-80">
                <a:latin typeface="Arial"/>
                <a:cs typeface="Arial"/>
              </a:rPr>
              <a:t> </a:t>
            </a:r>
            <a:r>
              <a:rPr dirty="0" sz="2200" spc="-40">
                <a:latin typeface="Arial"/>
                <a:cs typeface="Arial"/>
              </a:rPr>
              <a:t>malting.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35066" y="1634065"/>
            <a:ext cx="2643068" cy="3524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905536" y="5223934"/>
            <a:ext cx="3021624" cy="1504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910793" y="4826846"/>
            <a:ext cx="1826260" cy="58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826135">
              <a:lnSpc>
                <a:spcPct val="1528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  </a:t>
            </a: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5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188804" y="1604433"/>
            <a:ext cx="312610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1424" sz="2925" spc="-67">
                <a:latin typeface="Arial"/>
                <a:cs typeface="Arial"/>
              </a:rPr>
              <a:t>Wheat </a:t>
            </a:r>
            <a:r>
              <a:rPr dirty="0" sz="2000" spc="10">
                <a:latin typeface="Arial"/>
                <a:cs typeface="Arial"/>
              </a:rPr>
              <a:t>(60 </a:t>
            </a:r>
            <a:r>
              <a:rPr dirty="0" sz="2000" spc="15">
                <a:latin typeface="Arial"/>
                <a:cs typeface="Arial"/>
              </a:rPr>
              <a:t>lbs/bu, </a:t>
            </a:r>
            <a:r>
              <a:rPr dirty="0" sz="2000" spc="30">
                <a:latin typeface="Arial"/>
                <a:cs typeface="Arial"/>
              </a:rPr>
              <a:t>~2</a:t>
            </a:r>
            <a:r>
              <a:rPr dirty="0" sz="2000" spc="-220">
                <a:latin typeface="Arial"/>
                <a:cs typeface="Arial"/>
              </a:rPr>
              <a:t> </a:t>
            </a:r>
            <a:r>
              <a:rPr dirty="0" sz="2000" spc="10">
                <a:latin typeface="Arial"/>
                <a:cs typeface="Arial"/>
              </a:rPr>
              <a:t>bu/ac)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804" y="1934633"/>
            <a:ext cx="5513070" cy="4622800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marL="332740" marR="617220" indent="-320040">
              <a:lnSpc>
                <a:spcPct val="77800"/>
              </a:lnSpc>
              <a:spcBef>
                <a:spcPts val="630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60">
                <a:latin typeface="Arial"/>
                <a:cs typeface="Arial"/>
              </a:rPr>
              <a:t>Winter: </a:t>
            </a:r>
            <a:r>
              <a:rPr dirty="0" sz="2000" spc="-50">
                <a:latin typeface="Arial"/>
                <a:cs typeface="Arial"/>
              </a:rPr>
              <a:t>higher </a:t>
            </a:r>
            <a:r>
              <a:rPr dirty="0" sz="2000" spc="-55">
                <a:latin typeface="Arial"/>
                <a:cs typeface="Arial"/>
              </a:rPr>
              <a:t>yield </a:t>
            </a:r>
            <a:r>
              <a:rPr dirty="0" sz="2000" spc="-30">
                <a:latin typeface="Arial"/>
                <a:cs typeface="Arial"/>
              </a:rPr>
              <a:t>potential, </a:t>
            </a:r>
            <a:r>
              <a:rPr dirty="0" sz="2000" spc="-65">
                <a:latin typeface="Arial"/>
                <a:cs typeface="Arial"/>
              </a:rPr>
              <a:t>lower </a:t>
            </a:r>
            <a:r>
              <a:rPr dirty="0" sz="2000" spc="-40">
                <a:latin typeface="Arial"/>
                <a:cs typeface="Arial"/>
              </a:rPr>
              <a:t>protein  </a:t>
            </a:r>
            <a:r>
              <a:rPr dirty="0" sz="2000" spc="-30">
                <a:latin typeface="Arial"/>
                <a:cs typeface="Arial"/>
              </a:rPr>
              <a:t>potential, </a:t>
            </a:r>
            <a:r>
              <a:rPr dirty="0" sz="2000" spc="-35">
                <a:latin typeface="Arial"/>
                <a:cs typeface="Arial"/>
              </a:rPr>
              <a:t>soil </a:t>
            </a:r>
            <a:r>
              <a:rPr dirty="0" sz="2000" spc="-30">
                <a:latin typeface="Arial"/>
                <a:cs typeface="Arial"/>
              </a:rPr>
              <a:t>moisture </a:t>
            </a:r>
            <a:r>
              <a:rPr dirty="0" sz="2000">
                <a:latin typeface="Arial"/>
                <a:cs typeface="Arial"/>
              </a:rPr>
              <a:t>at</a:t>
            </a:r>
            <a:r>
              <a:rPr dirty="0" sz="2000" spc="-145">
                <a:latin typeface="Arial"/>
                <a:cs typeface="Arial"/>
              </a:rPr>
              <a:t> </a:t>
            </a:r>
            <a:r>
              <a:rPr dirty="0" sz="2000" spc="-35">
                <a:latin typeface="Arial"/>
                <a:cs typeface="Arial"/>
              </a:rPr>
              <a:t>planting?</a:t>
            </a:r>
            <a:endParaRPr sz="2000">
              <a:latin typeface="Arial"/>
              <a:cs typeface="Arial"/>
            </a:endParaRPr>
          </a:p>
          <a:p>
            <a:pPr marL="332740" marR="626110" indent="-320040">
              <a:lnSpc>
                <a:spcPts val="1930"/>
              </a:lnSpc>
              <a:spcBef>
                <a:spcPts val="655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65">
                <a:latin typeface="Arial"/>
                <a:cs typeface="Arial"/>
              </a:rPr>
              <a:t>Spring: lower </a:t>
            </a:r>
            <a:r>
              <a:rPr dirty="0" sz="2000" spc="-55">
                <a:latin typeface="Arial"/>
                <a:cs typeface="Arial"/>
              </a:rPr>
              <a:t>yield </a:t>
            </a:r>
            <a:r>
              <a:rPr dirty="0" sz="2000" spc="-30">
                <a:latin typeface="Arial"/>
                <a:cs typeface="Arial"/>
              </a:rPr>
              <a:t>potential, </a:t>
            </a:r>
            <a:r>
              <a:rPr dirty="0" sz="2000" spc="-50">
                <a:latin typeface="Arial"/>
                <a:cs typeface="Arial"/>
              </a:rPr>
              <a:t>higher </a:t>
            </a:r>
            <a:r>
              <a:rPr dirty="0" sz="2000" spc="-40">
                <a:latin typeface="Arial"/>
                <a:cs typeface="Arial"/>
              </a:rPr>
              <a:t>protein  </a:t>
            </a:r>
            <a:r>
              <a:rPr dirty="0" sz="2000" spc="-25">
                <a:latin typeface="Arial"/>
                <a:cs typeface="Arial"/>
              </a:rPr>
              <a:t>potential</a:t>
            </a:r>
            <a:endParaRPr sz="20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85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30">
                <a:latin typeface="Arial"/>
                <a:cs typeface="Arial"/>
              </a:rPr>
              <a:t>Soft </a:t>
            </a:r>
            <a:r>
              <a:rPr dirty="0" sz="2000" spc="-45">
                <a:latin typeface="Arial"/>
                <a:cs typeface="Arial"/>
              </a:rPr>
              <a:t>white </a:t>
            </a:r>
            <a:r>
              <a:rPr dirty="0" sz="2000" spc="-55">
                <a:latin typeface="Arial"/>
                <a:cs typeface="Arial"/>
              </a:rPr>
              <a:t>wheats: </a:t>
            </a:r>
            <a:r>
              <a:rPr dirty="0" sz="2000" spc="-45">
                <a:latin typeface="Arial"/>
                <a:cs typeface="Arial"/>
              </a:rPr>
              <a:t>pastry </a:t>
            </a:r>
            <a:r>
              <a:rPr dirty="0" sz="2000" spc="-30">
                <a:latin typeface="Arial"/>
                <a:cs typeface="Arial"/>
              </a:rPr>
              <a:t>flours,</a:t>
            </a:r>
            <a:r>
              <a:rPr dirty="0" sz="2000" spc="-13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malting</a:t>
            </a:r>
            <a:endParaRPr sz="20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00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30">
                <a:latin typeface="Arial"/>
                <a:cs typeface="Arial"/>
              </a:rPr>
              <a:t>Soft </a:t>
            </a:r>
            <a:r>
              <a:rPr dirty="0" sz="2000" spc="-40">
                <a:latin typeface="Arial"/>
                <a:cs typeface="Arial"/>
              </a:rPr>
              <a:t>red </a:t>
            </a:r>
            <a:r>
              <a:rPr dirty="0" sz="2000" spc="-55">
                <a:latin typeface="Arial"/>
                <a:cs typeface="Arial"/>
              </a:rPr>
              <a:t>wheats: </a:t>
            </a:r>
            <a:r>
              <a:rPr dirty="0" sz="2000" spc="-45">
                <a:latin typeface="Arial"/>
                <a:cs typeface="Arial"/>
              </a:rPr>
              <a:t>pastry</a:t>
            </a:r>
            <a:r>
              <a:rPr dirty="0" sz="2000" spc="-13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flours</a:t>
            </a:r>
            <a:endParaRPr sz="20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00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60">
                <a:latin typeface="Arial"/>
                <a:cs typeface="Arial"/>
              </a:rPr>
              <a:t>Higher </a:t>
            </a:r>
            <a:r>
              <a:rPr dirty="0" sz="1800" spc="-35">
                <a:latin typeface="Arial"/>
                <a:cs typeface="Arial"/>
              </a:rPr>
              <a:t>sprout </a:t>
            </a:r>
            <a:r>
              <a:rPr dirty="0" sz="1800" spc="-60">
                <a:latin typeface="Arial"/>
                <a:cs typeface="Arial"/>
              </a:rPr>
              <a:t>damage </a:t>
            </a:r>
            <a:r>
              <a:rPr dirty="0" sz="1800" spc="-40">
                <a:latin typeface="Arial"/>
                <a:cs typeface="Arial"/>
              </a:rPr>
              <a:t>resistance </a:t>
            </a:r>
            <a:r>
              <a:rPr dirty="0" sz="1800" spc="-15">
                <a:latin typeface="Arial"/>
                <a:cs typeface="Arial"/>
              </a:rPr>
              <a:t>than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114">
                <a:latin typeface="Arial"/>
                <a:cs typeface="Arial"/>
              </a:rPr>
              <a:t>SW’s</a:t>
            </a:r>
            <a:endParaRPr sz="18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175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75">
                <a:latin typeface="Arial"/>
                <a:cs typeface="Arial"/>
              </a:rPr>
              <a:t>Hard </a:t>
            </a:r>
            <a:r>
              <a:rPr dirty="0" sz="2000" spc="-45">
                <a:latin typeface="Arial"/>
                <a:cs typeface="Arial"/>
              </a:rPr>
              <a:t>red, white </a:t>
            </a:r>
            <a:r>
              <a:rPr dirty="0" sz="2000" spc="-55">
                <a:latin typeface="Arial"/>
                <a:cs typeface="Arial"/>
              </a:rPr>
              <a:t>wheats: </a:t>
            </a:r>
            <a:r>
              <a:rPr dirty="0" sz="2000" spc="-45">
                <a:latin typeface="Arial"/>
                <a:cs typeface="Arial"/>
              </a:rPr>
              <a:t>bread</a:t>
            </a:r>
            <a:r>
              <a:rPr dirty="0" sz="2000" spc="-8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flours</a:t>
            </a:r>
            <a:endParaRPr sz="20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00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55">
                <a:latin typeface="Arial"/>
                <a:cs typeface="Arial"/>
              </a:rPr>
              <a:t>Ancestral wheats </a:t>
            </a:r>
            <a:r>
              <a:rPr dirty="0" sz="2000" spc="-60">
                <a:latin typeface="Arial"/>
                <a:cs typeface="Arial"/>
              </a:rPr>
              <a:t>(need </a:t>
            </a:r>
            <a:r>
              <a:rPr dirty="0" sz="2000" spc="-30">
                <a:latin typeface="Arial"/>
                <a:cs typeface="Arial"/>
              </a:rPr>
              <a:t>dehuller </a:t>
            </a:r>
            <a:r>
              <a:rPr dirty="0" sz="2000" spc="-35">
                <a:latin typeface="Arial"/>
                <a:cs typeface="Arial"/>
              </a:rPr>
              <a:t>for </a:t>
            </a:r>
            <a:r>
              <a:rPr dirty="0" sz="2000" spc="-40">
                <a:latin typeface="Arial"/>
                <a:cs typeface="Arial"/>
              </a:rPr>
              <a:t>most,</a:t>
            </a:r>
            <a:r>
              <a:rPr dirty="0" sz="2000" spc="-14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$):</a:t>
            </a:r>
            <a:endParaRPr sz="20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00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50">
                <a:latin typeface="Arial"/>
                <a:cs typeface="Arial"/>
              </a:rPr>
              <a:t>Einkhorn</a:t>
            </a:r>
            <a:r>
              <a:rPr dirty="0" sz="1800" spc="-60">
                <a:latin typeface="Arial"/>
                <a:cs typeface="Arial"/>
              </a:rPr>
              <a:t> </a:t>
            </a:r>
            <a:r>
              <a:rPr dirty="0" sz="1800" spc="-35">
                <a:latin typeface="Arial"/>
                <a:cs typeface="Arial"/>
              </a:rPr>
              <a:t>(hulled)</a:t>
            </a:r>
            <a:endParaRPr sz="18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40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75">
                <a:latin typeface="Arial"/>
                <a:cs typeface="Arial"/>
              </a:rPr>
              <a:t>Emmer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35">
                <a:latin typeface="Arial"/>
                <a:cs typeface="Arial"/>
              </a:rPr>
              <a:t>(hulled)</a:t>
            </a:r>
            <a:endParaRPr sz="18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105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45">
                <a:latin typeface="Arial"/>
                <a:cs typeface="Arial"/>
              </a:rPr>
              <a:t>Spelt</a:t>
            </a:r>
            <a:r>
              <a:rPr dirty="0" sz="1800" spc="-60">
                <a:latin typeface="Arial"/>
                <a:cs typeface="Arial"/>
              </a:rPr>
              <a:t> </a:t>
            </a:r>
            <a:r>
              <a:rPr dirty="0" sz="1800" spc="-35">
                <a:latin typeface="Arial"/>
                <a:cs typeface="Arial"/>
              </a:rPr>
              <a:t>(hulled)</a:t>
            </a:r>
            <a:endParaRPr sz="18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175"/>
              </a:spcBef>
              <a:buSzPct val="72222"/>
              <a:buFont typeface="Arial"/>
              <a:buChar char="□"/>
              <a:tabLst>
                <a:tab pos="652145" algn="l"/>
                <a:tab pos="652780" algn="l"/>
              </a:tabLst>
            </a:pPr>
            <a:r>
              <a:rPr dirty="0" sz="1800" spc="-45" i="1">
                <a:latin typeface="Arial"/>
                <a:cs typeface="Arial"/>
              </a:rPr>
              <a:t>Durum</a:t>
            </a:r>
            <a:endParaRPr sz="18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40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55">
                <a:latin typeface="Arial"/>
                <a:cs typeface="Arial"/>
              </a:rPr>
              <a:t>Moderately </a:t>
            </a:r>
            <a:r>
              <a:rPr dirty="0" sz="2000" spc="-25">
                <a:latin typeface="Arial"/>
                <a:cs typeface="Arial"/>
              </a:rPr>
              <a:t>winterhardy/cold</a:t>
            </a:r>
            <a:r>
              <a:rPr dirty="0" sz="2000" spc="-65">
                <a:latin typeface="Arial"/>
                <a:cs typeface="Arial"/>
              </a:rPr>
              <a:t> </a:t>
            </a:r>
            <a:r>
              <a:rPr dirty="0" sz="2000" spc="-45">
                <a:latin typeface="Arial"/>
                <a:cs typeface="Arial"/>
              </a:rPr>
              <a:t>adapted</a:t>
            </a:r>
            <a:endParaRPr sz="20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00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60">
                <a:latin typeface="Arial"/>
                <a:cs typeface="Arial"/>
              </a:rPr>
              <a:t>Sprout </a:t>
            </a:r>
            <a:r>
              <a:rPr dirty="0" sz="2000" spc="-65">
                <a:latin typeface="Arial"/>
                <a:cs typeface="Arial"/>
              </a:rPr>
              <a:t>damage, </a:t>
            </a:r>
            <a:r>
              <a:rPr dirty="0" sz="2000" spc="-55">
                <a:latin typeface="Arial"/>
                <a:cs typeface="Arial"/>
              </a:rPr>
              <a:t>vomitoxin </a:t>
            </a:r>
            <a:r>
              <a:rPr dirty="0" sz="2000" spc="-50">
                <a:latin typeface="Arial"/>
                <a:cs typeface="Arial"/>
              </a:rPr>
              <a:t>can </a:t>
            </a:r>
            <a:r>
              <a:rPr dirty="0" sz="2000" spc="-55">
                <a:latin typeface="Arial"/>
                <a:cs typeface="Arial"/>
              </a:rPr>
              <a:t>be a</a:t>
            </a:r>
            <a:r>
              <a:rPr dirty="0" sz="2000" spc="-65">
                <a:latin typeface="Arial"/>
                <a:cs typeface="Arial"/>
              </a:rPr>
              <a:t> </a:t>
            </a:r>
            <a:r>
              <a:rPr dirty="0" sz="2000" spc="-55">
                <a:latin typeface="Arial"/>
                <a:cs typeface="Arial"/>
              </a:rPr>
              <a:t>dealbreaker.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69541" y="4005386"/>
            <a:ext cx="1817076" cy="27266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11632" y="1634064"/>
            <a:ext cx="3485829" cy="23229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158566" y="3992033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85965" y="1621366"/>
            <a:ext cx="11569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400" spc="-110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5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188805" y="1587499"/>
            <a:ext cx="363918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1291" sz="3225" spc="-225">
                <a:latin typeface="Arial"/>
                <a:cs typeface="Arial"/>
              </a:rPr>
              <a:t>Rye </a:t>
            </a:r>
            <a:r>
              <a:rPr dirty="0" sz="2200" spc="10">
                <a:latin typeface="Arial"/>
                <a:cs typeface="Arial"/>
              </a:rPr>
              <a:t>(56 </a:t>
            </a:r>
            <a:r>
              <a:rPr dirty="0" sz="2200" spc="20">
                <a:latin typeface="Arial"/>
                <a:cs typeface="Arial"/>
              </a:rPr>
              <a:t>lbs/bu, </a:t>
            </a:r>
            <a:r>
              <a:rPr dirty="0" sz="2200" spc="-15">
                <a:latin typeface="Arial"/>
                <a:cs typeface="Arial"/>
              </a:rPr>
              <a:t>~1-1.5 </a:t>
            </a:r>
            <a:r>
              <a:rPr dirty="0" sz="2200" spc="30">
                <a:latin typeface="Arial"/>
                <a:cs typeface="Arial"/>
              </a:rPr>
              <a:t>bu/ac</a:t>
            </a:r>
            <a:r>
              <a:rPr dirty="0" sz="2200" spc="-195">
                <a:latin typeface="Arial"/>
                <a:cs typeface="Arial"/>
              </a:rPr>
              <a:t> </a:t>
            </a:r>
            <a:r>
              <a:rPr dirty="0" sz="2200" spc="-90">
                <a:latin typeface="Arial"/>
                <a:cs typeface="Arial"/>
              </a:rPr>
              <a:t>)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805" y="1922779"/>
            <a:ext cx="4988560" cy="46736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259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60">
                <a:latin typeface="Arial"/>
                <a:cs typeface="Arial"/>
              </a:rPr>
              <a:t>Mostly </a:t>
            </a:r>
            <a:r>
              <a:rPr dirty="0" sz="2200" spc="-40">
                <a:latin typeface="Arial"/>
                <a:cs typeface="Arial"/>
              </a:rPr>
              <a:t>winter</a:t>
            </a:r>
            <a:r>
              <a:rPr dirty="0" sz="2200" spc="-75">
                <a:latin typeface="Arial"/>
                <a:cs typeface="Arial"/>
              </a:rPr>
              <a:t> </a:t>
            </a:r>
            <a:r>
              <a:rPr dirty="0" sz="2200" spc="-45">
                <a:latin typeface="Arial"/>
                <a:cs typeface="Arial"/>
              </a:rPr>
              <a:t>varieties</a:t>
            </a:r>
            <a:endParaRPr sz="2200">
              <a:latin typeface="Arial"/>
              <a:cs typeface="Arial"/>
            </a:endParaRPr>
          </a:p>
          <a:p>
            <a:pPr marL="332740" marR="732790" indent="-320040">
              <a:lnSpc>
                <a:spcPts val="2130"/>
              </a:lnSpc>
              <a:spcBef>
                <a:spcPts val="655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70">
                <a:latin typeface="Arial"/>
                <a:cs typeface="Arial"/>
              </a:rPr>
              <a:t>Open-pollinated: </a:t>
            </a:r>
            <a:r>
              <a:rPr dirty="0" sz="2200" spc="-105">
                <a:latin typeface="Arial"/>
                <a:cs typeface="Arial"/>
              </a:rPr>
              <a:t>Cheaper, </a:t>
            </a:r>
            <a:r>
              <a:rPr dirty="0" sz="2200" spc="-70">
                <a:latin typeface="Arial"/>
                <a:cs typeface="Arial"/>
              </a:rPr>
              <a:t>narrow  </a:t>
            </a:r>
            <a:r>
              <a:rPr dirty="0" sz="2200" spc="-60">
                <a:latin typeface="Arial"/>
                <a:cs typeface="Arial"/>
              </a:rPr>
              <a:t>variety choice, </a:t>
            </a:r>
            <a:r>
              <a:rPr dirty="0" sz="2200" spc="-75">
                <a:latin typeface="Arial"/>
                <a:cs typeface="Arial"/>
              </a:rPr>
              <a:t>lower</a:t>
            </a:r>
            <a:r>
              <a:rPr dirty="0" sz="2200" spc="-90">
                <a:latin typeface="Arial"/>
                <a:cs typeface="Arial"/>
              </a:rPr>
              <a:t> </a:t>
            </a:r>
            <a:r>
              <a:rPr dirty="0" sz="2200" spc="-60">
                <a:latin typeface="Arial"/>
                <a:cs typeface="Arial"/>
              </a:rPr>
              <a:t>yielding</a:t>
            </a:r>
            <a:endParaRPr sz="2200">
              <a:latin typeface="Arial"/>
              <a:cs typeface="Arial"/>
            </a:endParaRPr>
          </a:p>
          <a:p>
            <a:pPr algn="just" marL="332740" marR="5080" indent="-320040">
              <a:lnSpc>
                <a:spcPct val="79500"/>
              </a:lnSpc>
              <a:spcBef>
                <a:spcPts val="785"/>
              </a:spcBef>
              <a:buSzPct val="59090"/>
              <a:buChar char="□"/>
              <a:tabLst>
                <a:tab pos="332740" algn="l"/>
              </a:tabLst>
            </a:pPr>
            <a:r>
              <a:rPr dirty="0" sz="2200" spc="-75">
                <a:latin typeface="Arial"/>
                <a:cs typeface="Arial"/>
              </a:rPr>
              <a:t>Hybrid: </a:t>
            </a:r>
            <a:r>
              <a:rPr dirty="0" sz="2200" spc="-90">
                <a:latin typeface="Arial"/>
                <a:cs typeface="Arial"/>
              </a:rPr>
              <a:t>German </a:t>
            </a:r>
            <a:r>
              <a:rPr dirty="0" sz="2200" spc="-140">
                <a:latin typeface="Arial"/>
                <a:cs typeface="Arial"/>
              </a:rPr>
              <a:t>(KWS), </a:t>
            </a:r>
            <a:r>
              <a:rPr dirty="0" sz="2200" spc="-60">
                <a:latin typeface="Arial"/>
                <a:cs typeface="Arial"/>
              </a:rPr>
              <a:t>more </a:t>
            </a:r>
            <a:r>
              <a:rPr dirty="0" sz="2200" spc="-85">
                <a:latin typeface="Arial"/>
                <a:cs typeface="Arial"/>
              </a:rPr>
              <a:t>expensive  </a:t>
            </a:r>
            <a:r>
              <a:rPr dirty="0" sz="2200" spc="-5">
                <a:latin typeface="Arial"/>
                <a:cs typeface="Arial"/>
              </a:rPr>
              <a:t>but </a:t>
            </a:r>
            <a:r>
              <a:rPr dirty="0" sz="2200" spc="-55">
                <a:latin typeface="Arial"/>
                <a:cs typeface="Arial"/>
              </a:rPr>
              <a:t>higher </a:t>
            </a:r>
            <a:r>
              <a:rPr dirty="0" sz="2200" spc="-60">
                <a:latin typeface="Arial"/>
                <a:cs typeface="Arial"/>
              </a:rPr>
              <a:t>yielding, </a:t>
            </a:r>
            <a:r>
              <a:rPr dirty="0" sz="2200" spc="-75">
                <a:latin typeface="Arial"/>
                <a:cs typeface="Arial"/>
              </a:rPr>
              <a:t>expanding </a:t>
            </a:r>
            <a:r>
              <a:rPr dirty="0" sz="2200" spc="-45">
                <a:latin typeface="Arial"/>
                <a:cs typeface="Arial"/>
              </a:rPr>
              <a:t>varieties;  </a:t>
            </a:r>
            <a:r>
              <a:rPr dirty="0" sz="2200" spc="-65">
                <a:latin typeface="Arial"/>
                <a:cs typeface="Arial"/>
              </a:rPr>
              <a:t>has </a:t>
            </a:r>
            <a:r>
              <a:rPr dirty="0" sz="2200" spc="-35">
                <a:latin typeface="Arial"/>
                <a:cs typeface="Arial"/>
              </a:rPr>
              <a:t>specific </a:t>
            </a:r>
            <a:r>
              <a:rPr dirty="0" sz="2200" spc="-65">
                <a:latin typeface="Arial"/>
                <a:cs typeface="Arial"/>
              </a:rPr>
              <a:t>seeding</a:t>
            </a:r>
            <a:r>
              <a:rPr dirty="0" sz="2200" spc="-105">
                <a:latin typeface="Arial"/>
                <a:cs typeface="Arial"/>
              </a:rPr>
              <a:t> </a:t>
            </a:r>
            <a:r>
              <a:rPr dirty="0" sz="2200" spc="-45">
                <a:latin typeface="Arial"/>
                <a:cs typeface="Arial"/>
              </a:rPr>
              <a:t>rates</a:t>
            </a:r>
            <a:endParaRPr sz="2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16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100">
                <a:latin typeface="Arial"/>
                <a:cs typeface="Arial"/>
              </a:rPr>
              <a:t>Wide </a:t>
            </a:r>
            <a:r>
              <a:rPr dirty="0" sz="2200" spc="-80">
                <a:latin typeface="Arial"/>
                <a:cs typeface="Arial"/>
              </a:rPr>
              <a:t>array </a:t>
            </a:r>
            <a:r>
              <a:rPr dirty="0" sz="2200" spc="-25">
                <a:latin typeface="Arial"/>
                <a:cs typeface="Arial"/>
              </a:rPr>
              <a:t>of </a:t>
            </a:r>
            <a:r>
              <a:rPr dirty="0" sz="2200" spc="-70">
                <a:latin typeface="Arial"/>
                <a:cs typeface="Arial"/>
              </a:rPr>
              <a:t>uses, </a:t>
            </a:r>
            <a:r>
              <a:rPr dirty="0" sz="2200" spc="-40">
                <a:latin typeface="Arial"/>
                <a:cs typeface="Arial"/>
              </a:rPr>
              <a:t>including</a:t>
            </a:r>
            <a:r>
              <a:rPr dirty="0" sz="2200" spc="-45">
                <a:latin typeface="Arial"/>
                <a:cs typeface="Arial"/>
              </a:rPr>
              <a:t> </a:t>
            </a:r>
            <a:r>
              <a:rPr dirty="0" sz="2200" spc="-35">
                <a:latin typeface="Arial"/>
                <a:cs typeface="Arial"/>
              </a:rPr>
              <a:t>malting</a:t>
            </a:r>
            <a:endParaRPr sz="2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16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60">
                <a:latin typeface="Arial"/>
                <a:cs typeface="Arial"/>
              </a:rPr>
              <a:t>Planting-depth </a:t>
            </a:r>
            <a:r>
              <a:rPr dirty="0" sz="2200" spc="-50">
                <a:latin typeface="Arial"/>
                <a:cs typeface="Arial"/>
              </a:rPr>
              <a:t>sensitive: </a:t>
            </a:r>
            <a:r>
              <a:rPr dirty="0" sz="2200" spc="20">
                <a:latin typeface="Arial"/>
                <a:cs typeface="Arial"/>
              </a:rPr>
              <a:t>½”- </a:t>
            </a:r>
            <a:r>
              <a:rPr dirty="0" sz="2200" spc="125">
                <a:latin typeface="Arial"/>
                <a:cs typeface="Arial"/>
              </a:rPr>
              <a:t>¾” </a:t>
            </a:r>
            <a:r>
              <a:rPr dirty="0" sz="2200" spc="-10">
                <a:latin typeface="Arial"/>
                <a:cs typeface="Arial"/>
              </a:rPr>
              <a:t>in</a:t>
            </a:r>
            <a:r>
              <a:rPr dirty="0" sz="2200" spc="-365">
                <a:latin typeface="Arial"/>
                <a:cs typeface="Arial"/>
              </a:rPr>
              <a:t> </a:t>
            </a:r>
            <a:r>
              <a:rPr dirty="0" sz="2200" spc="-265">
                <a:latin typeface="Arial"/>
                <a:cs typeface="Arial"/>
              </a:rPr>
              <a:t>EU</a:t>
            </a:r>
            <a:endParaRPr sz="2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16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150">
                <a:latin typeface="Arial"/>
                <a:cs typeface="Arial"/>
              </a:rPr>
              <a:t>Very</a:t>
            </a:r>
            <a:r>
              <a:rPr dirty="0" sz="2200" spc="-70">
                <a:latin typeface="Arial"/>
                <a:cs typeface="Arial"/>
              </a:rPr>
              <a:t> </a:t>
            </a:r>
            <a:r>
              <a:rPr dirty="0" sz="2200" spc="-40">
                <a:latin typeface="Arial"/>
                <a:cs typeface="Arial"/>
              </a:rPr>
              <a:t>winterhardy/cold-adapted</a:t>
            </a:r>
            <a:endParaRPr sz="2200">
              <a:latin typeface="Arial"/>
              <a:cs typeface="Arial"/>
            </a:endParaRPr>
          </a:p>
          <a:p>
            <a:pPr marL="332740" marR="1053465" indent="-320040">
              <a:lnSpc>
                <a:spcPts val="2130"/>
              </a:lnSpc>
              <a:spcBef>
                <a:spcPts val="655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80">
                <a:latin typeface="Arial"/>
                <a:cs typeface="Arial"/>
              </a:rPr>
              <a:t>Tolerant </a:t>
            </a:r>
            <a:r>
              <a:rPr dirty="0" sz="2200" spc="-25">
                <a:latin typeface="Arial"/>
                <a:cs typeface="Arial"/>
              </a:rPr>
              <a:t>of </a:t>
            </a:r>
            <a:r>
              <a:rPr dirty="0" sz="2200" spc="-60">
                <a:latin typeface="Arial"/>
                <a:cs typeface="Arial"/>
              </a:rPr>
              <a:t>poorer </a:t>
            </a:r>
            <a:r>
              <a:rPr dirty="0" sz="2200" spc="-50">
                <a:latin typeface="Arial"/>
                <a:cs typeface="Arial"/>
              </a:rPr>
              <a:t>soils (acidic,  </a:t>
            </a:r>
            <a:r>
              <a:rPr dirty="0" sz="2200" spc="-75">
                <a:latin typeface="Arial"/>
                <a:cs typeface="Arial"/>
              </a:rPr>
              <a:t>lower </a:t>
            </a:r>
            <a:r>
              <a:rPr dirty="0" sz="2200" spc="-25">
                <a:latin typeface="Arial"/>
                <a:cs typeface="Arial"/>
              </a:rPr>
              <a:t>fertility,</a:t>
            </a:r>
            <a:r>
              <a:rPr dirty="0" sz="2200" spc="-60">
                <a:latin typeface="Arial"/>
                <a:cs typeface="Arial"/>
              </a:rPr>
              <a:t> drainage)</a:t>
            </a:r>
            <a:endParaRPr sz="2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45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150">
                <a:latin typeface="Arial"/>
                <a:cs typeface="Arial"/>
              </a:rPr>
              <a:t>Very </a:t>
            </a:r>
            <a:r>
              <a:rPr dirty="0" sz="2200" spc="-90">
                <a:latin typeface="Arial"/>
                <a:cs typeface="Arial"/>
              </a:rPr>
              <a:t>weed</a:t>
            </a:r>
            <a:r>
              <a:rPr dirty="0" sz="2200" spc="20">
                <a:latin typeface="Arial"/>
                <a:cs typeface="Arial"/>
              </a:rPr>
              <a:t> </a:t>
            </a:r>
            <a:r>
              <a:rPr dirty="0" sz="2200" spc="-45">
                <a:latin typeface="Arial"/>
                <a:cs typeface="Arial"/>
              </a:rPr>
              <a:t>competitive</a:t>
            </a:r>
            <a:endParaRPr sz="2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16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140">
                <a:latin typeface="Arial"/>
                <a:cs typeface="Arial"/>
              </a:rPr>
              <a:t>Can </a:t>
            </a:r>
            <a:r>
              <a:rPr dirty="0" sz="2200" spc="-70">
                <a:latin typeface="Arial"/>
                <a:cs typeface="Arial"/>
              </a:rPr>
              <a:t>become </a:t>
            </a:r>
            <a:r>
              <a:rPr dirty="0" sz="2200" spc="-65">
                <a:latin typeface="Arial"/>
                <a:cs typeface="Arial"/>
              </a:rPr>
              <a:t>a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90">
                <a:latin typeface="Arial"/>
                <a:cs typeface="Arial"/>
              </a:rPr>
              <a:t>weed</a:t>
            </a:r>
            <a:endParaRPr sz="2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16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100">
                <a:latin typeface="Arial"/>
                <a:cs typeface="Arial"/>
              </a:rPr>
              <a:t>Ergot </a:t>
            </a:r>
            <a:r>
              <a:rPr dirty="0" sz="2200" spc="-35">
                <a:latin typeface="Arial"/>
                <a:cs typeface="Arial"/>
              </a:rPr>
              <a:t>is </a:t>
            </a:r>
            <a:r>
              <a:rPr dirty="0" sz="2200" spc="-65">
                <a:latin typeface="Arial"/>
                <a:cs typeface="Arial"/>
              </a:rPr>
              <a:t>a </a:t>
            </a:r>
            <a:r>
              <a:rPr dirty="0" sz="2200" spc="-30">
                <a:latin typeface="Arial"/>
                <a:cs typeface="Arial"/>
              </a:rPr>
              <a:t>surefire</a:t>
            </a:r>
            <a:r>
              <a:rPr dirty="0" sz="2200" spc="-55">
                <a:latin typeface="Arial"/>
                <a:cs typeface="Arial"/>
              </a:rPr>
              <a:t> </a:t>
            </a:r>
            <a:r>
              <a:rPr dirty="0" sz="2200" spc="-60">
                <a:latin typeface="Arial"/>
                <a:cs typeface="Arial"/>
              </a:rPr>
              <a:t>dealbreaker.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77551" y="1634064"/>
            <a:ext cx="2299034" cy="2264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53384" y="3972020"/>
            <a:ext cx="1823200" cy="27358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058361" y="5308298"/>
            <a:ext cx="1823200" cy="13674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197031" y="1634064"/>
            <a:ext cx="1267471" cy="20411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844611" y="3941233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05172" y="1629833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36315" y="3484033"/>
            <a:ext cx="11868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60">
                <a:solidFill>
                  <a:srgbClr val="FFFFFF"/>
                </a:solidFill>
                <a:latin typeface="Arial"/>
                <a:cs typeface="Arial"/>
              </a:rPr>
              <a:t>Sam</a:t>
            </a:r>
            <a:r>
              <a:rPr dirty="0" sz="1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Arial"/>
                <a:cs typeface="Arial"/>
              </a:rPr>
              <a:t>Miegs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5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188805" y="1567179"/>
            <a:ext cx="5368290" cy="4817745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baseline="1291" sz="3225" spc="-120">
                <a:latin typeface="Arial"/>
                <a:cs typeface="Arial"/>
              </a:rPr>
              <a:t>Oats </a:t>
            </a:r>
            <a:r>
              <a:rPr dirty="0" sz="2200" spc="10">
                <a:latin typeface="Arial"/>
                <a:cs typeface="Arial"/>
              </a:rPr>
              <a:t>(32 </a:t>
            </a:r>
            <a:r>
              <a:rPr dirty="0" sz="2200" spc="20">
                <a:latin typeface="Arial"/>
                <a:cs typeface="Arial"/>
              </a:rPr>
              <a:t>lbs/bu, </a:t>
            </a:r>
            <a:r>
              <a:rPr dirty="0" sz="2200" spc="-15">
                <a:latin typeface="Arial"/>
                <a:cs typeface="Arial"/>
              </a:rPr>
              <a:t>~2-4 </a:t>
            </a:r>
            <a:r>
              <a:rPr dirty="0" sz="2200" spc="-35">
                <a:latin typeface="Arial"/>
                <a:cs typeface="Arial"/>
              </a:rPr>
              <a:t>bu</a:t>
            </a:r>
            <a:r>
              <a:rPr dirty="0" sz="2200" spc="-254">
                <a:latin typeface="Arial"/>
                <a:cs typeface="Arial"/>
              </a:rPr>
              <a:t> </a:t>
            </a:r>
            <a:r>
              <a:rPr dirty="0" sz="2200" spc="-80">
                <a:latin typeface="Arial"/>
                <a:cs typeface="Arial"/>
              </a:rPr>
              <a:t>ac)</a:t>
            </a:r>
            <a:endParaRPr sz="2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16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65">
                <a:latin typeface="Arial"/>
                <a:cs typeface="Arial"/>
              </a:rPr>
              <a:t>“The </a:t>
            </a:r>
            <a:r>
              <a:rPr dirty="0" sz="2200" spc="-85">
                <a:latin typeface="Arial"/>
                <a:cs typeface="Arial"/>
              </a:rPr>
              <a:t>rye </a:t>
            </a:r>
            <a:r>
              <a:rPr dirty="0" sz="2200" spc="-25">
                <a:latin typeface="Arial"/>
                <a:cs typeface="Arial"/>
              </a:rPr>
              <a:t>of </a:t>
            </a:r>
            <a:r>
              <a:rPr dirty="0" sz="2200" spc="-55">
                <a:latin typeface="Arial"/>
                <a:cs typeface="Arial"/>
              </a:rPr>
              <a:t>spring</a:t>
            </a:r>
            <a:r>
              <a:rPr dirty="0" sz="2200" spc="-80">
                <a:latin typeface="Arial"/>
                <a:cs typeface="Arial"/>
              </a:rPr>
              <a:t> </a:t>
            </a:r>
            <a:r>
              <a:rPr dirty="0" sz="2200" spc="-30">
                <a:latin typeface="Arial"/>
                <a:cs typeface="Arial"/>
              </a:rPr>
              <a:t>grains”</a:t>
            </a:r>
            <a:endParaRPr sz="2200">
              <a:latin typeface="Arial"/>
              <a:cs typeface="Arial"/>
            </a:endParaRPr>
          </a:p>
          <a:p>
            <a:pPr marL="377825">
              <a:lnSpc>
                <a:spcPct val="100000"/>
              </a:lnSpc>
              <a:spcBef>
                <a:spcPts val="160"/>
              </a:spcBef>
            </a:pPr>
            <a:r>
              <a:rPr dirty="0" sz="1400" spc="400">
                <a:latin typeface="Arial"/>
                <a:cs typeface="Arial"/>
              </a:rPr>
              <a:t>□ </a:t>
            </a:r>
            <a:r>
              <a:rPr dirty="0" sz="2000" spc="-60">
                <a:latin typeface="Arial"/>
                <a:cs typeface="Arial"/>
              </a:rPr>
              <a:t>Competitive,</a:t>
            </a:r>
            <a:r>
              <a:rPr dirty="0" sz="2000" spc="55">
                <a:latin typeface="Arial"/>
                <a:cs typeface="Arial"/>
              </a:rPr>
              <a:t> </a:t>
            </a:r>
            <a:r>
              <a:rPr dirty="0" sz="2000" spc="-35">
                <a:latin typeface="Arial"/>
                <a:cs typeface="Arial"/>
              </a:rPr>
              <a:t>adaptable</a:t>
            </a:r>
            <a:endParaRPr sz="2000">
              <a:latin typeface="Arial"/>
              <a:cs typeface="Arial"/>
            </a:endParaRPr>
          </a:p>
          <a:p>
            <a:pPr marL="332740" marR="269875" indent="-320040">
              <a:lnSpc>
                <a:spcPts val="2130"/>
              </a:lnSpc>
              <a:spcBef>
                <a:spcPts val="695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65">
                <a:latin typeface="Arial"/>
                <a:cs typeface="Arial"/>
              </a:rPr>
              <a:t>Winter </a:t>
            </a:r>
            <a:r>
              <a:rPr dirty="0" sz="2200" spc="-45">
                <a:latin typeface="Arial"/>
                <a:cs typeface="Arial"/>
              </a:rPr>
              <a:t>oats </a:t>
            </a:r>
            <a:r>
              <a:rPr dirty="0" sz="2200" spc="-90">
                <a:latin typeface="Arial"/>
                <a:cs typeface="Arial"/>
              </a:rPr>
              <a:t>very </a:t>
            </a:r>
            <a:r>
              <a:rPr dirty="0" sz="2200" spc="-60">
                <a:latin typeface="Arial"/>
                <a:cs typeface="Arial"/>
              </a:rPr>
              <a:t>uncommon </a:t>
            </a:r>
            <a:r>
              <a:rPr dirty="0" sz="2200" spc="-10">
                <a:latin typeface="Arial"/>
                <a:cs typeface="Arial"/>
              </a:rPr>
              <a:t>in </a:t>
            </a:r>
            <a:r>
              <a:rPr dirty="0" sz="2200" spc="-180">
                <a:latin typeface="Arial"/>
                <a:cs typeface="Arial"/>
              </a:rPr>
              <a:t>US. </a:t>
            </a:r>
            <a:r>
              <a:rPr dirty="0" sz="2200" spc="-65">
                <a:latin typeface="Arial"/>
                <a:cs typeface="Arial"/>
              </a:rPr>
              <a:t>Least  </a:t>
            </a:r>
            <a:r>
              <a:rPr dirty="0" sz="2200" spc="-55">
                <a:latin typeface="Arial"/>
                <a:cs typeface="Arial"/>
              </a:rPr>
              <a:t>winterhardy </a:t>
            </a:r>
            <a:r>
              <a:rPr dirty="0" sz="2200" spc="-35">
                <a:latin typeface="Arial"/>
                <a:cs typeface="Arial"/>
              </a:rPr>
              <a:t>small</a:t>
            </a:r>
            <a:r>
              <a:rPr dirty="0" sz="2200" spc="-85">
                <a:latin typeface="Arial"/>
                <a:cs typeface="Arial"/>
              </a:rPr>
              <a:t> </a:t>
            </a:r>
            <a:r>
              <a:rPr dirty="0" sz="2200" spc="-55">
                <a:latin typeface="Arial"/>
                <a:cs typeface="Arial"/>
              </a:rPr>
              <a:t>grain</a:t>
            </a:r>
            <a:endParaRPr sz="2200">
              <a:latin typeface="Arial"/>
              <a:cs typeface="Arial"/>
            </a:endParaRPr>
          </a:p>
          <a:p>
            <a:pPr marL="332740" marR="201930" indent="-320040">
              <a:lnSpc>
                <a:spcPct val="78300"/>
              </a:lnSpc>
              <a:spcBef>
                <a:spcPts val="75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75">
                <a:latin typeface="Arial"/>
                <a:cs typeface="Arial"/>
              </a:rPr>
              <a:t>Hulled- </a:t>
            </a:r>
            <a:r>
              <a:rPr dirty="0" sz="2200" spc="-60">
                <a:latin typeface="Arial"/>
                <a:cs typeface="Arial"/>
              </a:rPr>
              <a:t>More </a:t>
            </a:r>
            <a:r>
              <a:rPr dirty="0" sz="2200" spc="-65">
                <a:latin typeface="Arial"/>
                <a:cs typeface="Arial"/>
              </a:rPr>
              <a:t>common, </a:t>
            </a:r>
            <a:r>
              <a:rPr dirty="0" sz="2200" spc="-45">
                <a:latin typeface="Arial"/>
                <a:cs typeface="Arial"/>
              </a:rPr>
              <a:t>superior  </a:t>
            </a:r>
            <a:r>
              <a:rPr dirty="0" sz="2200" spc="-75">
                <a:latin typeface="Arial"/>
                <a:cs typeface="Arial"/>
              </a:rPr>
              <a:t>agronomically, </a:t>
            </a:r>
            <a:r>
              <a:rPr dirty="0" sz="2200" spc="-60">
                <a:latin typeface="Arial"/>
                <a:cs typeface="Arial"/>
              </a:rPr>
              <a:t>need </a:t>
            </a:r>
            <a:r>
              <a:rPr dirty="0" sz="2200" spc="-40">
                <a:latin typeface="Arial"/>
                <a:cs typeface="Arial"/>
              </a:rPr>
              <a:t>dehulling</a:t>
            </a:r>
            <a:r>
              <a:rPr dirty="0" sz="2200" spc="-50">
                <a:latin typeface="Arial"/>
                <a:cs typeface="Arial"/>
              </a:rPr>
              <a:t> </a:t>
            </a:r>
            <a:r>
              <a:rPr dirty="0" sz="2200" spc="-40">
                <a:latin typeface="Arial"/>
                <a:cs typeface="Arial"/>
              </a:rPr>
              <a:t>equipment</a:t>
            </a:r>
            <a:endParaRPr sz="2200">
              <a:latin typeface="Arial"/>
              <a:cs typeface="Arial"/>
            </a:endParaRPr>
          </a:p>
          <a:p>
            <a:pPr marL="332740" marR="5080" indent="-320040">
              <a:lnSpc>
                <a:spcPct val="80000"/>
              </a:lnSpc>
              <a:spcBef>
                <a:spcPts val="69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80">
                <a:latin typeface="Arial"/>
                <a:cs typeface="Arial"/>
              </a:rPr>
              <a:t>Hulless- </a:t>
            </a:r>
            <a:r>
              <a:rPr dirty="0" sz="2200" spc="-100">
                <a:latin typeface="Arial"/>
                <a:cs typeface="Arial"/>
              </a:rPr>
              <a:t>Less </a:t>
            </a:r>
            <a:r>
              <a:rPr dirty="0" sz="2200" spc="-60">
                <a:latin typeface="Arial"/>
                <a:cs typeface="Arial"/>
              </a:rPr>
              <a:t>variety choice, poorer  </a:t>
            </a:r>
            <a:r>
              <a:rPr dirty="0" sz="2200" spc="-75">
                <a:latin typeface="Arial"/>
                <a:cs typeface="Arial"/>
              </a:rPr>
              <a:t>agronomically, lower </a:t>
            </a:r>
            <a:r>
              <a:rPr dirty="0" sz="2200">
                <a:latin typeface="Arial"/>
                <a:cs typeface="Arial"/>
              </a:rPr>
              <a:t>“shelf life”, </a:t>
            </a:r>
            <a:r>
              <a:rPr dirty="0" sz="2200" spc="-35">
                <a:latin typeface="Arial"/>
                <a:cs typeface="Arial"/>
              </a:rPr>
              <a:t>eliminates  </a:t>
            </a:r>
            <a:r>
              <a:rPr dirty="0" sz="2200" spc="-40">
                <a:latin typeface="Arial"/>
                <a:cs typeface="Arial"/>
              </a:rPr>
              <a:t>dehulling </a:t>
            </a:r>
            <a:r>
              <a:rPr dirty="0" sz="2200" spc="-50">
                <a:latin typeface="Arial"/>
                <a:cs typeface="Arial"/>
              </a:rPr>
              <a:t>step </a:t>
            </a:r>
            <a:r>
              <a:rPr dirty="0" sz="2200" spc="5">
                <a:latin typeface="Arial"/>
                <a:cs typeface="Arial"/>
              </a:rPr>
              <a:t>&gt; </a:t>
            </a:r>
            <a:r>
              <a:rPr dirty="0" sz="2200" spc="-30">
                <a:latin typeface="Arial"/>
                <a:cs typeface="Arial"/>
              </a:rPr>
              <a:t>attractive </a:t>
            </a:r>
            <a:r>
              <a:rPr dirty="0" sz="2200" spc="-35">
                <a:latin typeface="Arial"/>
                <a:cs typeface="Arial"/>
              </a:rPr>
              <a:t>for small  </a:t>
            </a:r>
            <a:r>
              <a:rPr dirty="0" sz="2200" spc="-45">
                <a:latin typeface="Arial"/>
                <a:cs typeface="Arial"/>
              </a:rPr>
              <a:t>operations</a:t>
            </a:r>
            <a:endParaRPr sz="2200">
              <a:latin typeface="Arial"/>
              <a:cs typeface="Arial"/>
            </a:endParaRPr>
          </a:p>
          <a:p>
            <a:pPr marL="332740" marR="564515" indent="-320040">
              <a:lnSpc>
                <a:spcPts val="2200"/>
              </a:lnSpc>
              <a:spcBef>
                <a:spcPts val="60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75">
                <a:latin typeface="Arial"/>
                <a:cs typeface="Arial"/>
              </a:rPr>
              <a:t>Culinary </a:t>
            </a:r>
            <a:r>
              <a:rPr dirty="0" sz="2200" spc="-55">
                <a:latin typeface="Arial"/>
                <a:cs typeface="Arial"/>
              </a:rPr>
              <a:t>end </a:t>
            </a:r>
            <a:r>
              <a:rPr dirty="0" sz="2200" spc="-95">
                <a:latin typeface="Arial"/>
                <a:cs typeface="Arial"/>
              </a:rPr>
              <a:t>uses- </a:t>
            </a:r>
            <a:r>
              <a:rPr dirty="0" sz="2200" spc="-30">
                <a:latin typeface="Arial"/>
                <a:cs typeface="Arial"/>
              </a:rPr>
              <a:t>milling </a:t>
            </a:r>
            <a:r>
              <a:rPr dirty="0" sz="2200" spc="-45">
                <a:latin typeface="Arial"/>
                <a:cs typeface="Arial"/>
              </a:rPr>
              <a:t>oats </a:t>
            </a:r>
            <a:r>
              <a:rPr dirty="0" sz="2200" spc="-50">
                <a:latin typeface="Arial"/>
                <a:cs typeface="Arial"/>
              </a:rPr>
              <a:t>(rolled,  </a:t>
            </a:r>
            <a:r>
              <a:rPr dirty="0" sz="2200" spc="-40">
                <a:latin typeface="Arial"/>
                <a:cs typeface="Arial"/>
              </a:rPr>
              <a:t>steel </a:t>
            </a:r>
            <a:r>
              <a:rPr dirty="0" sz="2200" spc="-30">
                <a:latin typeface="Arial"/>
                <a:cs typeface="Arial"/>
              </a:rPr>
              <a:t>cut, </a:t>
            </a:r>
            <a:r>
              <a:rPr dirty="0" sz="2200" spc="-65">
                <a:latin typeface="Arial"/>
                <a:cs typeface="Arial"/>
              </a:rPr>
              <a:t>groats</a:t>
            </a:r>
            <a:r>
              <a:rPr dirty="0" sz="2200" spc="-130">
                <a:latin typeface="Arial"/>
                <a:cs typeface="Arial"/>
              </a:rPr>
              <a:t> </a:t>
            </a:r>
            <a:r>
              <a:rPr dirty="0" sz="2200" spc="-55">
                <a:latin typeface="Arial"/>
                <a:cs typeface="Arial"/>
              </a:rPr>
              <a:t>etc.)</a:t>
            </a:r>
            <a:endParaRPr sz="2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16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70">
                <a:latin typeface="Arial"/>
                <a:cs typeface="Arial"/>
              </a:rPr>
              <a:t>Animal </a:t>
            </a:r>
            <a:r>
              <a:rPr dirty="0" sz="2200" spc="-80">
                <a:latin typeface="Arial"/>
                <a:cs typeface="Arial"/>
              </a:rPr>
              <a:t>feed- low</a:t>
            </a:r>
            <a:r>
              <a:rPr dirty="0" sz="2200" spc="-50">
                <a:latin typeface="Arial"/>
                <a:cs typeface="Arial"/>
              </a:rPr>
              <a:t> </a:t>
            </a:r>
            <a:r>
              <a:rPr dirty="0" sz="2200" spc="-65">
                <a:latin typeface="Arial"/>
                <a:cs typeface="Arial"/>
              </a:rPr>
              <a:t>value</a:t>
            </a:r>
            <a:endParaRPr sz="2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16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45">
                <a:latin typeface="Arial"/>
                <a:cs typeface="Arial"/>
              </a:rPr>
              <a:t>Malting?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53973" y="1634064"/>
            <a:ext cx="3179961" cy="2629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632200" y="5791200"/>
            <a:ext cx="3361267" cy="8974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78133" y="4453466"/>
            <a:ext cx="1947332" cy="21759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342466" y="4453466"/>
            <a:ext cx="1651000" cy="12530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154937" y="1538328"/>
            <a:ext cx="5972810" cy="2635250"/>
          </a:xfrm>
          <a:prstGeom prst="rect">
            <a:avLst/>
          </a:prstGeom>
        </p:spPr>
        <p:txBody>
          <a:bodyPr wrap="square" lIns="0" tIns="755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dirty="0" sz="2450" spc="-114">
                <a:latin typeface="Arial"/>
                <a:cs typeface="Arial"/>
              </a:rPr>
              <a:t>Avoid </a:t>
            </a:r>
            <a:r>
              <a:rPr dirty="0" sz="2450" spc="-45">
                <a:latin typeface="Arial"/>
                <a:cs typeface="Arial"/>
              </a:rPr>
              <a:t>a</a:t>
            </a:r>
            <a:r>
              <a:rPr dirty="0" sz="2450">
                <a:latin typeface="Arial"/>
                <a:cs typeface="Arial"/>
              </a:rPr>
              <a:t> </a:t>
            </a:r>
            <a:r>
              <a:rPr dirty="0" sz="2450" spc="-110">
                <a:latin typeface="Arial"/>
                <a:cs typeface="Arial"/>
              </a:rPr>
              <a:t>fail…</a:t>
            </a:r>
            <a:endParaRPr sz="2450">
              <a:latin typeface="Arial"/>
              <a:cs typeface="Arial"/>
            </a:endParaRPr>
          </a:p>
          <a:p>
            <a:pPr marL="332740" marR="438784" indent="-320040">
              <a:lnSpc>
                <a:spcPct val="78900"/>
              </a:lnSpc>
              <a:spcBef>
                <a:spcPts val="865"/>
              </a:spcBef>
              <a:buSzPct val="57894"/>
              <a:buChar char="□"/>
              <a:tabLst>
                <a:tab pos="332105" algn="l"/>
                <a:tab pos="332740" algn="l"/>
              </a:tabLst>
            </a:pPr>
            <a:r>
              <a:rPr dirty="0" sz="1900" spc="-85">
                <a:latin typeface="Arial"/>
                <a:cs typeface="Arial"/>
              </a:rPr>
              <a:t>Tine </a:t>
            </a:r>
            <a:r>
              <a:rPr dirty="0" sz="1900" spc="-80">
                <a:latin typeface="Arial"/>
                <a:cs typeface="Arial"/>
              </a:rPr>
              <a:t>weed </a:t>
            </a:r>
            <a:r>
              <a:rPr dirty="0" sz="1900" spc="-50">
                <a:latin typeface="Arial"/>
                <a:cs typeface="Arial"/>
              </a:rPr>
              <a:t>(pre </a:t>
            </a:r>
            <a:r>
              <a:rPr dirty="0" sz="1900">
                <a:latin typeface="Arial"/>
                <a:cs typeface="Arial"/>
              </a:rPr>
              <a:t>+ </a:t>
            </a:r>
            <a:r>
              <a:rPr dirty="0" sz="1900" spc="-45">
                <a:latin typeface="Arial"/>
                <a:cs typeface="Arial"/>
              </a:rPr>
              <a:t>post), </a:t>
            </a:r>
            <a:r>
              <a:rPr dirty="0" sz="1900" spc="-35">
                <a:latin typeface="Arial"/>
                <a:cs typeface="Arial"/>
              </a:rPr>
              <a:t>herbicide </a:t>
            </a:r>
            <a:r>
              <a:rPr dirty="0" sz="1900" spc="-50">
                <a:latin typeface="Arial"/>
                <a:cs typeface="Arial"/>
              </a:rPr>
              <a:t>(pre </a:t>
            </a:r>
            <a:r>
              <a:rPr dirty="0" sz="1900" spc="20">
                <a:latin typeface="Arial"/>
                <a:cs typeface="Arial"/>
              </a:rPr>
              <a:t>and/or</a:t>
            </a:r>
            <a:r>
              <a:rPr dirty="0" sz="1900" spc="-85">
                <a:latin typeface="Arial"/>
                <a:cs typeface="Arial"/>
              </a:rPr>
              <a:t> </a:t>
            </a:r>
            <a:r>
              <a:rPr dirty="0" sz="1900" spc="-45">
                <a:latin typeface="Arial"/>
                <a:cs typeface="Arial"/>
              </a:rPr>
              <a:t>post),  consider </a:t>
            </a:r>
            <a:r>
              <a:rPr dirty="0" sz="1900" spc="-55">
                <a:latin typeface="Arial"/>
                <a:cs typeface="Arial"/>
              </a:rPr>
              <a:t>undersowing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 spc="-65">
                <a:latin typeface="Arial"/>
                <a:cs typeface="Arial"/>
              </a:rPr>
              <a:t>clover</a:t>
            </a:r>
            <a:endParaRPr sz="19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185"/>
              </a:spcBef>
              <a:buSzPct val="57894"/>
              <a:buChar char="□"/>
              <a:tabLst>
                <a:tab pos="332105" algn="l"/>
                <a:tab pos="332740" algn="l"/>
              </a:tabLst>
            </a:pPr>
            <a:r>
              <a:rPr dirty="0" sz="1900" spc="-45">
                <a:latin typeface="Arial"/>
                <a:cs typeface="Arial"/>
              </a:rPr>
              <a:t>Integrated </a:t>
            </a:r>
            <a:r>
              <a:rPr dirty="0" sz="1900" spc="-35">
                <a:latin typeface="Arial"/>
                <a:cs typeface="Arial"/>
              </a:rPr>
              <a:t>pest</a:t>
            </a:r>
            <a:r>
              <a:rPr dirty="0" sz="1900" spc="-65">
                <a:latin typeface="Arial"/>
                <a:cs typeface="Arial"/>
              </a:rPr>
              <a:t> </a:t>
            </a:r>
            <a:r>
              <a:rPr dirty="0" sz="1900" spc="-45">
                <a:latin typeface="Arial"/>
                <a:cs typeface="Arial"/>
              </a:rPr>
              <a:t>managment</a:t>
            </a:r>
            <a:endParaRPr sz="1900">
              <a:latin typeface="Arial"/>
              <a:cs typeface="Arial"/>
            </a:endParaRPr>
          </a:p>
          <a:p>
            <a:pPr lvl="1" marL="652780" marR="5080" indent="-274320">
              <a:lnSpc>
                <a:spcPct val="78900"/>
              </a:lnSpc>
              <a:spcBef>
                <a:spcPts val="735"/>
              </a:spcBef>
              <a:buSzPct val="68421"/>
              <a:buChar char="□"/>
              <a:tabLst>
                <a:tab pos="652145" algn="l"/>
                <a:tab pos="652780" algn="l"/>
              </a:tabLst>
            </a:pPr>
            <a:r>
              <a:rPr dirty="0" sz="1900" spc="-50">
                <a:latin typeface="Arial"/>
                <a:cs typeface="Arial"/>
              </a:rPr>
              <a:t>Rotation, </a:t>
            </a:r>
            <a:r>
              <a:rPr dirty="0" sz="1900" spc="-35">
                <a:latin typeface="Arial"/>
                <a:cs typeface="Arial"/>
              </a:rPr>
              <a:t>timely </a:t>
            </a:r>
            <a:r>
              <a:rPr dirty="0" sz="1900" spc="-30">
                <a:latin typeface="Arial"/>
                <a:cs typeface="Arial"/>
              </a:rPr>
              <a:t>planting, </a:t>
            </a:r>
            <a:r>
              <a:rPr dirty="0" sz="1900" spc="-20">
                <a:latin typeface="Arial"/>
                <a:cs typeface="Arial"/>
              </a:rPr>
              <a:t>resistant </a:t>
            </a:r>
            <a:r>
              <a:rPr dirty="0" sz="1900" spc="-40">
                <a:latin typeface="Arial"/>
                <a:cs typeface="Arial"/>
              </a:rPr>
              <a:t>varieties,  </a:t>
            </a:r>
            <a:r>
              <a:rPr dirty="0" sz="1900" spc="-45">
                <a:latin typeface="Arial"/>
                <a:cs typeface="Arial"/>
              </a:rPr>
              <a:t>adequate </a:t>
            </a:r>
            <a:r>
              <a:rPr dirty="0" sz="1900" spc="-20">
                <a:latin typeface="Arial"/>
                <a:cs typeface="Arial"/>
              </a:rPr>
              <a:t>fertility, </a:t>
            </a:r>
            <a:r>
              <a:rPr dirty="0" sz="1900" spc="-35">
                <a:latin typeface="Arial"/>
                <a:cs typeface="Arial"/>
              </a:rPr>
              <a:t>robust </a:t>
            </a:r>
            <a:r>
              <a:rPr dirty="0" sz="1900" spc="-30">
                <a:latin typeface="Arial"/>
                <a:cs typeface="Arial"/>
              </a:rPr>
              <a:t>soil health, </a:t>
            </a:r>
            <a:r>
              <a:rPr dirty="0" sz="1900" spc="-35">
                <a:latin typeface="Arial"/>
                <a:cs typeface="Arial"/>
              </a:rPr>
              <a:t>scout </a:t>
            </a:r>
            <a:r>
              <a:rPr dirty="0" sz="1900" spc="-45">
                <a:latin typeface="Arial"/>
                <a:cs typeface="Arial"/>
              </a:rPr>
              <a:t>and</a:t>
            </a:r>
            <a:r>
              <a:rPr dirty="0" sz="1900" spc="-170">
                <a:latin typeface="Arial"/>
                <a:cs typeface="Arial"/>
              </a:rPr>
              <a:t> </a:t>
            </a:r>
            <a:r>
              <a:rPr dirty="0" sz="1900" spc="-60">
                <a:latin typeface="Arial"/>
                <a:cs typeface="Arial"/>
              </a:rPr>
              <a:t>know  </a:t>
            </a:r>
            <a:r>
              <a:rPr dirty="0" sz="1900" spc="-80">
                <a:latin typeface="Arial"/>
                <a:cs typeface="Arial"/>
              </a:rPr>
              <a:t>your </a:t>
            </a:r>
            <a:r>
              <a:rPr dirty="0" sz="1900" spc="-50">
                <a:latin typeface="Arial"/>
                <a:cs typeface="Arial"/>
              </a:rPr>
              <a:t>disease </a:t>
            </a:r>
            <a:r>
              <a:rPr dirty="0" sz="1900" spc="-35">
                <a:latin typeface="Arial"/>
                <a:cs typeface="Arial"/>
              </a:rPr>
              <a:t>risks, </a:t>
            </a:r>
            <a:r>
              <a:rPr dirty="0" sz="1900" spc="-15">
                <a:latin typeface="Arial"/>
                <a:cs typeface="Arial"/>
              </a:rPr>
              <a:t>fungicide/pesticide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 spc="-40">
                <a:latin typeface="Arial"/>
                <a:cs typeface="Arial"/>
              </a:rPr>
              <a:t>products</a:t>
            </a:r>
            <a:endParaRPr sz="1900">
              <a:latin typeface="Arial"/>
              <a:cs typeface="Arial"/>
            </a:endParaRPr>
          </a:p>
          <a:p>
            <a:pPr lvl="1" marL="652780" indent="-274320">
              <a:lnSpc>
                <a:spcPts val="1914"/>
              </a:lnSpc>
              <a:spcBef>
                <a:spcPts val="220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60">
                <a:latin typeface="Arial"/>
                <a:cs typeface="Arial"/>
              </a:rPr>
              <a:t>Scout </a:t>
            </a:r>
            <a:r>
              <a:rPr dirty="0" sz="1800" spc="-10">
                <a:latin typeface="Arial"/>
                <a:cs typeface="Arial"/>
              </a:rPr>
              <a:t>field </a:t>
            </a:r>
            <a:r>
              <a:rPr dirty="0" sz="1800" spc="-30">
                <a:latin typeface="Arial"/>
                <a:cs typeface="Arial"/>
              </a:rPr>
              <a:t>for </a:t>
            </a:r>
            <a:r>
              <a:rPr dirty="0" sz="1800" spc="-55">
                <a:latin typeface="Arial"/>
                <a:cs typeface="Arial"/>
              </a:rPr>
              <a:t>evidence </a:t>
            </a:r>
            <a:r>
              <a:rPr dirty="0" sz="1800" spc="-15">
                <a:latin typeface="Arial"/>
                <a:cs typeface="Arial"/>
              </a:rPr>
              <a:t>of </a:t>
            </a:r>
            <a:r>
              <a:rPr dirty="0" sz="1800" spc="-45">
                <a:latin typeface="Arial"/>
                <a:cs typeface="Arial"/>
              </a:rPr>
              <a:t>scab/FHB </a:t>
            </a:r>
            <a:r>
              <a:rPr dirty="0" sz="1800" spc="-65">
                <a:latin typeface="Arial"/>
                <a:cs typeface="Arial"/>
              </a:rPr>
              <a:t>(Fusarium),</a:t>
            </a:r>
            <a:r>
              <a:rPr dirty="0" sz="1800" spc="-155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ergot</a:t>
            </a:r>
            <a:endParaRPr sz="1800">
              <a:latin typeface="Arial"/>
              <a:cs typeface="Arial"/>
            </a:endParaRPr>
          </a:p>
          <a:p>
            <a:pPr marL="652780">
              <a:lnSpc>
                <a:spcPts val="1914"/>
              </a:lnSpc>
            </a:pPr>
            <a:r>
              <a:rPr dirty="0" sz="1800" spc="50">
                <a:latin typeface="Arial"/>
                <a:cs typeface="Arial"/>
              </a:rPr>
              <a:t>– </a:t>
            </a:r>
            <a:r>
              <a:rPr dirty="0" sz="1800" spc="-60">
                <a:latin typeface="Arial"/>
                <a:cs typeface="Arial"/>
              </a:rPr>
              <a:t>manage</a:t>
            </a:r>
            <a:r>
              <a:rPr dirty="0" sz="1800" spc="-165">
                <a:latin typeface="Arial"/>
                <a:cs typeface="Arial"/>
              </a:rPr>
              <a:t> </a:t>
            </a:r>
            <a:r>
              <a:rPr dirty="0" sz="1800" spc="-55">
                <a:latin typeface="Arial"/>
                <a:cs typeface="Arial"/>
              </a:rPr>
              <a:t>accordingly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29644" y="1659465"/>
            <a:ext cx="2497270" cy="1871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386532" y="1671041"/>
            <a:ext cx="2686683" cy="18602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27179" y="3744216"/>
            <a:ext cx="1354239" cy="3046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708738" y="3749500"/>
            <a:ext cx="1354239" cy="30460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826641" y="4021710"/>
            <a:ext cx="1273218" cy="27685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393512" y="6582828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80169" y="6582828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99547" y="6582828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54151" y="3323166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154937" y="1538328"/>
            <a:ext cx="5972810" cy="4610735"/>
          </a:xfrm>
          <a:prstGeom prst="rect">
            <a:avLst/>
          </a:prstGeom>
        </p:spPr>
        <p:txBody>
          <a:bodyPr wrap="square" lIns="0" tIns="755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dirty="0" sz="2450" spc="-114">
                <a:latin typeface="Arial"/>
                <a:cs typeface="Arial"/>
              </a:rPr>
              <a:t>Avoid </a:t>
            </a:r>
            <a:r>
              <a:rPr dirty="0" sz="2450" spc="-45">
                <a:latin typeface="Arial"/>
                <a:cs typeface="Arial"/>
              </a:rPr>
              <a:t>a</a:t>
            </a:r>
            <a:r>
              <a:rPr dirty="0" sz="2450">
                <a:latin typeface="Arial"/>
                <a:cs typeface="Arial"/>
              </a:rPr>
              <a:t> </a:t>
            </a:r>
            <a:r>
              <a:rPr dirty="0" sz="2450" spc="-110">
                <a:latin typeface="Arial"/>
                <a:cs typeface="Arial"/>
              </a:rPr>
              <a:t>fail…</a:t>
            </a:r>
            <a:endParaRPr sz="2450">
              <a:latin typeface="Arial"/>
              <a:cs typeface="Arial"/>
            </a:endParaRPr>
          </a:p>
          <a:p>
            <a:pPr marL="332740" marR="438784" indent="-320040">
              <a:lnSpc>
                <a:spcPct val="78900"/>
              </a:lnSpc>
              <a:spcBef>
                <a:spcPts val="865"/>
              </a:spcBef>
              <a:buSzPct val="57894"/>
              <a:buChar char="□"/>
              <a:tabLst>
                <a:tab pos="332105" algn="l"/>
                <a:tab pos="332740" algn="l"/>
              </a:tabLst>
            </a:pPr>
            <a:r>
              <a:rPr dirty="0" sz="1900" spc="-85">
                <a:latin typeface="Arial"/>
                <a:cs typeface="Arial"/>
              </a:rPr>
              <a:t>Tine </a:t>
            </a:r>
            <a:r>
              <a:rPr dirty="0" sz="1900" spc="-80">
                <a:latin typeface="Arial"/>
                <a:cs typeface="Arial"/>
              </a:rPr>
              <a:t>weed </a:t>
            </a:r>
            <a:r>
              <a:rPr dirty="0" sz="1900" spc="-50">
                <a:latin typeface="Arial"/>
                <a:cs typeface="Arial"/>
              </a:rPr>
              <a:t>(pre </a:t>
            </a:r>
            <a:r>
              <a:rPr dirty="0" sz="1900">
                <a:latin typeface="Arial"/>
                <a:cs typeface="Arial"/>
              </a:rPr>
              <a:t>+ </a:t>
            </a:r>
            <a:r>
              <a:rPr dirty="0" sz="1900" spc="-45">
                <a:latin typeface="Arial"/>
                <a:cs typeface="Arial"/>
              </a:rPr>
              <a:t>post), </a:t>
            </a:r>
            <a:r>
              <a:rPr dirty="0" sz="1900" spc="-35">
                <a:latin typeface="Arial"/>
                <a:cs typeface="Arial"/>
              </a:rPr>
              <a:t>herbicide </a:t>
            </a:r>
            <a:r>
              <a:rPr dirty="0" sz="1900" spc="-50">
                <a:latin typeface="Arial"/>
                <a:cs typeface="Arial"/>
              </a:rPr>
              <a:t>(pre </a:t>
            </a:r>
            <a:r>
              <a:rPr dirty="0" sz="1900" spc="20">
                <a:latin typeface="Arial"/>
                <a:cs typeface="Arial"/>
              </a:rPr>
              <a:t>and/or</a:t>
            </a:r>
            <a:r>
              <a:rPr dirty="0" sz="1900" spc="-85">
                <a:latin typeface="Arial"/>
                <a:cs typeface="Arial"/>
              </a:rPr>
              <a:t> </a:t>
            </a:r>
            <a:r>
              <a:rPr dirty="0" sz="1900" spc="-45">
                <a:latin typeface="Arial"/>
                <a:cs typeface="Arial"/>
              </a:rPr>
              <a:t>post),  consider </a:t>
            </a:r>
            <a:r>
              <a:rPr dirty="0" sz="1900" spc="-55">
                <a:latin typeface="Arial"/>
                <a:cs typeface="Arial"/>
              </a:rPr>
              <a:t>undersowing </a:t>
            </a:r>
            <a:r>
              <a:rPr dirty="0" sz="1900" spc="-40">
                <a:latin typeface="Arial"/>
                <a:cs typeface="Arial"/>
              </a:rPr>
              <a:t>red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 spc="-65">
                <a:latin typeface="Arial"/>
                <a:cs typeface="Arial"/>
              </a:rPr>
              <a:t>clover</a:t>
            </a:r>
            <a:endParaRPr sz="19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185"/>
              </a:spcBef>
              <a:buSzPct val="57894"/>
              <a:buChar char="□"/>
              <a:tabLst>
                <a:tab pos="332105" algn="l"/>
                <a:tab pos="332740" algn="l"/>
              </a:tabLst>
            </a:pPr>
            <a:r>
              <a:rPr dirty="0" sz="1900" spc="-45">
                <a:latin typeface="Arial"/>
                <a:cs typeface="Arial"/>
              </a:rPr>
              <a:t>Integrated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 spc="-45">
                <a:latin typeface="Arial"/>
                <a:cs typeface="Arial"/>
              </a:rPr>
              <a:t>pestmanagment</a:t>
            </a:r>
            <a:endParaRPr sz="1900">
              <a:latin typeface="Arial"/>
              <a:cs typeface="Arial"/>
            </a:endParaRPr>
          </a:p>
          <a:p>
            <a:pPr lvl="1" marL="652780" marR="5080" indent="-274320">
              <a:lnSpc>
                <a:spcPct val="78900"/>
              </a:lnSpc>
              <a:spcBef>
                <a:spcPts val="735"/>
              </a:spcBef>
              <a:buSzPct val="68421"/>
              <a:buChar char="□"/>
              <a:tabLst>
                <a:tab pos="652145" algn="l"/>
                <a:tab pos="652780" algn="l"/>
              </a:tabLst>
            </a:pPr>
            <a:r>
              <a:rPr dirty="0" sz="1900" spc="-50">
                <a:latin typeface="Arial"/>
                <a:cs typeface="Arial"/>
              </a:rPr>
              <a:t>Rotation, </a:t>
            </a:r>
            <a:r>
              <a:rPr dirty="0" sz="1900" spc="-35">
                <a:latin typeface="Arial"/>
                <a:cs typeface="Arial"/>
              </a:rPr>
              <a:t>timely </a:t>
            </a:r>
            <a:r>
              <a:rPr dirty="0" sz="1900" spc="-30">
                <a:latin typeface="Arial"/>
                <a:cs typeface="Arial"/>
              </a:rPr>
              <a:t>planting, </a:t>
            </a:r>
            <a:r>
              <a:rPr dirty="0" sz="1900" spc="-20">
                <a:latin typeface="Arial"/>
                <a:cs typeface="Arial"/>
              </a:rPr>
              <a:t>resistant </a:t>
            </a:r>
            <a:r>
              <a:rPr dirty="0" sz="1900" spc="-40">
                <a:latin typeface="Arial"/>
                <a:cs typeface="Arial"/>
              </a:rPr>
              <a:t>varieties,  </a:t>
            </a:r>
            <a:r>
              <a:rPr dirty="0" sz="1900" spc="-45">
                <a:latin typeface="Arial"/>
                <a:cs typeface="Arial"/>
              </a:rPr>
              <a:t>adequate </a:t>
            </a:r>
            <a:r>
              <a:rPr dirty="0" sz="1900" spc="-20">
                <a:latin typeface="Arial"/>
                <a:cs typeface="Arial"/>
              </a:rPr>
              <a:t>fertility, </a:t>
            </a:r>
            <a:r>
              <a:rPr dirty="0" sz="1900" spc="-35">
                <a:latin typeface="Arial"/>
                <a:cs typeface="Arial"/>
              </a:rPr>
              <a:t>robust </a:t>
            </a:r>
            <a:r>
              <a:rPr dirty="0" sz="1900" spc="-30">
                <a:latin typeface="Arial"/>
                <a:cs typeface="Arial"/>
              </a:rPr>
              <a:t>soil health, </a:t>
            </a:r>
            <a:r>
              <a:rPr dirty="0" sz="1900" spc="-35">
                <a:latin typeface="Arial"/>
                <a:cs typeface="Arial"/>
              </a:rPr>
              <a:t>scout </a:t>
            </a:r>
            <a:r>
              <a:rPr dirty="0" sz="1900" spc="-45">
                <a:latin typeface="Arial"/>
                <a:cs typeface="Arial"/>
              </a:rPr>
              <a:t>and</a:t>
            </a:r>
            <a:r>
              <a:rPr dirty="0" sz="1900" spc="-170">
                <a:latin typeface="Arial"/>
                <a:cs typeface="Arial"/>
              </a:rPr>
              <a:t> </a:t>
            </a:r>
            <a:r>
              <a:rPr dirty="0" sz="1900" spc="-60">
                <a:latin typeface="Arial"/>
                <a:cs typeface="Arial"/>
              </a:rPr>
              <a:t>know  </a:t>
            </a:r>
            <a:r>
              <a:rPr dirty="0" sz="1900" spc="-80">
                <a:latin typeface="Arial"/>
                <a:cs typeface="Arial"/>
              </a:rPr>
              <a:t>your </a:t>
            </a:r>
            <a:r>
              <a:rPr dirty="0" sz="1900" spc="-50">
                <a:latin typeface="Arial"/>
                <a:cs typeface="Arial"/>
              </a:rPr>
              <a:t>disease </a:t>
            </a:r>
            <a:r>
              <a:rPr dirty="0" sz="1900" spc="-35">
                <a:latin typeface="Arial"/>
                <a:cs typeface="Arial"/>
              </a:rPr>
              <a:t>risks, </a:t>
            </a:r>
            <a:r>
              <a:rPr dirty="0" sz="1900" spc="-15">
                <a:latin typeface="Arial"/>
                <a:cs typeface="Arial"/>
              </a:rPr>
              <a:t>fungicide/pesticide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 spc="-40">
                <a:latin typeface="Arial"/>
                <a:cs typeface="Arial"/>
              </a:rPr>
              <a:t>products,</a:t>
            </a:r>
            <a:endParaRPr sz="1900">
              <a:latin typeface="Arial"/>
              <a:cs typeface="Arial"/>
            </a:endParaRPr>
          </a:p>
          <a:p>
            <a:pPr lvl="1" marL="652780" indent="-274320">
              <a:lnSpc>
                <a:spcPts val="1914"/>
              </a:lnSpc>
              <a:spcBef>
                <a:spcPts val="220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60">
                <a:latin typeface="Arial"/>
                <a:cs typeface="Arial"/>
              </a:rPr>
              <a:t>Scout </a:t>
            </a:r>
            <a:r>
              <a:rPr dirty="0" sz="1800" spc="-10">
                <a:latin typeface="Arial"/>
                <a:cs typeface="Arial"/>
              </a:rPr>
              <a:t>field </a:t>
            </a:r>
            <a:r>
              <a:rPr dirty="0" sz="1800" spc="-30">
                <a:latin typeface="Arial"/>
                <a:cs typeface="Arial"/>
              </a:rPr>
              <a:t>for </a:t>
            </a:r>
            <a:r>
              <a:rPr dirty="0" sz="1800" spc="-55">
                <a:latin typeface="Arial"/>
                <a:cs typeface="Arial"/>
              </a:rPr>
              <a:t>evidence </a:t>
            </a:r>
            <a:r>
              <a:rPr dirty="0" sz="1800" spc="-15">
                <a:latin typeface="Arial"/>
                <a:cs typeface="Arial"/>
              </a:rPr>
              <a:t>of </a:t>
            </a:r>
            <a:r>
              <a:rPr dirty="0" sz="1800" spc="-45">
                <a:latin typeface="Arial"/>
                <a:cs typeface="Arial"/>
              </a:rPr>
              <a:t>scab/FHB </a:t>
            </a:r>
            <a:r>
              <a:rPr dirty="0" sz="1800" spc="-65">
                <a:latin typeface="Arial"/>
                <a:cs typeface="Arial"/>
              </a:rPr>
              <a:t>(Fusarium),</a:t>
            </a:r>
            <a:r>
              <a:rPr dirty="0" sz="1800" spc="-155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ergot</a:t>
            </a:r>
            <a:endParaRPr sz="1800">
              <a:latin typeface="Arial"/>
              <a:cs typeface="Arial"/>
            </a:endParaRPr>
          </a:p>
          <a:p>
            <a:pPr marL="652780">
              <a:lnSpc>
                <a:spcPts val="1914"/>
              </a:lnSpc>
            </a:pPr>
            <a:r>
              <a:rPr dirty="0" sz="1800" spc="50">
                <a:latin typeface="Arial"/>
                <a:cs typeface="Arial"/>
              </a:rPr>
              <a:t>– </a:t>
            </a:r>
            <a:r>
              <a:rPr dirty="0" sz="1800" spc="-60">
                <a:latin typeface="Arial"/>
                <a:cs typeface="Arial"/>
              </a:rPr>
              <a:t>manage</a:t>
            </a:r>
            <a:r>
              <a:rPr dirty="0" sz="1800" spc="-165">
                <a:latin typeface="Arial"/>
                <a:cs typeface="Arial"/>
              </a:rPr>
              <a:t> </a:t>
            </a:r>
            <a:r>
              <a:rPr dirty="0" sz="1800" spc="-55">
                <a:latin typeface="Arial"/>
                <a:cs typeface="Arial"/>
              </a:rPr>
              <a:t>accordingly</a:t>
            </a:r>
            <a:endParaRPr sz="18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140"/>
              </a:spcBef>
              <a:buSzPct val="68421"/>
              <a:buChar char="□"/>
              <a:tabLst>
                <a:tab pos="652145" algn="l"/>
                <a:tab pos="652780" algn="l"/>
              </a:tabLst>
            </a:pPr>
            <a:r>
              <a:rPr dirty="0" sz="1900" spc="-80">
                <a:latin typeface="Arial"/>
                <a:cs typeface="Arial"/>
              </a:rPr>
              <a:t>Watch </a:t>
            </a:r>
            <a:r>
              <a:rPr dirty="0" sz="1900" spc="-25">
                <a:latin typeface="Arial"/>
                <a:cs typeface="Arial"/>
              </a:rPr>
              <a:t>for </a:t>
            </a:r>
            <a:r>
              <a:rPr dirty="0" sz="1900" spc="-55">
                <a:latin typeface="Arial"/>
                <a:cs typeface="Arial"/>
              </a:rPr>
              <a:t>loose</a:t>
            </a:r>
            <a:r>
              <a:rPr dirty="0" sz="1900" spc="-65">
                <a:latin typeface="Arial"/>
                <a:cs typeface="Arial"/>
              </a:rPr>
              <a:t> </a:t>
            </a:r>
            <a:r>
              <a:rPr dirty="0" sz="1900" spc="-20">
                <a:latin typeface="Arial"/>
                <a:cs typeface="Arial"/>
              </a:rPr>
              <a:t>smut</a:t>
            </a:r>
            <a:endParaRPr sz="1900">
              <a:latin typeface="Arial"/>
              <a:cs typeface="Arial"/>
            </a:endParaRPr>
          </a:p>
          <a:p>
            <a:pPr marL="697865">
              <a:lnSpc>
                <a:spcPct val="100000"/>
              </a:lnSpc>
              <a:spcBef>
                <a:spcPts val="120"/>
              </a:spcBef>
            </a:pPr>
            <a:r>
              <a:rPr dirty="0" sz="1300" spc="245">
                <a:latin typeface="Arial"/>
                <a:cs typeface="Arial"/>
              </a:rPr>
              <a:t>n </a:t>
            </a:r>
            <a:r>
              <a:rPr dirty="0" sz="1700" spc="-40">
                <a:latin typeface="Arial"/>
                <a:cs typeface="Arial"/>
              </a:rPr>
              <a:t>Rotation </a:t>
            </a:r>
            <a:r>
              <a:rPr dirty="0" sz="1700">
                <a:latin typeface="Arial"/>
                <a:cs typeface="Arial"/>
              </a:rPr>
              <a:t>+ </a:t>
            </a:r>
            <a:r>
              <a:rPr dirty="0" sz="1700" spc="-55">
                <a:latin typeface="Arial"/>
                <a:cs typeface="Arial"/>
              </a:rPr>
              <a:t>use </a:t>
            </a:r>
            <a:r>
              <a:rPr dirty="0" sz="1700" spc="-10">
                <a:latin typeface="Arial"/>
                <a:cs typeface="Arial"/>
              </a:rPr>
              <a:t>certified </a:t>
            </a:r>
            <a:r>
              <a:rPr dirty="0" sz="1700" spc="20">
                <a:latin typeface="Arial"/>
                <a:cs typeface="Arial"/>
              </a:rPr>
              <a:t>and/or </a:t>
            </a:r>
            <a:r>
              <a:rPr dirty="0" sz="1700" spc="-20">
                <a:latin typeface="Arial"/>
                <a:cs typeface="Arial"/>
              </a:rPr>
              <a:t>treated</a:t>
            </a:r>
            <a:r>
              <a:rPr dirty="0" sz="1700" spc="5">
                <a:latin typeface="Arial"/>
                <a:cs typeface="Arial"/>
              </a:rPr>
              <a:t> </a:t>
            </a:r>
            <a:r>
              <a:rPr dirty="0" sz="1700" spc="-55">
                <a:latin typeface="Arial"/>
                <a:cs typeface="Arial"/>
              </a:rPr>
              <a:t>seed.</a:t>
            </a:r>
            <a:endParaRPr sz="1700">
              <a:latin typeface="Arial"/>
              <a:cs typeface="Arial"/>
            </a:endParaRPr>
          </a:p>
          <a:p>
            <a:pPr marL="332740" marR="765810" indent="-320040">
              <a:lnSpc>
                <a:spcPts val="1930"/>
              </a:lnSpc>
              <a:spcBef>
                <a:spcPts val="515"/>
              </a:spcBef>
              <a:buSzPct val="57894"/>
              <a:buChar char="□"/>
              <a:tabLst>
                <a:tab pos="332105" algn="l"/>
                <a:tab pos="332740" algn="l"/>
              </a:tabLst>
            </a:pPr>
            <a:r>
              <a:rPr dirty="0" sz="1900" spc="-114">
                <a:latin typeface="Arial"/>
                <a:cs typeface="Arial"/>
              </a:rPr>
              <a:t>Have </a:t>
            </a:r>
            <a:r>
              <a:rPr dirty="0" sz="1900" spc="-80">
                <a:latin typeface="Arial"/>
                <a:cs typeface="Arial"/>
              </a:rPr>
              <a:t>your </a:t>
            </a:r>
            <a:r>
              <a:rPr dirty="0" sz="1900" spc="-40">
                <a:latin typeface="Arial"/>
                <a:cs typeface="Arial"/>
              </a:rPr>
              <a:t>harvest, </a:t>
            </a:r>
            <a:r>
              <a:rPr dirty="0" sz="1900" spc="-50">
                <a:latin typeface="Arial"/>
                <a:cs typeface="Arial"/>
              </a:rPr>
              <a:t>drying, cleaning, </a:t>
            </a:r>
            <a:r>
              <a:rPr dirty="0" sz="1900" spc="-45">
                <a:latin typeface="Arial"/>
                <a:cs typeface="Arial"/>
              </a:rPr>
              <a:t>and </a:t>
            </a:r>
            <a:r>
              <a:rPr dirty="0" sz="1900" spc="-55">
                <a:latin typeface="Arial"/>
                <a:cs typeface="Arial"/>
              </a:rPr>
              <a:t>storage  </a:t>
            </a:r>
            <a:r>
              <a:rPr dirty="0" sz="1900" spc="-35">
                <a:latin typeface="Arial"/>
                <a:cs typeface="Arial"/>
              </a:rPr>
              <a:t>equipment </a:t>
            </a:r>
            <a:r>
              <a:rPr dirty="0" sz="1900" spc="-5">
                <a:latin typeface="Arial"/>
                <a:cs typeface="Arial"/>
              </a:rPr>
              <a:t>&amp; </a:t>
            </a:r>
            <a:r>
              <a:rPr dirty="0" sz="1900" spc="-30">
                <a:latin typeface="Arial"/>
                <a:cs typeface="Arial"/>
              </a:rPr>
              <a:t>plan </a:t>
            </a:r>
            <a:r>
              <a:rPr dirty="0" sz="1900" spc="-10">
                <a:latin typeface="Arial"/>
                <a:cs typeface="Arial"/>
              </a:rPr>
              <a:t>in</a:t>
            </a:r>
            <a:r>
              <a:rPr dirty="0" sz="1900" spc="-165">
                <a:latin typeface="Arial"/>
                <a:cs typeface="Arial"/>
              </a:rPr>
              <a:t> </a:t>
            </a:r>
            <a:r>
              <a:rPr dirty="0" sz="1900" spc="-40">
                <a:latin typeface="Arial"/>
                <a:cs typeface="Arial"/>
              </a:rPr>
              <a:t>order!!</a:t>
            </a:r>
            <a:endParaRPr sz="19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85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165">
                <a:latin typeface="Arial"/>
                <a:cs typeface="Arial"/>
              </a:rPr>
              <a:t>You </a:t>
            </a:r>
            <a:r>
              <a:rPr dirty="0" sz="1800" spc="-100">
                <a:latin typeface="Arial"/>
                <a:cs typeface="Arial"/>
              </a:rPr>
              <a:t>may </a:t>
            </a:r>
            <a:r>
              <a:rPr dirty="0" sz="1800" spc="-50">
                <a:latin typeface="Arial"/>
                <a:cs typeface="Arial"/>
              </a:rPr>
              <a:t>need </a:t>
            </a:r>
            <a:r>
              <a:rPr dirty="0" sz="1800" spc="-25">
                <a:latin typeface="Arial"/>
                <a:cs typeface="Arial"/>
              </a:rPr>
              <a:t>to </a:t>
            </a:r>
            <a:r>
              <a:rPr dirty="0" sz="1800" spc="-45">
                <a:latin typeface="Arial"/>
                <a:cs typeface="Arial"/>
              </a:rPr>
              <a:t>clean </a:t>
            </a:r>
            <a:r>
              <a:rPr dirty="0" sz="1800" spc="-5">
                <a:latin typeface="Arial"/>
                <a:cs typeface="Arial"/>
              </a:rPr>
              <a:t>&amp; </a:t>
            </a:r>
            <a:r>
              <a:rPr dirty="0" sz="1800" spc="-50">
                <a:latin typeface="Arial"/>
                <a:cs typeface="Arial"/>
              </a:rPr>
              <a:t>dry</a:t>
            </a:r>
            <a:r>
              <a:rPr dirty="0" sz="1800" spc="-295">
                <a:latin typeface="Arial"/>
                <a:cs typeface="Arial"/>
              </a:rPr>
              <a:t> </a:t>
            </a:r>
            <a:r>
              <a:rPr dirty="0" sz="1800" spc="-40">
                <a:latin typeface="Arial"/>
                <a:cs typeface="Arial"/>
              </a:rPr>
              <a:t>immediately</a:t>
            </a:r>
            <a:endParaRPr sz="1800">
              <a:latin typeface="Arial"/>
              <a:cs typeface="Arial"/>
            </a:endParaRPr>
          </a:p>
          <a:p>
            <a:pPr marL="332740" marR="1249045" indent="-320040">
              <a:lnSpc>
                <a:spcPct val="78900"/>
              </a:lnSpc>
              <a:spcBef>
                <a:spcPts val="755"/>
              </a:spcBef>
              <a:buSzPct val="57894"/>
              <a:buChar char="□"/>
              <a:tabLst>
                <a:tab pos="332105" algn="l"/>
                <a:tab pos="332740" algn="l"/>
              </a:tabLst>
            </a:pPr>
            <a:r>
              <a:rPr dirty="0" sz="1900" spc="-30">
                <a:latin typeface="Arial"/>
                <a:cs typeface="Arial"/>
              </a:rPr>
              <a:t>Monitor </a:t>
            </a:r>
            <a:r>
              <a:rPr dirty="0" sz="1900" spc="-45">
                <a:latin typeface="Arial"/>
                <a:cs typeface="Arial"/>
              </a:rPr>
              <a:t>grain </a:t>
            </a:r>
            <a:r>
              <a:rPr dirty="0" sz="1900" spc="-35">
                <a:latin typeface="Arial"/>
                <a:cs typeface="Arial"/>
              </a:rPr>
              <a:t>maturity, </a:t>
            </a:r>
            <a:r>
              <a:rPr dirty="0" sz="1900" spc="-30">
                <a:latin typeface="Arial"/>
                <a:cs typeface="Arial"/>
              </a:rPr>
              <a:t>moisture </a:t>
            </a:r>
            <a:r>
              <a:rPr dirty="0" sz="1900" spc="-65">
                <a:latin typeface="Arial"/>
                <a:cs typeface="Arial"/>
              </a:rPr>
              <a:t>as </a:t>
            </a:r>
            <a:r>
              <a:rPr dirty="0" sz="1900" spc="-40">
                <a:latin typeface="Arial"/>
                <a:cs typeface="Arial"/>
              </a:rPr>
              <a:t>harvest  </a:t>
            </a:r>
            <a:r>
              <a:rPr dirty="0" sz="1900" spc="-60">
                <a:latin typeface="Arial"/>
                <a:cs typeface="Arial"/>
              </a:rPr>
              <a:t>approaches.</a:t>
            </a:r>
            <a:endParaRPr sz="19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65669" y="1577470"/>
            <a:ext cx="1655179" cy="24837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80877" y="1659464"/>
            <a:ext cx="1252199" cy="2796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28139" y="4092510"/>
            <a:ext cx="2356670" cy="20828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434669" y="5050201"/>
            <a:ext cx="2633132" cy="17400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924694" y="3848099"/>
            <a:ext cx="11868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60">
                <a:solidFill>
                  <a:srgbClr val="FFFFFF"/>
                </a:solidFill>
                <a:latin typeface="Arial"/>
                <a:cs typeface="Arial"/>
              </a:rPr>
              <a:t>Sam</a:t>
            </a:r>
            <a:r>
              <a:rPr dirty="0" sz="1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Arial"/>
                <a:cs typeface="Arial"/>
              </a:rPr>
              <a:t>Miegs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06845" y="1655233"/>
            <a:ext cx="11868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60">
                <a:solidFill>
                  <a:srgbClr val="FFFFFF"/>
                </a:solidFill>
                <a:latin typeface="Arial"/>
                <a:cs typeface="Arial"/>
              </a:rPr>
              <a:t>Sam</a:t>
            </a:r>
            <a:r>
              <a:rPr dirty="0" sz="1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Arial"/>
                <a:cs typeface="Arial"/>
              </a:rPr>
              <a:t>Miegs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/>
          <p:nvPr/>
        </p:nvSpPr>
        <p:spPr>
          <a:xfrm>
            <a:off x="274958" y="4057257"/>
            <a:ext cx="8754742" cy="2731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5800" y="1566332"/>
            <a:ext cx="3259667" cy="243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14420" y="1546328"/>
            <a:ext cx="4472305" cy="28117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50" spc="-110">
                <a:latin typeface="Arial"/>
                <a:cs typeface="Arial"/>
              </a:rPr>
              <a:t>Target </a:t>
            </a:r>
            <a:r>
              <a:rPr dirty="0" sz="2550" spc="-80">
                <a:latin typeface="Arial"/>
                <a:cs typeface="Arial"/>
              </a:rPr>
              <a:t>your </a:t>
            </a:r>
            <a:r>
              <a:rPr dirty="0" sz="2550" spc="-25">
                <a:latin typeface="Arial"/>
                <a:cs typeface="Arial"/>
              </a:rPr>
              <a:t>harvest</a:t>
            </a:r>
            <a:r>
              <a:rPr dirty="0" sz="2550" spc="5">
                <a:latin typeface="Arial"/>
                <a:cs typeface="Arial"/>
              </a:rPr>
              <a:t> </a:t>
            </a:r>
            <a:r>
              <a:rPr dirty="0" sz="2550" spc="-5">
                <a:latin typeface="Arial"/>
                <a:cs typeface="Arial"/>
              </a:rPr>
              <a:t>timing</a:t>
            </a:r>
            <a:endParaRPr sz="2550">
              <a:latin typeface="Arial"/>
              <a:cs typeface="Arial"/>
            </a:endParaRPr>
          </a:p>
          <a:p>
            <a:pPr marL="652780" marR="226695" indent="-274320">
              <a:lnSpc>
                <a:spcPct val="82000"/>
              </a:lnSpc>
              <a:spcBef>
                <a:spcPts val="550"/>
              </a:spcBef>
              <a:buSzPct val="71428"/>
              <a:buChar char="□"/>
              <a:tabLst>
                <a:tab pos="652780" algn="l"/>
              </a:tabLst>
            </a:pPr>
            <a:r>
              <a:rPr dirty="0" sz="2100" spc="-60">
                <a:latin typeface="Arial"/>
                <a:cs typeface="Arial"/>
              </a:rPr>
              <a:t>Harvesting </a:t>
            </a:r>
            <a:r>
              <a:rPr dirty="0" sz="2100" spc="-45" i="1">
                <a:latin typeface="Arial"/>
                <a:cs typeface="Arial"/>
              </a:rPr>
              <a:t>before </a:t>
            </a:r>
            <a:r>
              <a:rPr dirty="0" sz="2100" spc="-50">
                <a:latin typeface="Arial"/>
                <a:cs typeface="Arial"/>
              </a:rPr>
              <a:t>12-13% </a:t>
            </a:r>
            <a:r>
              <a:rPr dirty="0" sz="2100" spc="-45">
                <a:latin typeface="Arial"/>
                <a:cs typeface="Arial"/>
              </a:rPr>
              <a:t>and  </a:t>
            </a:r>
            <a:r>
              <a:rPr dirty="0" sz="2100" spc="-55">
                <a:latin typeface="Arial"/>
                <a:cs typeface="Arial"/>
              </a:rPr>
              <a:t>drying </a:t>
            </a:r>
            <a:r>
              <a:rPr dirty="0" sz="2100" spc="-80">
                <a:latin typeface="Arial"/>
                <a:cs typeface="Arial"/>
              </a:rPr>
              <a:t>down </a:t>
            </a:r>
            <a:r>
              <a:rPr dirty="0" sz="2100" spc="-30">
                <a:latin typeface="Arial"/>
                <a:cs typeface="Arial"/>
              </a:rPr>
              <a:t>mitigates </a:t>
            </a:r>
            <a:r>
              <a:rPr dirty="0" sz="2100" spc="-40">
                <a:latin typeface="Arial"/>
                <a:cs typeface="Arial"/>
              </a:rPr>
              <a:t>sprout  </a:t>
            </a:r>
            <a:r>
              <a:rPr dirty="0" sz="2100" spc="-70">
                <a:latin typeface="Arial"/>
                <a:cs typeface="Arial"/>
              </a:rPr>
              <a:t>damage, </a:t>
            </a:r>
            <a:r>
              <a:rPr dirty="0" sz="2100" spc="-50">
                <a:latin typeface="Arial"/>
                <a:cs typeface="Arial"/>
              </a:rPr>
              <a:t>molds, </a:t>
            </a:r>
            <a:r>
              <a:rPr dirty="0" sz="2100" spc="-55">
                <a:latin typeface="Arial"/>
                <a:cs typeface="Arial"/>
              </a:rPr>
              <a:t>weathering</a:t>
            </a:r>
            <a:r>
              <a:rPr dirty="0" sz="2100" spc="-75">
                <a:latin typeface="Arial"/>
                <a:cs typeface="Arial"/>
              </a:rPr>
              <a:t> </a:t>
            </a:r>
            <a:r>
              <a:rPr dirty="0" sz="2100" spc="-45">
                <a:latin typeface="Arial"/>
                <a:cs typeface="Arial"/>
              </a:rPr>
              <a:t>etc.</a:t>
            </a:r>
            <a:endParaRPr sz="2100">
              <a:latin typeface="Arial"/>
              <a:cs typeface="Arial"/>
            </a:endParaRPr>
          </a:p>
          <a:p>
            <a:pPr algn="just" marL="652780" marR="5080" indent="-274320">
              <a:lnSpc>
                <a:spcPct val="79400"/>
              </a:lnSpc>
              <a:spcBef>
                <a:spcPts val="600"/>
              </a:spcBef>
              <a:buSzPct val="71428"/>
              <a:buChar char="□"/>
              <a:tabLst>
                <a:tab pos="652780" algn="l"/>
              </a:tabLst>
            </a:pPr>
            <a:r>
              <a:rPr dirty="0" sz="2100" spc="-65">
                <a:latin typeface="Arial"/>
                <a:cs typeface="Arial"/>
              </a:rPr>
              <a:t>Waiting </a:t>
            </a:r>
            <a:r>
              <a:rPr dirty="0" sz="2100" spc="-35">
                <a:latin typeface="Arial"/>
                <a:cs typeface="Arial"/>
              </a:rPr>
              <a:t>for </a:t>
            </a:r>
            <a:r>
              <a:rPr dirty="0" sz="2100" spc="-45">
                <a:latin typeface="Arial"/>
                <a:cs typeface="Arial"/>
              </a:rPr>
              <a:t>grain </a:t>
            </a:r>
            <a:r>
              <a:rPr dirty="0" sz="2100" spc="-25">
                <a:latin typeface="Arial"/>
                <a:cs typeface="Arial"/>
              </a:rPr>
              <a:t>to </a:t>
            </a:r>
            <a:r>
              <a:rPr dirty="0" sz="2100" spc="-60">
                <a:latin typeface="Arial"/>
                <a:cs typeface="Arial"/>
              </a:rPr>
              <a:t>dry</a:t>
            </a:r>
            <a:r>
              <a:rPr dirty="0" sz="2100" spc="-160">
                <a:latin typeface="Arial"/>
                <a:cs typeface="Arial"/>
              </a:rPr>
              <a:t> </a:t>
            </a:r>
            <a:r>
              <a:rPr dirty="0" sz="2100" spc="-60">
                <a:latin typeface="Arial"/>
                <a:cs typeface="Arial"/>
              </a:rPr>
              <a:t>completely  </a:t>
            </a:r>
            <a:r>
              <a:rPr dirty="0" sz="2100" spc="-30">
                <a:latin typeface="Arial"/>
                <a:cs typeface="Arial"/>
              </a:rPr>
              <a:t>in-field </a:t>
            </a:r>
            <a:r>
              <a:rPr dirty="0" sz="2100" spc="-175">
                <a:latin typeface="Arial"/>
                <a:cs typeface="Arial"/>
              </a:rPr>
              <a:t>- </a:t>
            </a:r>
            <a:r>
              <a:rPr dirty="0" sz="2100" spc="-100">
                <a:latin typeface="Arial"/>
                <a:cs typeface="Arial"/>
              </a:rPr>
              <a:t>save </a:t>
            </a:r>
            <a:r>
              <a:rPr dirty="0" sz="2100" spc="-25">
                <a:latin typeface="Arial"/>
                <a:cs typeface="Arial"/>
              </a:rPr>
              <a:t>time, </a:t>
            </a:r>
            <a:r>
              <a:rPr dirty="0" sz="2100" spc="-100">
                <a:latin typeface="Arial"/>
                <a:cs typeface="Arial"/>
              </a:rPr>
              <a:t>energy, </a:t>
            </a:r>
            <a:r>
              <a:rPr dirty="0" sz="2100" spc="5">
                <a:latin typeface="Arial"/>
                <a:cs typeface="Arial"/>
              </a:rPr>
              <a:t>$, </a:t>
            </a:r>
            <a:r>
              <a:rPr dirty="0" sz="2100" spc="-215">
                <a:latin typeface="Arial"/>
                <a:cs typeface="Arial"/>
              </a:rPr>
              <a:t>BUT  </a:t>
            </a:r>
            <a:r>
              <a:rPr dirty="0" sz="2100" spc="-20">
                <a:latin typeface="Arial"/>
                <a:cs typeface="Arial"/>
              </a:rPr>
              <a:t>risk </a:t>
            </a:r>
            <a:r>
              <a:rPr dirty="0" sz="2100" spc="-30">
                <a:latin typeface="Arial"/>
                <a:cs typeface="Arial"/>
              </a:rPr>
              <a:t>in-field </a:t>
            </a:r>
            <a:r>
              <a:rPr dirty="0" sz="2100" spc="-55">
                <a:latin typeface="Arial"/>
                <a:cs typeface="Arial"/>
              </a:rPr>
              <a:t>yield </a:t>
            </a:r>
            <a:r>
              <a:rPr dirty="0" sz="2100" spc="-5">
                <a:latin typeface="Arial"/>
                <a:cs typeface="Arial"/>
              </a:rPr>
              <a:t>&amp; </a:t>
            </a:r>
            <a:r>
              <a:rPr dirty="0" sz="2100" spc="-35">
                <a:latin typeface="Arial"/>
                <a:cs typeface="Arial"/>
              </a:rPr>
              <a:t>quality</a:t>
            </a:r>
            <a:r>
              <a:rPr dirty="0" sz="2100" spc="-210">
                <a:latin typeface="Arial"/>
                <a:cs typeface="Arial"/>
              </a:rPr>
              <a:t> </a:t>
            </a:r>
            <a:r>
              <a:rPr dirty="0" sz="2100" spc="-45">
                <a:latin typeface="Arial"/>
                <a:cs typeface="Arial"/>
              </a:rPr>
              <a:t>decline</a:t>
            </a:r>
            <a:endParaRPr sz="2100">
              <a:latin typeface="Arial"/>
              <a:cs typeface="Arial"/>
            </a:endParaRPr>
          </a:p>
          <a:p>
            <a:pPr marL="652780" indent="-274320">
              <a:lnSpc>
                <a:spcPct val="100000"/>
              </a:lnSpc>
              <a:spcBef>
                <a:spcPts val="80"/>
              </a:spcBef>
              <a:buSzPct val="71428"/>
              <a:buChar char="□"/>
              <a:tabLst>
                <a:tab pos="652780" algn="l"/>
              </a:tabLst>
            </a:pPr>
            <a:r>
              <a:rPr dirty="0" sz="2100" spc="-110">
                <a:latin typeface="Arial"/>
                <a:cs typeface="Arial"/>
              </a:rPr>
              <a:t>Target </a:t>
            </a:r>
            <a:r>
              <a:rPr dirty="0" sz="2100" spc="-25">
                <a:latin typeface="Arial"/>
                <a:cs typeface="Arial"/>
              </a:rPr>
              <a:t>to </a:t>
            </a:r>
            <a:r>
              <a:rPr dirty="0" sz="2100" spc="-50">
                <a:latin typeface="Arial"/>
                <a:cs typeface="Arial"/>
              </a:rPr>
              <a:t>balance </a:t>
            </a:r>
            <a:r>
              <a:rPr dirty="0" sz="2100" spc="-45">
                <a:latin typeface="Arial"/>
                <a:cs typeface="Arial"/>
              </a:rPr>
              <a:t>these</a:t>
            </a:r>
            <a:r>
              <a:rPr dirty="0" sz="2100" spc="-75">
                <a:latin typeface="Arial"/>
                <a:cs typeface="Arial"/>
              </a:rPr>
              <a:t> </a:t>
            </a:r>
            <a:r>
              <a:rPr dirty="0" sz="2100" spc="-35">
                <a:latin typeface="Arial"/>
                <a:cs typeface="Arial"/>
              </a:rPr>
              <a:t>factors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Louisa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Winkler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65400" y="922867"/>
            <a:ext cx="6578600" cy="106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894666" y="1447800"/>
            <a:ext cx="5249332" cy="1320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4666" y="2311400"/>
            <a:ext cx="2523067" cy="2556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0066" y="2336800"/>
            <a:ext cx="2421467" cy="24553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933" y="8466"/>
            <a:ext cx="4292600" cy="11260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333" y="33866"/>
            <a:ext cx="4182532" cy="10244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99267" y="2633132"/>
            <a:ext cx="6316132" cy="15324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460066" y="3124200"/>
            <a:ext cx="2683932" cy="34967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485466" y="3149600"/>
            <a:ext cx="2616200" cy="33951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294467" y="3987800"/>
            <a:ext cx="4216400" cy="102446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466" y="4368800"/>
            <a:ext cx="1727200" cy="2489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3866" y="4385733"/>
            <a:ext cx="1625599" cy="2438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701800" y="4741333"/>
            <a:ext cx="5613400" cy="21166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727200" y="4766734"/>
            <a:ext cx="5511800" cy="20489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23333" y="1786467"/>
            <a:ext cx="3556000" cy="9906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174066" y="0"/>
            <a:ext cx="4969932" cy="110066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0" y="948267"/>
            <a:ext cx="2641600" cy="10668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10"/>
              <a:t>Target </a:t>
            </a:r>
            <a:r>
              <a:rPr dirty="0" spc="-80"/>
              <a:t>your </a:t>
            </a:r>
            <a:r>
              <a:rPr dirty="0" spc="-25"/>
              <a:t>harvest</a:t>
            </a:r>
            <a:r>
              <a:rPr dirty="0" spc="5"/>
              <a:t> </a:t>
            </a:r>
            <a:r>
              <a:rPr dirty="0" spc="-5"/>
              <a:t>timing</a:t>
            </a:r>
          </a:p>
          <a:p>
            <a:pPr marL="652780" marR="226695" indent="-274320">
              <a:lnSpc>
                <a:spcPct val="82000"/>
              </a:lnSpc>
              <a:spcBef>
                <a:spcPts val="550"/>
              </a:spcBef>
              <a:buSzPct val="71428"/>
              <a:buChar char="□"/>
              <a:tabLst>
                <a:tab pos="652780" algn="l"/>
              </a:tabLst>
            </a:pPr>
            <a:r>
              <a:rPr dirty="0" sz="2100" spc="-60"/>
              <a:t>Harvesting </a:t>
            </a:r>
            <a:r>
              <a:rPr dirty="0" sz="2100" spc="-45" i="1">
                <a:latin typeface="Arial"/>
                <a:cs typeface="Arial"/>
              </a:rPr>
              <a:t>before </a:t>
            </a:r>
            <a:r>
              <a:rPr dirty="0" sz="2100" spc="-50"/>
              <a:t>12-13% </a:t>
            </a:r>
            <a:r>
              <a:rPr dirty="0" sz="2100" spc="-45"/>
              <a:t>and  </a:t>
            </a:r>
            <a:r>
              <a:rPr dirty="0" sz="2100" spc="-55"/>
              <a:t>drying </a:t>
            </a:r>
            <a:r>
              <a:rPr dirty="0" sz="2100" spc="-80"/>
              <a:t>down) </a:t>
            </a:r>
            <a:r>
              <a:rPr dirty="0" sz="2100" spc="-30"/>
              <a:t>mitigates </a:t>
            </a:r>
            <a:r>
              <a:rPr dirty="0" sz="2100" spc="-40"/>
              <a:t>sprout  </a:t>
            </a:r>
            <a:r>
              <a:rPr dirty="0" sz="2100" spc="-70"/>
              <a:t>damage, </a:t>
            </a:r>
            <a:r>
              <a:rPr dirty="0" sz="2100" spc="-50"/>
              <a:t>molds, </a:t>
            </a:r>
            <a:r>
              <a:rPr dirty="0" sz="2100" spc="-55"/>
              <a:t>weathering</a:t>
            </a:r>
            <a:r>
              <a:rPr dirty="0" sz="2100" spc="-75"/>
              <a:t> </a:t>
            </a:r>
            <a:r>
              <a:rPr dirty="0" sz="2100" spc="-45"/>
              <a:t>etc.</a:t>
            </a:r>
            <a:endParaRPr sz="2100">
              <a:latin typeface="Arial"/>
              <a:cs typeface="Arial"/>
            </a:endParaRPr>
          </a:p>
          <a:p>
            <a:pPr algn="just" marL="652780" marR="5080" indent="-274320">
              <a:lnSpc>
                <a:spcPct val="79400"/>
              </a:lnSpc>
              <a:spcBef>
                <a:spcPts val="600"/>
              </a:spcBef>
              <a:buSzPct val="71428"/>
              <a:buChar char="□"/>
              <a:tabLst>
                <a:tab pos="652780" algn="l"/>
              </a:tabLst>
            </a:pPr>
            <a:r>
              <a:rPr dirty="0" sz="2100" spc="-65"/>
              <a:t>Waiting </a:t>
            </a:r>
            <a:r>
              <a:rPr dirty="0" sz="2100" spc="-35"/>
              <a:t>for </a:t>
            </a:r>
            <a:r>
              <a:rPr dirty="0" sz="2100" spc="-45"/>
              <a:t>grain </a:t>
            </a:r>
            <a:r>
              <a:rPr dirty="0" sz="2100" spc="-25"/>
              <a:t>to </a:t>
            </a:r>
            <a:r>
              <a:rPr dirty="0" sz="2100" spc="-60"/>
              <a:t>dry</a:t>
            </a:r>
            <a:r>
              <a:rPr dirty="0" sz="2100" spc="-160"/>
              <a:t> </a:t>
            </a:r>
            <a:r>
              <a:rPr dirty="0" sz="2100" spc="-60"/>
              <a:t>completely  </a:t>
            </a:r>
            <a:r>
              <a:rPr dirty="0" sz="2100" spc="-30"/>
              <a:t>in-field </a:t>
            </a:r>
            <a:r>
              <a:rPr dirty="0" sz="2100" spc="-175"/>
              <a:t>- </a:t>
            </a:r>
            <a:r>
              <a:rPr dirty="0" sz="2100" spc="-100"/>
              <a:t>save </a:t>
            </a:r>
            <a:r>
              <a:rPr dirty="0" sz="2100" spc="-25"/>
              <a:t>time, </a:t>
            </a:r>
            <a:r>
              <a:rPr dirty="0" sz="2100" spc="-100"/>
              <a:t>energy, </a:t>
            </a:r>
            <a:r>
              <a:rPr dirty="0" sz="2100" spc="5"/>
              <a:t>$, </a:t>
            </a:r>
            <a:r>
              <a:rPr dirty="0" sz="2100" spc="-215"/>
              <a:t>BUT  </a:t>
            </a:r>
            <a:r>
              <a:rPr dirty="0" sz="2100" spc="-20"/>
              <a:t>risk </a:t>
            </a:r>
            <a:r>
              <a:rPr dirty="0" sz="2100" spc="-30"/>
              <a:t>in-field </a:t>
            </a:r>
            <a:r>
              <a:rPr dirty="0" sz="2100" spc="-55"/>
              <a:t>yield </a:t>
            </a:r>
            <a:r>
              <a:rPr dirty="0" sz="2100" spc="-5"/>
              <a:t>&amp; </a:t>
            </a:r>
            <a:r>
              <a:rPr dirty="0" sz="2100" spc="-35"/>
              <a:t>quality</a:t>
            </a:r>
            <a:r>
              <a:rPr dirty="0" sz="2100" spc="-210"/>
              <a:t> </a:t>
            </a:r>
            <a:r>
              <a:rPr dirty="0" sz="2100" spc="-45"/>
              <a:t>decline</a:t>
            </a:r>
            <a:endParaRPr sz="2100"/>
          </a:p>
          <a:p>
            <a:pPr marL="652780" indent="-274320">
              <a:lnSpc>
                <a:spcPct val="100000"/>
              </a:lnSpc>
              <a:spcBef>
                <a:spcPts val="80"/>
              </a:spcBef>
              <a:buSzPct val="71428"/>
              <a:buChar char="□"/>
              <a:tabLst>
                <a:tab pos="652780" algn="l"/>
              </a:tabLst>
            </a:pPr>
            <a:r>
              <a:rPr dirty="0" sz="2100" spc="-110"/>
              <a:t>Target </a:t>
            </a:r>
            <a:r>
              <a:rPr dirty="0" sz="2100" spc="-25"/>
              <a:t>to </a:t>
            </a:r>
            <a:r>
              <a:rPr dirty="0" sz="2100" spc="-50"/>
              <a:t>balance </a:t>
            </a:r>
            <a:r>
              <a:rPr dirty="0" sz="2100" spc="-45"/>
              <a:t>these</a:t>
            </a:r>
            <a:r>
              <a:rPr dirty="0" sz="2100" spc="-75"/>
              <a:t> </a:t>
            </a:r>
            <a:r>
              <a:rPr dirty="0" sz="2100" spc="-35"/>
              <a:t>factors</a:t>
            </a:r>
            <a:endParaRPr sz="2100"/>
          </a:p>
          <a:p>
            <a:pPr marL="332105" marR="370205" indent="-320040">
              <a:lnSpc>
                <a:spcPct val="78300"/>
              </a:lnSpc>
              <a:spcBef>
                <a:spcPts val="750"/>
              </a:spcBef>
              <a:tabLst>
                <a:tab pos="332105" algn="l"/>
              </a:tabLst>
            </a:pPr>
            <a:r>
              <a:rPr dirty="0" sz="1300" spc="370"/>
              <a:t>□	</a:t>
            </a:r>
            <a:r>
              <a:rPr dirty="0" sz="2200" spc="-185"/>
              <a:t>MC </a:t>
            </a:r>
            <a:r>
              <a:rPr dirty="0" sz="2200" spc="-60"/>
              <a:t>readings can be </a:t>
            </a:r>
            <a:r>
              <a:rPr dirty="0" sz="2200" spc="-50"/>
              <a:t>misleading,  </a:t>
            </a:r>
            <a:r>
              <a:rPr dirty="0" sz="2200" spc="-70"/>
              <a:t>observe </a:t>
            </a:r>
            <a:r>
              <a:rPr dirty="0" sz="2200" spc="-30"/>
              <a:t>maturity</a:t>
            </a:r>
            <a:r>
              <a:rPr dirty="0" sz="2200" spc="-60"/>
              <a:t> </a:t>
            </a:r>
            <a:r>
              <a:rPr dirty="0" sz="2200" spc="-70"/>
              <a:t>stages</a:t>
            </a:r>
            <a:endParaRPr sz="2200"/>
          </a:p>
        </p:txBody>
      </p:sp>
      <p:sp>
        <p:nvSpPr>
          <p:cNvPr id="6" name="object 6"/>
          <p:cNvSpPr txBox="1"/>
          <p:nvPr/>
        </p:nvSpPr>
        <p:spPr>
          <a:xfrm>
            <a:off x="680179" y="4590626"/>
            <a:ext cx="1118235" cy="63500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219"/>
              </a:spcBef>
              <a:buSzPct val="68421"/>
              <a:buChar char="□"/>
              <a:tabLst>
                <a:tab pos="286385" algn="l"/>
                <a:tab pos="287020" algn="l"/>
              </a:tabLst>
            </a:pPr>
            <a:r>
              <a:rPr dirty="0" sz="1900" spc="-65">
                <a:latin typeface="Arial"/>
                <a:cs typeface="Arial"/>
              </a:rPr>
              <a:t>Visual</a:t>
            </a:r>
            <a:endParaRPr sz="19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120"/>
              </a:spcBef>
              <a:buSzPct val="68421"/>
              <a:buChar char="□"/>
              <a:tabLst>
                <a:tab pos="286385" algn="l"/>
                <a:tab pos="287020" algn="l"/>
              </a:tabLst>
            </a:pPr>
            <a:r>
              <a:rPr dirty="0" sz="1900" spc="-135">
                <a:latin typeface="Arial"/>
                <a:cs typeface="Arial"/>
              </a:rPr>
              <a:t>S</a:t>
            </a:r>
            <a:r>
              <a:rPr dirty="0" sz="1900" spc="-125">
                <a:latin typeface="Arial"/>
                <a:cs typeface="Arial"/>
              </a:rPr>
              <a:t>e</a:t>
            </a:r>
            <a:r>
              <a:rPr dirty="0" sz="1900" spc="-35">
                <a:latin typeface="Arial"/>
                <a:cs typeface="Arial"/>
              </a:rPr>
              <a:t>n</a:t>
            </a:r>
            <a:r>
              <a:rPr dirty="0" sz="1900" spc="-65">
                <a:latin typeface="Arial"/>
                <a:cs typeface="Arial"/>
              </a:rPr>
              <a:t>s</a:t>
            </a:r>
            <a:r>
              <a:rPr dirty="0" sz="1900" spc="-80">
                <a:latin typeface="Arial"/>
                <a:cs typeface="Arial"/>
              </a:rPr>
              <a:t>o</a:t>
            </a:r>
            <a:r>
              <a:rPr dirty="0" sz="1900" spc="40">
                <a:latin typeface="Arial"/>
                <a:cs typeface="Arial"/>
              </a:rPr>
              <a:t>r</a:t>
            </a:r>
            <a:r>
              <a:rPr dirty="0" sz="1900" spc="-165">
                <a:latin typeface="Arial"/>
                <a:cs typeface="Arial"/>
              </a:rPr>
              <a:t>y</a:t>
            </a:r>
            <a:endParaRPr sz="19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95333" y="1591732"/>
            <a:ext cx="4055532" cy="2929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336304" y="4638259"/>
            <a:ext cx="1375383" cy="2081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870713" y="4638259"/>
            <a:ext cx="1537252" cy="20818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540487" y="4638258"/>
            <a:ext cx="1463386" cy="20818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8054151" y="1570566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32409" y="1570566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85970" y="4618566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84376" y="6523570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01350" y="4618566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latin typeface="Arial"/>
                <a:cs typeface="Arial"/>
              </a:rPr>
              <a:t>Photo: </a:t>
            </a:r>
            <a:r>
              <a:rPr dirty="0" sz="1200" spc="-95">
                <a:latin typeface="Arial"/>
                <a:cs typeface="Arial"/>
              </a:rPr>
              <a:t>J.</a:t>
            </a:r>
            <a:r>
              <a:rPr dirty="0" sz="1200" spc="-85">
                <a:latin typeface="Arial"/>
                <a:cs typeface="Arial"/>
              </a:rPr>
              <a:t> </a:t>
            </a:r>
            <a:r>
              <a:rPr dirty="0" sz="1200" spc="-65"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59833"/>
            <a:ext cx="785114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45">
                <a:solidFill>
                  <a:srgbClr val="775F55"/>
                </a:solidFill>
              </a:rPr>
              <a:t>Pre-post-harvest </a:t>
            </a:r>
            <a:r>
              <a:rPr dirty="0" sz="4400" spc="-65">
                <a:solidFill>
                  <a:srgbClr val="775F55"/>
                </a:solidFill>
              </a:rPr>
              <a:t>moisture</a:t>
            </a:r>
            <a:r>
              <a:rPr dirty="0" sz="4400" spc="-130">
                <a:solidFill>
                  <a:srgbClr val="775F55"/>
                </a:solidFill>
              </a:rPr>
              <a:t> </a:t>
            </a:r>
            <a:r>
              <a:rPr dirty="0" sz="4400" spc="-70">
                <a:solidFill>
                  <a:srgbClr val="775F55"/>
                </a:solidFill>
              </a:rPr>
              <a:t>control</a:t>
            </a:r>
            <a:endParaRPr sz="4400"/>
          </a:p>
        </p:txBody>
      </p:sp>
      <p:sp>
        <p:nvSpPr>
          <p:cNvPr id="5" name="object 5"/>
          <p:cNvSpPr txBox="1"/>
          <p:nvPr/>
        </p:nvSpPr>
        <p:spPr>
          <a:xfrm>
            <a:off x="314420" y="1546328"/>
            <a:ext cx="4472305" cy="52038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50" spc="-110">
                <a:latin typeface="Arial"/>
                <a:cs typeface="Arial"/>
              </a:rPr>
              <a:t>Target </a:t>
            </a:r>
            <a:r>
              <a:rPr dirty="0" sz="2550" spc="-80">
                <a:latin typeface="Arial"/>
                <a:cs typeface="Arial"/>
              </a:rPr>
              <a:t>your </a:t>
            </a:r>
            <a:r>
              <a:rPr dirty="0" sz="2550" spc="-25">
                <a:latin typeface="Arial"/>
                <a:cs typeface="Arial"/>
              </a:rPr>
              <a:t>harvest</a:t>
            </a:r>
            <a:r>
              <a:rPr dirty="0" sz="2550" spc="5">
                <a:latin typeface="Arial"/>
                <a:cs typeface="Arial"/>
              </a:rPr>
              <a:t> </a:t>
            </a:r>
            <a:r>
              <a:rPr dirty="0" sz="2550" spc="-5">
                <a:latin typeface="Arial"/>
                <a:cs typeface="Arial"/>
              </a:rPr>
              <a:t>timing</a:t>
            </a:r>
            <a:endParaRPr sz="2550">
              <a:latin typeface="Arial"/>
              <a:cs typeface="Arial"/>
            </a:endParaRPr>
          </a:p>
          <a:p>
            <a:pPr marL="652780" marR="226695" indent="-274320">
              <a:lnSpc>
                <a:spcPct val="82000"/>
              </a:lnSpc>
              <a:spcBef>
                <a:spcPts val="550"/>
              </a:spcBef>
              <a:buSzPct val="71428"/>
              <a:buChar char="□"/>
              <a:tabLst>
                <a:tab pos="652780" algn="l"/>
              </a:tabLst>
            </a:pPr>
            <a:r>
              <a:rPr dirty="0" sz="2100" spc="-60">
                <a:latin typeface="Arial"/>
                <a:cs typeface="Arial"/>
              </a:rPr>
              <a:t>Harvesting </a:t>
            </a:r>
            <a:r>
              <a:rPr dirty="0" sz="2100" spc="-45" i="1">
                <a:latin typeface="Arial"/>
                <a:cs typeface="Arial"/>
              </a:rPr>
              <a:t>before </a:t>
            </a:r>
            <a:r>
              <a:rPr dirty="0" sz="2100" spc="-50">
                <a:latin typeface="Arial"/>
                <a:cs typeface="Arial"/>
              </a:rPr>
              <a:t>12-13% </a:t>
            </a:r>
            <a:r>
              <a:rPr dirty="0" sz="2100" spc="-45">
                <a:latin typeface="Arial"/>
                <a:cs typeface="Arial"/>
              </a:rPr>
              <a:t>and  </a:t>
            </a:r>
            <a:r>
              <a:rPr dirty="0" sz="2100" spc="-55">
                <a:latin typeface="Arial"/>
                <a:cs typeface="Arial"/>
              </a:rPr>
              <a:t>drying </a:t>
            </a:r>
            <a:r>
              <a:rPr dirty="0" sz="2100" spc="-80">
                <a:latin typeface="Arial"/>
                <a:cs typeface="Arial"/>
              </a:rPr>
              <a:t>down) </a:t>
            </a:r>
            <a:r>
              <a:rPr dirty="0" sz="2100" spc="-30">
                <a:latin typeface="Arial"/>
                <a:cs typeface="Arial"/>
              </a:rPr>
              <a:t>mitigates </a:t>
            </a:r>
            <a:r>
              <a:rPr dirty="0" sz="2100" spc="-40">
                <a:latin typeface="Arial"/>
                <a:cs typeface="Arial"/>
              </a:rPr>
              <a:t>sprout  </a:t>
            </a:r>
            <a:r>
              <a:rPr dirty="0" sz="2100" spc="-70">
                <a:latin typeface="Arial"/>
                <a:cs typeface="Arial"/>
              </a:rPr>
              <a:t>damage, </a:t>
            </a:r>
            <a:r>
              <a:rPr dirty="0" sz="2100" spc="-50">
                <a:latin typeface="Arial"/>
                <a:cs typeface="Arial"/>
              </a:rPr>
              <a:t>molds, </a:t>
            </a:r>
            <a:r>
              <a:rPr dirty="0" sz="2100" spc="-55">
                <a:latin typeface="Arial"/>
                <a:cs typeface="Arial"/>
              </a:rPr>
              <a:t>weathering</a:t>
            </a:r>
            <a:r>
              <a:rPr dirty="0" sz="2100" spc="-75">
                <a:latin typeface="Arial"/>
                <a:cs typeface="Arial"/>
              </a:rPr>
              <a:t> </a:t>
            </a:r>
            <a:r>
              <a:rPr dirty="0" sz="2100" spc="-45">
                <a:latin typeface="Arial"/>
                <a:cs typeface="Arial"/>
              </a:rPr>
              <a:t>etc.</a:t>
            </a:r>
            <a:endParaRPr sz="2100">
              <a:latin typeface="Arial"/>
              <a:cs typeface="Arial"/>
            </a:endParaRPr>
          </a:p>
          <a:p>
            <a:pPr algn="just" marL="652780" marR="5080" indent="-274320">
              <a:lnSpc>
                <a:spcPct val="79400"/>
              </a:lnSpc>
              <a:spcBef>
                <a:spcPts val="600"/>
              </a:spcBef>
              <a:buSzPct val="71428"/>
              <a:buChar char="□"/>
              <a:tabLst>
                <a:tab pos="652780" algn="l"/>
              </a:tabLst>
            </a:pPr>
            <a:r>
              <a:rPr dirty="0" sz="2100" spc="-65">
                <a:latin typeface="Arial"/>
                <a:cs typeface="Arial"/>
              </a:rPr>
              <a:t>Waiting </a:t>
            </a:r>
            <a:r>
              <a:rPr dirty="0" sz="2100" spc="-35">
                <a:latin typeface="Arial"/>
                <a:cs typeface="Arial"/>
              </a:rPr>
              <a:t>for </a:t>
            </a:r>
            <a:r>
              <a:rPr dirty="0" sz="2100" spc="-45">
                <a:latin typeface="Arial"/>
                <a:cs typeface="Arial"/>
              </a:rPr>
              <a:t>grain </a:t>
            </a:r>
            <a:r>
              <a:rPr dirty="0" sz="2100" spc="-25">
                <a:latin typeface="Arial"/>
                <a:cs typeface="Arial"/>
              </a:rPr>
              <a:t>to </a:t>
            </a:r>
            <a:r>
              <a:rPr dirty="0" sz="2100" spc="-60">
                <a:latin typeface="Arial"/>
                <a:cs typeface="Arial"/>
              </a:rPr>
              <a:t>dry</a:t>
            </a:r>
            <a:r>
              <a:rPr dirty="0" sz="2100" spc="-160">
                <a:latin typeface="Arial"/>
                <a:cs typeface="Arial"/>
              </a:rPr>
              <a:t> </a:t>
            </a:r>
            <a:r>
              <a:rPr dirty="0" sz="2100" spc="-60">
                <a:latin typeface="Arial"/>
                <a:cs typeface="Arial"/>
              </a:rPr>
              <a:t>completely  </a:t>
            </a:r>
            <a:r>
              <a:rPr dirty="0" sz="2100" spc="-30">
                <a:latin typeface="Arial"/>
                <a:cs typeface="Arial"/>
              </a:rPr>
              <a:t>in-field </a:t>
            </a:r>
            <a:r>
              <a:rPr dirty="0" sz="2100" spc="-175">
                <a:latin typeface="Arial"/>
                <a:cs typeface="Arial"/>
              </a:rPr>
              <a:t>- </a:t>
            </a:r>
            <a:r>
              <a:rPr dirty="0" sz="2100" spc="-100">
                <a:latin typeface="Arial"/>
                <a:cs typeface="Arial"/>
              </a:rPr>
              <a:t>save </a:t>
            </a:r>
            <a:r>
              <a:rPr dirty="0" sz="2100" spc="-25">
                <a:latin typeface="Arial"/>
                <a:cs typeface="Arial"/>
              </a:rPr>
              <a:t>time, </a:t>
            </a:r>
            <a:r>
              <a:rPr dirty="0" sz="2100" spc="-100">
                <a:latin typeface="Arial"/>
                <a:cs typeface="Arial"/>
              </a:rPr>
              <a:t>energy, </a:t>
            </a:r>
            <a:r>
              <a:rPr dirty="0" sz="2100" spc="5">
                <a:latin typeface="Arial"/>
                <a:cs typeface="Arial"/>
              </a:rPr>
              <a:t>$, </a:t>
            </a:r>
            <a:r>
              <a:rPr dirty="0" sz="2100" spc="-215">
                <a:latin typeface="Arial"/>
                <a:cs typeface="Arial"/>
              </a:rPr>
              <a:t>BUT  </a:t>
            </a:r>
            <a:r>
              <a:rPr dirty="0" sz="2100" spc="-20">
                <a:latin typeface="Arial"/>
                <a:cs typeface="Arial"/>
              </a:rPr>
              <a:t>risk </a:t>
            </a:r>
            <a:r>
              <a:rPr dirty="0" sz="2100" spc="-30">
                <a:latin typeface="Arial"/>
                <a:cs typeface="Arial"/>
              </a:rPr>
              <a:t>in-field </a:t>
            </a:r>
            <a:r>
              <a:rPr dirty="0" sz="2100" spc="-55">
                <a:latin typeface="Arial"/>
                <a:cs typeface="Arial"/>
              </a:rPr>
              <a:t>yield </a:t>
            </a:r>
            <a:r>
              <a:rPr dirty="0" sz="2100" spc="-5">
                <a:latin typeface="Arial"/>
                <a:cs typeface="Arial"/>
              </a:rPr>
              <a:t>&amp; </a:t>
            </a:r>
            <a:r>
              <a:rPr dirty="0" sz="2100" spc="-35">
                <a:latin typeface="Arial"/>
                <a:cs typeface="Arial"/>
              </a:rPr>
              <a:t>quality</a:t>
            </a:r>
            <a:r>
              <a:rPr dirty="0" sz="2100" spc="-210">
                <a:latin typeface="Arial"/>
                <a:cs typeface="Arial"/>
              </a:rPr>
              <a:t> </a:t>
            </a:r>
            <a:r>
              <a:rPr dirty="0" sz="2100" spc="-45">
                <a:latin typeface="Arial"/>
                <a:cs typeface="Arial"/>
              </a:rPr>
              <a:t>decline</a:t>
            </a:r>
            <a:endParaRPr sz="2100">
              <a:latin typeface="Arial"/>
              <a:cs typeface="Arial"/>
            </a:endParaRPr>
          </a:p>
          <a:p>
            <a:pPr marL="652780" indent="-274320">
              <a:lnSpc>
                <a:spcPct val="100000"/>
              </a:lnSpc>
              <a:spcBef>
                <a:spcPts val="80"/>
              </a:spcBef>
              <a:buSzPct val="71428"/>
              <a:buChar char="□"/>
              <a:tabLst>
                <a:tab pos="652780" algn="l"/>
              </a:tabLst>
            </a:pPr>
            <a:r>
              <a:rPr dirty="0" sz="2100" spc="-110">
                <a:latin typeface="Arial"/>
                <a:cs typeface="Arial"/>
              </a:rPr>
              <a:t>Target </a:t>
            </a:r>
            <a:r>
              <a:rPr dirty="0" sz="2100" spc="-25">
                <a:latin typeface="Arial"/>
                <a:cs typeface="Arial"/>
              </a:rPr>
              <a:t>to </a:t>
            </a:r>
            <a:r>
              <a:rPr dirty="0" sz="2100" spc="-50">
                <a:latin typeface="Arial"/>
                <a:cs typeface="Arial"/>
              </a:rPr>
              <a:t>balance </a:t>
            </a:r>
            <a:r>
              <a:rPr dirty="0" sz="2100" spc="-45">
                <a:latin typeface="Arial"/>
                <a:cs typeface="Arial"/>
              </a:rPr>
              <a:t>these</a:t>
            </a:r>
            <a:r>
              <a:rPr dirty="0" sz="2100" spc="-75">
                <a:latin typeface="Arial"/>
                <a:cs typeface="Arial"/>
              </a:rPr>
              <a:t> </a:t>
            </a:r>
            <a:r>
              <a:rPr dirty="0" sz="2100" spc="-35">
                <a:latin typeface="Arial"/>
                <a:cs typeface="Arial"/>
              </a:rPr>
              <a:t>factors</a:t>
            </a:r>
            <a:endParaRPr sz="2100">
              <a:latin typeface="Arial"/>
              <a:cs typeface="Arial"/>
            </a:endParaRPr>
          </a:p>
          <a:p>
            <a:pPr marL="332740" marR="370205" indent="-320040">
              <a:lnSpc>
                <a:spcPct val="78300"/>
              </a:lnSpc>
              <a:spcBef>
                <a:spcPts val="75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185">
                <a:latin typeface="Arial"/>
                <a:cs typeface="Arial"/>
              </a:rPr>
              <a:t>MC </a:t>
            </a:r>
            <a:r>
              <a:rPr dirty="0" sz="2200" spc="-60">
                <a:latin typeface="Arial"/>
                <a:cs typeface="Arial"/>
              </a:rPr>
              <a:t>readings can be </a:t>
            </a:r>
            <a:r>
              <a:rPr dirty="0" sz="2200" spc="-50">
                <a:latin typeface="Arial"/>
                <a:cs typeface="Arial"/>
              </a:rPr>
              <a:t>misleading,  </a:t>
            </a:r>
            <a:r>
              <a:rPr dirty="0" sz="2200" spc="-70">
                <a:latin typeface="Arial"/>
                <a:cs typeface="Arial"/>
              </a:rPr>
              <a:t>observe </a:t>
            </a:r>
            <a:r>
              <a:rPr dirty="0" sz="2200" spc="-30">
                <a:latin typeface="Arial"/>
                <a:cs typeface="Arial"/>
              </a:rPr>
              <a:t>maturity</a:t>
            </a:r>
            <a:r>
              <a:rPr dirty="0" sz="2200" spc="-60">
                <a:latin typeface="Arial"/>
                <a:cs typeface="Arial"/>
              </a:rPr>
              <a:t> </a:t>
            </a:r>
            <a:r>
              <a:rPr dirty="0" sz="2200" spc="-70">
                <a:latin typeface="Arial"/>
                <a:cs typeface="Arial"/>
              </a:rPr>
              <a:t>stages</a:t>
            </a:r>
            <a:endParaRPr sz="22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195"/>
              </a:spcBef>
              <a:buSzPct val="68421"/>
              <a:buChar char="□"/>
              <a:tabLst>
                <a:tab pos="652145" algn="l"/>
                <a:tab pos="652780" algn="l"/>
              </a:tabLst>
            </a:pPr>
            <a:r>
              <a:rPr dirty="0" sz="1900" spc="-65">
                <a:latin typeface="Arial"/>
                <a:cs typeface="Arial"/>
              </a:rPr>
              <a:t>Visual</a:t>
            </a:r>
            <a:endParaRPr sz="19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120"/>
              </a:spcBef>
              <a:buSzPct val="68421"/>
              <a:buChar char="□"/>
              <a:tabLst>
                <a:tab pos="652145" algn="l"/>
                <a:tab pos="652780" algn="l"/>
              </a:tabLst>
            </a:pPr>
            <a:r>
              <a:rPr dirty="0" sz="1900" spc="-80">
                <a:latin typeface="Arial"/>
                <a:cs typeface="Arial"/>
              </a:rPr>
              <a:t>Sensory</a:t>
            </a:r>
            <a:endParaRPr sz="19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2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35">
                <a:latin typeface="Arial"/>
                <a:cs typeface="Arial"/>
              </a:rPr>
              <a:t>Moisture</a:t>
            </a:r>
            <a:r>
              <a:rPr dirty="0" sz="2200" spc="-65">
                <a:latin typeface="Arial"/>
                <a:cs typeface="Arial"/>
              </a:rPr>
              <a:t> </a:t>
            </a:r>
            <a:r>
              <a:rPr dirty="0" sz="2200" spc="-35">
                <a:latin typeface="Arial"/>
                <a:cs typeface="Arial"/>
              </a:rPr>
              <a:t>testing</a:t>
            </a:r>
            <a:endParaRPr sz="22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125"/>
              </a:spcBef>
              <a:buSzPct val="68421"/>
              <a:buChar char="□"/>
              <a:tabLst>
                <a:tab pos="652145" algn="l"/>
                <a:tab pos="652780" algn="l"/>
              </a:tabLst>
            </a:pPr>
            <a:r>
              <a:rPr dirty="0" sz="1900" spc="-55">
                <a:latin typeface="Arial"/>
                <a:cs typeface="Arial"/>
              </a:rPr>
              <a:t>Confirm </a:t>
            </a:r>
            <a:r>
              <a:rPr dirty="0" sz="1900" spc="-30">
                <a:latin typeface="Arial"/>
                <a:cs typeface="Arial"/>
              </a:rPr>
              <a:t>moisture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 spc="-60">
                <a:latin typeface="Arial"/>
                <a:cs typeface="Arial"/>
              </a:rPr>
              <a:t>levels</a:t>
            </a:r>
            <a:endParaRPr sz="19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120"/>
              </a:spcBef>
              <a:buSzPct val="68421"/>
              <a:buChar char="□"/>
              <a:tabLst>
                <a:tab pos="652145" algn="l"/>
                <a:tab pos="652780" algn="l"/>
              </a:tabLst>
            </a:pPr>
            <a:r>
              <a:rPr dirty="0" sz="1900" spc="-70">
                <a:latin typeface="Arial"/>
                <a:cs typeface="Arial"/>
              </a:rPr>
              <a:t>Samples </a:t>
            </a:r>
            <a:r>
              <a:rPr dirty="0" sz="1900" spc="-20">
                <a:latin typeface="Arial"/>
                <a:cs typeface="Arial"/>
              </a:rPr>
              <a:t>must </a:t>
            </a:r>
            <a:r>
              <a:rPr dirty="0" sz="1900" spc="-55">
                <a:latin typeface="Arial"/>
                <a:cs typeface="Arial"/>
              </a:rPr>
              <a:t>be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 spc="-40">
                <a:latin typeface="Arial"/>
                <a:cs typeface="Arial"/>
              </a:rPr>
              <a:t>representative</a:t>
            </a:r>
            <a:endParaRPr sz="1900">
              <a:latin typeface="Arial"/>
              <a:cs typeface="Arial"/>
            </a:endParaRPr>
          </a:p>
          <a:p>
            <a:pPr lvl="1" marL="652780" marR="528320" indent="-274320">
              <a:lnSpc>
                <a:spcPts val="1930"/>
              </a:lnSpc>
              <a:spcBef>
                <a:spcPts val="480"/>
              </a:spcBef>
              <a:buSzPct val="68421"/>
              <a:buFont typeface="Arial"/>
              <a:buChar char="□"/>
              <a:tabLst>
                <a:tab pos="652145" algn="l"/>
                <a:tab pos="652780" algn="l"/>
              </a:tabLst>
            </a:pPr>
            <a:r>
              <a:rPr dirty="0" sz="1900" spc="-85" i="1">
                <a:latin typeface="Arial"/>
                <a:cs typeface="Arial"/>
              </a:rPr>
              <a:t>Targeted </a:t>
            </a:r>
            <a:r>
              <a:rPr dirty="0" sz="1900" spc="-160" i="1">
                <a:latin typeface="Arial"/>
                <a:cs typeface="Arial"/>
              </a:rPr>
              <a:t>MC </a:t>
            </a:r>
            <a:r>
              <a:rPr dirty="0" sz="1900" spc="-60" i="1">
                <a:latin typeface="Arial"/>
                <a:cs typeface="Arial"/>
              </a:rPr>
              <a:t>level </a:t>
            </a:r>
            <a:r>
              <a:rPr dirty="0" sz="1900" spc="-40" i="1">
                <a:latin typeface="Arial"/>
                <a:cs typeface="Arial"/>
              </a:rPr>
              <a:t>dependent </a:t>
            </a:r>
            <a:r>
              <a:rPr dirty="0" sz="1900" spc="-45" i="1">
                <a:latin typeface="Arial"/>
                <a:cs typeface="Arial"/>
              </a:rPr>
              <a:t>on  </a:t>
            </a:r>
            <a:r>
              <a:rPr dirty="0" sz="1900" spc="-35" i="1">
                <a:latin typeface="Arial"/>
                <a:cs typeface="Arial"/>
              </a:rPr>
              <a:t>drying</a:t>
            </a:r>
            <a:r>
              <a:rPr dirty="0" sz="1900" spc="-55" i="1">
                <a:latin typeface="Arial"/>
                <a:cs typeface="Arial"/>
              </a:rPr>
              <a:t> </a:t>
            </a:r>
            <a:r>
              <a:rPr dirty="0" sz="1900" spc="-45" i="1">
                <a:latin typeface="Arial"/>
                <a:cs typeface="Arial"/>
              </a:rPr>
              <a:t>capacity</a:t>
            </a:r>
            <a:endParaRPr sz="19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95333" y="1591732"/>
            <a:ext cx="4055532" cy="2929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86327" y="4556315"/>
            <a:ext cx="1973091" cy="2263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823516" y="4556314"/>
            <a:ext cx="2123438" cy="22635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8054151" y="1570566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32409" y="1570566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231141" y="1604782"/>
            <a:ext cx="8430260" cy="5178425"/>
          </a:xfrm>
          <a:prstGeom prst="rect">
            <a:avLst/>
          </a:prstGeom>
        </p:spPr>
        <p:txBody>
          <a:bodyPr wrap="square" lIns="0" tIns="393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dirty="0" sz="2150" spc="-40">
                <a:latin typeface="Arial"/>
                <a:cs typeface="Arial"/>
              </a:rPr>
              <a:t>Harvest:</a:t>
            </a:r>
            <a:endParaRPr sz="2150">
              <a:latin typeface="Arial"/>
              <a:cs typeface="Arial"/>
            </a:endParaRPr>
          </a:p>
          <a:p>
            <a:pPr marL="332740" indent="-320040">
              <a:lnSpc>
                <a:spcPts val="2385"/>
              </a:lnSpc>
              <a:spcBef>
                <a:spcPts val="204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70">
                <a:latin typeface="Arial"/>
                <a:cs typeface="Arial"/>
              </a:rPr>
              <a:t>Think warm, </a:t>
            </a:r>
            <a:r>
              <a:rPr dirty="0" sz="2200" spc="-60">
                <a:latin typeface="Arial"/>
                <a:cs typeface="Arial"/>
              </a:rPr>
              <a:t>dry </a:t>
            </a:r>
            <a:r>
              <a:rPr dirty="0" sz="2200" spc="-40">
                <a:latin typeface="Arial"/>
                <a:cs typeface="Arial"/>
              </a:rPr>
              <a:t>afternoons </a:t>
            </a:r>
            <a:r>
              <a:rPr dirty="0" sz="2200" spc="-20">
                <a:latin typeface="Arial"/>
                <a:cs typeface="Arial"/>
              </a:rPr>
              <a:t>into</a:t>
            </a:r>
            <a:r>
              <a:rPr dirty="0" sz="2200" spc="-85">
                <a:latin typeface="Arial"/>
                <a:cs typeface="Arial"/>
              </a:rPr>
              <a:t> </a:t>
            </a:r>
            <a:r>
              <a:rPr dirty="0" sz="2200" spc="-95">
                <a:latin typeface="Arial"/>
                <a:cs typeface="Arial"/>
              </a:rPr>
              <a:t>evenings-</a:t>
            </a:r>
            <a:endParaRPr sz="2200">
              <a:latin typeface="Arial"/>
              <a:cs typeface="Arial"/>
            </a:endParaRPr>
          </a:p>
          <a:p>
            <a:pPr marL="332740">
              <a:lnSpc>
                <a:spcPts val="2385"/>
              </a:lnSpc>
            </a:pPr>
            <a:r>
              <a:rPr dirty="0" sz="2200" spc="-55" i="1">
                <a:latin typeface="Arial"/>
                <a:cs typeface="Arial"/>
              </a:rPr>
              <a:t>when </a:t>
            </a:r>
            <a:r>
              <a:rPr dirty="0" sz="2200" spc="-35" i="1">
                <a:latin typeface="Arial"/>
                <a:cs typeface="Arial"/>
              </a:rPr>
              <a:t>grain </a:t>
            </a:r>
            <a:r>
              <a:rPr dirty="0" sz="2200" spc="-40" i="1">
                <a:latin typeface="Arial"/>
                <a:cs typeface="Arial"/>
              </a:rPr>
              <a:t>is </a:t>
            </a:r>
            <a:r>
              <a:rPr dirty="0" sz="2200" spc="-30" i="1">
                <a:latin typeface="Arial"/>
                <a:cs typeface="Arial"/>
              </a:rPr>
              <a:t>driest, </a:t>
            </a:r>
            <a:r>
              <a:rPr dirty="0" sz="2200" spc="-45" i="1">
                <a:latin typeface="Arial"/>
                <a:cs typeface="Arial"/>
              </a:rPr>
              <a:t>and </a:t>
            </a:r>
            <a:r>
              <a:rPr dirty="0" sz="2200" spc="-30" i="1">
                <a:latin typeface="Arial"/>
                <a:cs typeface="Arial"/>
              </a:rPr>
              <a:t>humidity </a:t>
            </a:r>
            <a:r>
              <a:rPr dirty="0" sz="2200" spc="-40" i="1">
                <a:latin typeface="Arial"/>
                <a:cs typeface="Arial"/>
              </a:rPr>
              <a:t>is</a:t>
            </a:r>
            <a:r>
              <a:rPr dirty="0" sz="2200" spc="-225" i="1">
                <a:latin typeface="Arial"/>
                <a:cs typeface="Arial"/>
              </a:rPr>
              <a:t> </a:t>
            </a:r>
            <a:r>
              <a:rPr dirty="0" sz="2200" spc="-60" i="1">
                <a:latin typeface="Arial"/>
                <a:cs typeface="Arial"/>
              </a:rPr>
              <a:t>lowest</a:t>
            </a:r>
            <a:endParaRPr sz="2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16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100">
                <a:latin typeface="Arial"/>
                <a:cs typeface="Arial"/>
              </a:rPr>
              <a:t>Clean </a:t>
            </a:r>
            <a:r>
              <a:rPr dirty="0" sz="2200" spc="-55">
                <a:latin typeface="Arial"/>
                <a:cs typeface="Arial"/>
              </a:rPr>
              <a:t>immediately, </a:t>
            </a:r>
            <a:r>
              <a:rPr dirty="0" sz="2200" spc="-265">
                <a:latin typeface="Arial"/>
                <a:cs typeface="Arial"/>
              </a:rPr>
              <a:t>ASAP </a:t>
            </a:r>
            <a:r>
              <a:rPr dirty="0" sz="2200" spc="25">
                <a:latin typeface="Arial"/>
                <a:cs typeface="Arial"/>
              </a:rPr>
              <a:t>if</a:t>
            </a:r>
            <a:r>
              <a:rPr dirty="0" sz="2200" spc="-195">
                <a:latin typeface="Arial"/>
                <a:cs typeface="Arial"/>
              </a:rPr>
              <a:t> </a:t>
            </a:r>
            <a:r>
              <a:rPr dirty="0" sz="2200" spc="-60">
                <a:latin typeface="Arial"/>
                <a:cs typeface="Arial"/>
              </a:rPr>
              <a:t>needed</a:t>
            </a:r>
            <a:endParaRPr sz="22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160"/>
              </a:spcBef>
              <a:buSzPct val="70000"/>
              <a:buChar char="□"/>
              <a:tabLst>
                <a:tab pos="652780" algn="l"/>
              </a:tabLst>
            </a:pPr>
            <a:r>
              <a:rPr dirty="0" sz="2000" spc="-90">
                <a:latin typeface="Arial"/>
                <a:cs typeface="Arial"/>
              </a:rPr>
              <a:t>Green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matter</a:t>
            </a:r>
            <a:endParaRPr sz="20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65"/>
              </a:spcBef>
              <a:buSzPct val="70000"/>
              <a:buChar char="□"/>
              <a:tabLst>
                <a:tab pos="652780" algn="l"/>
              </a:tabLst>
            </a:pPr>
            <a:r>
              <a:rPr dirty="0" sz="2000" spc="-50">
                <a:latin typeface="Arial"/>
                <a:cs typeface="Arial"/>
              </a:rPr>
              <a:t>Chaff, </a:t>
            </a:r>
            <a:r>
              <a:rPr dirty="0" sz="2000" spc="-85">
                <a:latin typeface="Arial"/>
                <a:cs typeface="Arial"/>
              </a:rPr>
              <a:t>weed </a:t>
            </a:r>
            <a:r>
              <a:rPr dirty="0" sz="2000" spc="-70">
                <a:latin typeface="Arial"/>
                <a:cs typeface="Arial"/>
              </a:rPr>
              <a:t>seeds, </a:t>
            </a:r>
            <a:r>
              <a:rPr dirty="0" sz="2000" spc="-30">
                <a:latin typeface="Arial"/>
                <a:cs typeface="Arial"/>
              </a:rPr>
              <a:t>fines, </a:t>
            </a:r>
            <a:r>
              <a:rPr dirty="0" sz="2000" spc="-25">
                <a:latin typeface="Arial"/>
                <a:cs typeface="Arial"/>
              </a:rPr>
              <a:t>shrunken/diseased</a:t>
            </a:r>
            <a:r>
              <a:rPr dirty="0" sz="2000" spc="-65">
                <a:latin typeface="Arial"/>
                <a:cs typeface="Arial"/>
              </a:rPr>
              <a:t> </a:t>
            </a:r>
            <a:r>
              <a:rPr dirty="0" sz="2000" spc="-45">
                <a:latin typeface="Arial"/>
                <a:cs typeface="Arial"/>
              </a:rPr>
              <a:t>kernels</a:t>
            </a:r>
            <a:endParaRPr sz="20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0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60">
                <a:latin typeface="Arial"/>
                <a:cs typeface="Arial"/>
              </a:rPr>
              <a:t>Measure </a:t>
            </a:r>
            <a:r>
              <a:rPr dirty="0" sz="2200" spc="-45">
                <a:latin typeface="Arial"/>
                <a:cs typeface="Arial"/>
              </a:rPr>
              <a:t>harvest </a:t>
            </a:r>
            <a:r>
              <a:rPr dirty="0" sz="2200" spc="-55">
                <a:latin typeface="Arial"/>
                <a:cs typeface="Arial"/>
              </a:rPr>
              <a:t>grain </a:t>
            </a:r>
            <a:r>
              <a:rPr dirty="0" sz="2200" spc="-40">
                <a:latin typeface="Arial"/>
                <a:cs typeface="Arial"/>
              </a:rPr>
              <a:t>moisture, </a:t>
            </a:r>
            <a:r>
              <a:rPr dirty="0" sz="2200" spc="-10">
                <a:latin typeface="Arial"/>
                <a:cs typeface="Arial"/>
              </a:rPr>
              <a:t>dry/aerate </a:t>
            </a:r>
            <a:r>
              <a:rPr dirty="0" sz="2200" spc="-75">
                <a:latin typeface="Arial"/>
                <a:cs typeface="Arial"/>
              </a:rPr>
              <a:t>as</a:t>
            </a:r>
            <a:r>
              <a:rPr dirty="0" sz="2200" spc="-165">
                <a:latin typeface="Arial"/>
                <a:cs typeface="Arial"/>
              </a:rPr>
              <a:t> </a:t>
            </a:r>
            <a:r>
              <a:rPr dirty="0" sz="2200" spc="-60">
                <a:latin typeface="Arial"/>
                <a:cs typeface="Arial"/>
              </a:rPr>
              <a:t>needed:</a:t>
            </a:r>
            <a:endParaRPr sz="2200">
              <a:latin typeface="Arial"/>
              <a:cs typeface="Arial"/>
            </a:endParaRPr>
          </a:p>
          <a:p>
            <a:pPr lvl="1" marL="652780" marR="5080" indent="-274320">
              <a:lnSpc>
                <a:spcPts val="1930"/>
              </a:lnSpc>
              <a:spcBef>
                <a:spcPts val="620"/>
              </a:spcBef>
              <a:buSzPct val="70000"/>
              <a:buFont typeface="Arial"/>
              <a:buChar char="□"/>
              <a:tabLst>
                <a:tab pos="715645" algn="l"/>
                <a:tab pos="716280" algn="l"/>
              </a:tabLst>
            </a:pPr>
            <a:r>
              <a:rPr dirty="0"/>
              <a:t>	</a:t>
            </a:r>
            <a:r>
              <a:rPr dirty="0" sz="2000" spc="-60">
                <a:latin typeface="Arial"/>
                <a:cs typeface="Arial"/>
              </a:rPr>
              <a:t>16-18% </a:t>
            </a:r>
            <a:r>
              <a:rPr dirty="0" sz="2000" spc="-50">
                <a:latin typeface="Arial"/>
                <a:cs typeface="Arial"/>
              </a:rPr>
              <a:t>Moisture- </a:t>
            </a:r>
            <a:r>
              <a:rPr dirty="0" sz="2000" spc="-45">
                <a:latin typeface="Arial"/>
                <a:cs typeface="Arial"/>
              </a:rPr>
              <a:t>consider heated </a:t>
            </a:r>
            <a:r>
              <a:rPr dirty="0" sz="2000" spc="-30">
                <a:latin typeface="Arial"/>
                <a:cs typeface="Arial"/>
              </a:rPr>
              <a:t>aeration </a:t>
            </a:r>
            <a:r>
              <a:rPr dirty="0" sz="2000" spc="20">
                <a:latin typeface="Arial"/>
                <a:cs typeface="Arial"/>
              </a:rPr>
              <a:t>(&lt;110°F </a:t>
            </a:r>
            <a:r>
              <a:rPr dirty="0" sz="2000" spc="-70">
                <a:latin typeface="Arial"/>
                <a:cs typeface="Arial"/>
              </a:rPr>
              <a:t>keeps </a:t>
            </a:r>
            <a:r>
              <a:rPr dirty="0" sz="2000" spc="-35">
                <a:latin typeface="Arial"/>
                <a:cs typeface="Arial"/>
              </a:rPr>
              <a:t>germination  </a:t>
            </a:r>
            <a:r>
              <a:rPr dirty="0" sz="2000" spc="-50">
                <a:latin typeface="Arial"/>
                <a:cs typeface="Arial"/>
              </a:rPr>
              <a:t>viable)</a:t>
            </a:r>
            <a:endParaRPr sz="20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80"/>
              </a:spcBef>
              <a:buSzPct val="70000"/>
              <a:buChar char="□"/>
              <a:tabLst>
                <a:tab pos="652780" algn="l"/>
              </a:tabLst>
            </a:pPr>
            <a:r>
              <a:rPr dirty="0" sz="2000" spc="-60">
                <a:latin typeface="Arial"/>
                <a:cs typeface="Arial"/>
              </a:rPr>
              <a:t>14-15% </a:t>
            </a:r>
            <a:r>
              <a:rPr dirty="0" sz="2000" spc="-50">
                <a:latin typeface="Arial"/>
                <a:cs typeface="Arial"/>
              </a:rPr>
              <a:t>Moisture- </a:t>
            </a:r>
            <a:r>
              <a:rPr dirty="0" sz="2000" spc="-60">
                <a:latin typeface="Arial"/>
                <a:cs typeface="Arial"/>
              </a:rPr>
              <a:t>needs</a:t>
            </a:r>
            <a:r>
              <a:rPr dirty="0" sz="2000" spc="-75">
                <a:latin typeface="Arial"/>
                <a:cs typeface="Arial"/>
              </a:rPr>
              <a:t> </a:t>
            </a:r>
            <a:r>
              <a:rPr dirty="0" sz="2000" spc="-30">
                <a:latin typeface="Arial"/>
                <a:cs typeface="Arial"/>
              </a:rPr>
              <a:t>aeration</a:t>
            </a:r>
            <a:endParaRPr sz="20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135"/>
              </a:spcBef>
              <a:buSzPct val="70000"/>
              <a:buChar char="□"/>
              <a:tabLst>
                <a:tab pos="652780" algn="l"/>
              </a:tabLst>
            </a:pPr>
            <a:r>
              <a:rPr dirty="0" sz="2000" spc="-50">
                <a:latin typeface="Arial"/>
                <a:cs typeface="Arial"/>
              </a:rPr>
              <a:t>12-13% Moisture- </a:t>
            </a:r>
            <a:r>
              <a:rPr dirty="0" sz="2000" spc="-30">
                <a:latin typeface="Arial"/>
                <a:cs typeface="Arial"/>
              </a:rPr>
              <a:t>is</a:t>
            </a:r>
            <a:r>
              <a:rPr dirty="0" sz="2000" spc="-85">
                <a:latin typeface="Arial"/>
                <a:cs typeface="Arial"/>
              </a:rPr>
              <a:t> </a:t>
            </a:r>
            <a:r>
              <a:rPr dirty="0" sz="2000" spc="-30">
                <a:latin typeface="Arial"/>
                <a:cs typeface="Arial"/>
              </a:rPr>
              <a:t>stable</a:t>
            </a:r>
            <a:endParaRPr sz="2000">
              <a:latin typeface="Arial"/>
              <a:cs typeface="Arial"/>
            </a:endParaRPr>
          </a:p>
          <a:p>
            <a:pPr marL="332740" indent="-320040">
              <a:lnSpc>
                <a:spcPts val="2355"/>
              </a:lnSpc>
              <a:spcBef>
                <a:spcPts val="20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80">
                <a:latin typeface="Arial"/>
                <a:cs typeface="Arial"/>
              </a:rPr>
              <a:t>Drying </a:t>
            </a:r>
            <a:r>
              <a:rPr dirty="0" sz="2200">
                <a:latin typeface="Arial"/>
                <a:cs typeface="Arial"/>
              </a:rPr>
              <a:t>at </a:t>
            </a:r>
            <a:r>
              <a:rPr dirty="0" sz="2200" spc="-35">
                <a:latin typeface="Arial"/>
                <a:cs typeface="Arial"/>
              </a:rPr>
              <a:t>night </a:t>
            </a:r>
            <a:r>
              <a:rPr dirty="0" sz="2200" spc="-5">
                <a:latin typeface="Arial"/>
                <a:cs typeface="Arial"/>
              </a:rPr>
              <a:t>&amp; </a:t>
            </a:r>
            <a:r>
              <a:rPr dirty="0" sz="2200" spc="-10">
                <a:latin typeface="Arial"/>
                <a:cs typeface="Arial"/>
              </a:rPr>
              <a:t>in </a:t>
            </a:r>
            <a:r>
              <a:rPr dirty="0" sz="2200" spc="-70">
                <a:latin typeface="Arial"/>
                <a:cs typeface="Arial"/>
              </a:rPr>
              <a:t>rainy </a:t>
            </a:r>
            <a:r>
              <a:rPr dirty="0" sz="2200" spc="-55">
                <a:latin typeface="Arial"/>
                <a:cs typeface="Arial"/>
              </a:rPr>
              <a:t>weather </a:t>
            </a:r>
            <a:r>
              <a:rPr dirty="0" sz="2200" spc="-35">
                <a:latin typeface="Arial"/>
                <a:cs typeface="Arial"/>
              </a:rPr>
              <a:t>is</a:t>
            </a:r>
            <a:r>
              <a:rPr dirty="0" sz="2200" spc="-27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inefficient:</a:t>
            </a:r>
            <a:endParaRPr sz="2200">
              <a:latin typeface="Arial"/>
              <a:cs typeface="Arial"/>
            </a:endParaRPr>
          </a:p>
          <a:p>
            <a:pPr marL="332740">
              <a:lnSpc>
                <a:spcPts val="2355"/>
              </a:lnSpc>
            </a:pPr>
            <a:r>
              <a:rPr dirty="0" sz="2200" spc="-55" i="1">
                <a:latin typeface="Arial"/>
                <a:cs typeface="Arial"/>
              </a:rPr>
              <a:t>Understand </a:t>
            </a:r>
            <a:r>
              <a:rPr dirty="0" u="sng" sz="2200" spc="-25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equilibrium </a:t>
            </a:r>
            <a:r>
              <a:rPr dirty="0" u="sng" sz="2200" spc="-35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moisture content</a:t>
            </a:r>
            <a:r>
              <a:rPr dirty="0" sz="2200" spc="-35" i="1">
                <a:latin typeface="Arial"/>
                <a:cs typeface="Arial"/>
              </a:rPr>
              <a:t>, </a:t>
            </a:r>
            <a:r>
              <a:rPr dirty="0" sz="2200" i="1">
                <a:latin typeface="Arial"/>
                <a:cs typeface="Arial"/>
              </a:rPr>
              <a:t>&amp; </a:t>
            </a:r>
            <a:r>
              <a:rPr dirty="0" sz="2200" spc="-70" i="1">
                <a:latin typeface="Arial"/>
                <a:cs typeface="Arial"/>
              </a:rPr>
              <a:t>use</a:t>
            </a:r>
            <a:r>
              <a:rPr dirty="0" sz="2200" spc="-229" i="1">
                <a:latin typeface="Arial"/>
                <a:cs typeface="Arial"/>
              </a:rPr>
              <a:t> </a:t>
            </a:r>
            <a:r>
              <a:rPr dirty="0" sz="2200" spc="35" i="1">
                <a:latin typeface="Arial"/>
                <a:cs typeface="Arial"/>
              </a:rPr>
              <a:t>it</a:t>
            </a:r>
            <a:endParaRPr sz="2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160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60">
                <a:latin typeface="Arial"/>
                <a:cs typeface="Arial"/>
              </a:rPr>
              <a:t>Understand </a:t>
            </a:r>
            <a:r>
              <a:rPr dirty="0" sz="2200" spc="-40">
                <a:latin typeface="Arial"/>
                <a:cs typeface="Arial"/>
              </a:rPr>
              <a:t>pest </a:t>
            </a:r>
            <a:r>
              <a:rPr dirty="0" sz="2200" spc="-5">
                <a:latin typeface="Arial"/>
                <a:cs typeface="Arial"/>
              </a:rPr>
              <a:t>&amp; </a:t>
            </a:r>
            <a:r>
              <a:rPr dirty="0" sz="2200" spc="-55">
                <a:latin typeface="Arial"/>
                <a:cs typeface="Arial"/>
              </a:rPr>
              <a:t>grain </a:t>
            </a:r>
            <a:r>
              <a:rPr dirty="0" sz="2200" spc="-65">
                <a:latin typeface="Arial"/>
                <a:cs typeface="Arial"/>
              </a:rPr>
              <a:t>spoilage </a:t>
            </a:r>
            <a:r>
              <a:rPr dirty="0" sz="2200" spc="-35">
                <a:latin typeface="Arial"/>
                <a:cs typeface="Arial"/>
              </a:rPr>
              <a:t>risks </a:t>
            </a:r>
            <a:r>
              <a:rPr dirty="0" sz="2200" spc="-5">
                <a:latin typeface="Arial"/>
                <a:cs typeface="Arial"/>
              </a:rPr>
              <a:t>&amp; </a:t>
            </a:r>
            <a:r>
              <a:rPr dirty="0" sz="2200" spc="-55">
                <a:latin typeface="Arial"/>
                <a:cs typeface="Arial"/>
              </a:rPr>
              <a:t>management </a:t>
            </a:r>
            <a:r>
              <a:rPr dirty="0" sz="2200" spc="-10">
                <a:latin typeface="Arial"/>
                <a:cs typeface="Arial"/>
              </a:rPr>
              <a:t>in</a:t>
            </a:r>
            <a:r>
              <a:rPr dirty="0" sz="2200" spc="-254">
                <a:latin typeface="Arial"/>
                <a:cs typeface="Arial"/>
              </a:rPr>
              <a:t> </a:t>
            </a:r>
            <a:r>
              <a:rPr dirty="0" sz="2200" spc="-65">
                <a:latin typeface="Arial"/>
                <a:cs typeface="Arial"/>
              </a:rPr>
              <a:t>storage</a:t>
            </a:r>
            <a:endParaRPr sz="2200">
              <a:latin typeface="Arial"/>
              <a:cs typeface="Arial"/>
            </a:endParaRPr>
          </a:p>
          <a:p>
            <a:pPr marL="332740" marR="173355" indent="-320040">
              <a:lnSpc>
                <a:spcPts val="2130"/>
              </a:lnSpc>
              <a:spcBef>
                <a:spcPts val="655"/>
              </a:spcBef>
              <a:buSzPct val="59090"/>
              <a:buChar char="□"/>
              <a:tabLst>
                <a:tab pos="332105" algn="l"/>
                <a:tab pos="332740" algn="l"/>
              </a:tabLst>
            </a:pPr>
            <a:r>
              <a:rPr dirty="0" sz="2200" spc="-35">
                <a:latin typeface="Arial"/>
                <a:cs typeface="Arial"/>
              </a:rPr>
              <a:t>Moisture </a:t>
            </a:r>
            <a:r>
              <a:rPr dirty="0" sz="2200" spc="-60">
                <a:latin typeface="Arial"/>
                <a:cs typeface="Arial"/>
              </a:rPr>
              <a:t>can </a:t>
            </a:r>
            <a:r>
              <a:rPr dirty="0" sz="2200" spc="-85">
                <a:latin typeface="Arial"/>
                <a:cs typeface="Arial"/>
              </a:rPr>
              <a:t>vary </a:t>
            </a:r>
            <a:r>
              <a:rPr dirty="0" sz="2200" spc="-25">
                <a:latin typeface="Arial"/>
                <a:cs typeface="Arial"/>
              </a:rPr>
              <a:t>with </a:t>
            </a:r>
            <a:r>
              <a:rPr dirty="0" sz="2200" spc="-35">
                <a:latin typeface="Arial"/>
                <a:cs typeface="Arial"/>
              </a:rPr>
              <a:t>humidity </a:t>
            </a:r>
            <a:r>
              <a:rPr dirty="0" sz="2200" spc="-5">
                <a:latin typeface="Arial"/>
                <a:cs typeface="Arial"/>
              </a:rPr>
              <a:t>&amp; </a:t>
            </a:r>
            <a:r>
              <a:rPr dirty="0" sz="2200" spc="-40">
                <a:latin typeface="Arial"/>
                <a:cs typeface="Arial"/>
              </a:rPr>
              <a:t>temperature, </a:t>
            </a:r>
            <a:r>
              <a:rPr dirty="0" sz="2200" spc="-35">
                <a:latin typeface="Arial"/>
                <a:cs typeface="Arial"/>
              </a:rPr>
              <a:t>monitor</a:t>
            </a:r>
            <a:r>
              <a:rPr dirty="0" sz="2200" spc="-215">
                <a:latin typeface="Arial"/>
                <a:cs typeface="Arial"/>
              </a:rPr>
              <a:t> </a:t>
            </a:r>
            <a:r>
              <a:rPr dirty="0" sz="2200" spc="-45">
                <a:latin typeface="Arial"/>
                <a:cs typeface="Arial"/>
              </a:rPr>
              <a:t>throughout  </a:t>
            </a:r>
            <a:r>
              <a:rPr dirty="0" sz="2200" spc="-65">
                <a:latin typeface="Arial"/>
                <a:cs typeface="Arial"/>
              </a:rPr>
              <a:t>storage.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86929" y="1579952"/>
            <a:ext cx="3004668" cy="1697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314418" y="1522253"/>
            <a:ext cx="7730490" cy="5068570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dirty="0" sz="2550" spc="-65">
                <a:latin typeface="Arial"/>
                <a:cs typeface="Arial"/>
              </a:rPr>
              <a:t>Grain Quality </a:t>
            </a:r>
            <a:r>
              <a:rPr dirty="0" sz="2550" spc="-20">
                <a:latin typeface="Arial"/>
                <a:cs typeface="Arial"/>
              </a:rPr>
              <a:t>tests:</a:t>
            </a:r>
            <a:endParaRPr sz="2550">
              <a:latin typeface="Arial"/>
              <a:cs typeface="Arial"/>
            </a:endParaRPr>
          </a:p>
          <a:p>
            <a:pPr marL="332740" marR="1203960" indent="-320040">
              <a:lnSpc>
                <a:spcPts val="2800"/>
              </a:lnSpc>
              <a:spcBef>
                <a:spcPts val="825"/>
              </a:spcBef>
              <a:buSzPct val="61538"/>
              <a:buChar char="□"/>
              <a:tabLst>
                <a:tab pos="332105" algn="l"/>
                <a:tab pos="332740" algn="l"/>
              </a:tabLst>
            </a:pPr>
            <a:r>
              <a:rPr dirty="0" sz="2600" spc="-140">
                <a:latin typeface="Arial"/>
                <a:cs typeface="Arial"/>
              </a:rPr>
              <a:t>Choose </a:t>
            </a:r>
            <a:r>
              <a:rPr dirty="0" sz="2600" spc="-75">
                <a:latin typeface="Arial"/>
                <a:cs typeface="Arial"/>
              </a:rPr>
              <a:t>a </a:t>
            </a:r>
            <a:r>
              <a:rPr dirty="0" sz="2600" spc="-40">
                <a:latin typeface="Arial"/>
                <a:cs typeface="Arial"/>
              </a:rPr>
              <a:t>reputable </a:t>
            </a:r>
            <a:r>
              <a:rPr dirty="0" sz="2600" spc="-35">
                <a:latin typeface="Arial"/>
                <a:cs typeface="Arial"/>
              </a:rPr>
              <a:t>lab </a:t>
            </a:r>
            <a:r>
              <a:rPr dirty="0" sz="2600" spc="5">
                <a:latin typeface="Arial"/>
                <a:cs typeface="Arial"/>
              </a:rPr>
              <a:t>that </a:t>
            </a:r>
            <a:r>
              <a:rPr dirty="0" sz="2600" spc="-105">
                <a:latin typeface="Arial"/>
                <a:cs typeface="Arial"/>
              </a:rPr>
              <a:t>gives </a:t>
            </a:r>
            <a:r>
              <a:rPr dirty="0" sz="2600" spc="-25">
                <a:latin typeface="Arial"/>
                <a:cs typeface="Arial"/>
              </a:rPr>
              <a:t>the</a:t>
            </a:r>
            <a:r>
              <a:rPr dirty="0" sz="2600" spc="-135">
                <a:latin typeface="Arial"/>
                <a:cs typeface="Arial"/>
              </a:rPr>
              <a:t> </a:t>
            </a:r>
            <a:r>
              <a:rPr dirty="0" sz="2600" spc="-45">
                <a:latin typeface="Arial"/>
                <a:cs typeface="Arial"/>
              </a:rPr>
              <a:t>quality  </a:t>
            </a:r>
            <a:r>
              <a:rPr dirty="0" sz="2600" spc="-55">
                <a:latin typeface="Arial"/>
                <a:cs typeface="Arial"/>
              </a:rPr>
              <a:t>parameters </a:t>
            </a:r>
            <a:r>
              <a:rPr dirty="0" sz="2600" spc="-105">
                <a:latin typeface="Arial"/>
                <a:cs typeface="Arial"/>
              </a:rPr>
              <a:t>your </a:t>
            </a:r>
            <a:r>
              <a:rPr dirty="0" sz="2600" spc="-40">
                <a:latin typeface="Arial"/>
                <a:cs typeface="Arial"/>
              </a:rPr>
              <a:t>market</a:t>
            </a:r>
            <a:r>
              <a:rPr dirty="0" sz="2600" spc="-70">
                <a:latin typeface="Arial"/>
                <a:cs typeface="Arial"/>
              </a:rPr>
              <a:t> </a:t>
            </a:r>
            <a:r>
              <a:rPr dirty="0" sz="2600" spc="-65">
                <a:latin typeface="Arial"/>
                <a:cs typeface="Arial"/>
              </a:rPr>
              <a:t>wants</a:t>
            </a:r>
            <a:endParaRPr sz="26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05"/>
              </a:spcBef>
              <a:buSzPct val="61538"/>
              <a:buChar char="□"/>
              <a:tabLst>
                <a:tab pos="332105" algn="l"/>
                <a:tab pos="332740" algn="l"/>
              </a:tabLst>
            </a:pPr>
            <a:r>
              <a:rPr dirty="0" sz="2600" spc="-160">
                <a:latin typeface="Arial"/>
                <a:cs typeface="Arial"/>
              </a:rPr>
              <a:t>The </a:t>
            </a:r>
            <a:r>
              <a:rPr dirty="0" sz="2600" spc="-65">
                <a:latin typeface="Arial"/>
                <a:cs typeface="Arial"/>
              </a:rPr>
              <a:t>sampling </a:t>
            </a:r>
            <a:r>
              <a:rPr dirty="0" sz="2600" spc="-140">
                <a:latin typeface="Arial"/>
                <a:cs typeface="Arial"/>
              </a:rPr>
              <a:t>may </a:t>
            </a:r>
            <a:r>
              <a:rPr dirty="0" sz="2600" spc="-75">
                <a:latin typeface="Arial"/>
                <a:cs typeface="Arial"/>
              </a:rPr>
              <a:t>be </a:t>
            </a:r>
            <a:r>
              <a:rPr dirty="0" sz="2600" spc="-85">
                <a:latin typeface="Arial"/>
                <a:cs typeface="Arial"/>
              </a:rPr>
              <a:t>as </a:t>
            </a:r>
            <a:r>
              <a:rPr dirty="0" sz="2600" spc="-15">
                <a:latin typeface="Arial"/>
                <a:cs typeface="Arial"/>
              </a:rPr>
              <a:t>important </a:t>
            </a:r>
            <a:r>
              <a:rPr dirty="0" sz="2600" spc="-85">
                <a:latin typeface="Arial"/>
                <a:cs typeface="Arial"/>
              </a:rPr>
              <a:t>as </a:t>
            </a:r>
            <a:r>
              <a:rPr dirty="0" sz="2600" spc="-25">
                <a:latin typeface="Arial"/>
                <a:cs typeface="Arial"/>
              </a:rPr>
              <a:t>the</a:t>
            </a:r>
            <a:r>
              <a:rPr dirty="0" sz="2600" spc="10">
                <a:latin typeface="Arial"/>
                <a:cs typeface="Arial"/>
              </a:rPr>
              <a:t> </a:t>
            </a:r>
            <a:r>
              <a:rPr dirty="0" sz="2600" spc="-65">
                <a:latin typeface="Arial"/>
                <a:cs typeface="Arial"/>
              </a:rPr>
              <a:t>sample</a:t>
            </a:r>
            <a:endParaRPr sz="2600">
              <a:latin typeface="Arial"/>
              <a:cs typeface="Arial"/>
            </a:endParaRPr>
          </a:p>
          <a:p>
            <a:pPr lvl="1" marL="652780" marR="257175" indent="-274320">
              <a:lnSpc>
                <a:spcPts val="2530"/>
              </a:lnSpc>
              <a:spcBef>
                <a:spcPts val="655"/>
              </a:spcBef>
              <a:buSzPct val="69565"/>
              <a:buChar char="□"/>
              <a:tabLst>
                <a:tab pos="652780" algn="l"/>
              </a:tabLst>
            </a:pPr>
            <a:r>
              <a:rPr dirty="0" sz="2300" spc="-215">
                <a:latin typeface="Arial"/>
                <a:cs typeface="Arial"/>
              </a:rPr>
              <a:t>SAMPLES </a:t>
            </a:r>
            <a:r>
              <a:rPr dirty="0" sz="2300" spc="-225">
                <a:latin typeface="Arial"/>
                <a:cs typeface="Arial"/>
              </a:rPr>
              <a:t>MUST </a:t>
            </a:r>
            <a:r>
              <a:rPr dirty="0" sz="2300" spc="-215">
                <a:latin typeface="Arial"/>
                <a:cs typeface="Arial"/>
              </a:rPr>
              <a:t>BE </a:t>
            </a:r>
            <a:r>
              <a:rPr dirty="0" sz="2300" spc="-270">
                <a:latin typeface="Arial"/>
                <a:cs typeface="Arial"/>
              </a:rPr>
              <a:t>REPRESENTATIVE </a:t>
            </a:r>
            <a:r>
              <a:rPr dirty="0" sz="2300" spc="-15">
                <a:latin typeface="Arial"/>
                <a:cs typeface="Arial"/>
              </a:rPr>
              <a:t>in </a:t>
            </a:r>
            <a:r>
              <a:rPr dirty="0" sz="2300" spc="-75">
                <a:latin typeface="Arial"/>
                <a:cs typeface="Arial"/>
              </a:rPr>
              <a:t>space, </a:t>
            </a:r>
            <a:r>
              <a:rPr dirty="0" sz="2300" spc="-60">
                <a:latin typeface="Arial"/>
                <a:cs typeface="Arial"/>
              </a:rPr>
              <a:t>market-  </a:t>
            </a:r>
            <a:r>
              <a:rPr dirty="0" sz="2300" spc="-50">
                <a:latin typeface="Arial"/>
                <a:cs typeface="Arial"/>
              </a:rPr>
              <a:t>clean (&amp; </a:t>
            </a:r>
            <a:r>
              <a:rPr dirty="0" sz="2300" spc="-70">
                <a:latin typeface="Arial"/>
                <a:cs typeface="Arial"/>
              </a:rPr>
              <a:t>graded</a:t>
            </a:r>
            <a:r>
              <a:rPr dirty="0" sz="2300" spc="-100">
                <a:latin typeface="Arial"/>
                <a:cs typeface="Arial"/>
              </a:rPr>
              <a:t> </a:t>
            </a:r>
            <a:r>
              <a:rPr dirty="0" sz="2300" spc="-105">
                <a:latin typeface="Arial"/>
                <a:cs typeface="Arial"/>
              </a:rPr>
              <a:t>?)</a:t>
            </a:r>
            <a:endParaRPr sz="2300">
              <a:latin typeface="Arial"/>
              <a:cs typeface="Arial"/>
            </a:endParaRPr>
          </a:p>
          <a:p>
            <a:pPr marL="927100" marR="5080" indent="-228600">
              <a:lnSpc>
                <a:spcPts val="2200"/>
              </a:lnSpc>
              <a:spcBef>
                <a:spcPts val="405"/>
              </a:spcBef>
            </a:pPr>
            <a:r>
              <a:rPr dirty="0" sz="1500" spc="285">
                <a:latin typeface="Arial"/>
                <a:cs typeface="Arial"/>
              </a:rPr>
              <a:t>n </a:t>
            </a:r>
            <a:r>
              <a:rPr dirty="0" baseline="1424" sz="2925" spc="-75" i="1">
                <a:latin typeface="Arial"/>
                <a:cs typeface="Arial"/>
              </a:rPr>
              <a:t>Un</a:t>
            </a:r>
            <a:r>
              <a:rPr dirty="0" sz="2000" spc="-50">
                <a:latin typeface="Arial"/>
                <a:cs typeface="Arial"/>
              </a:rPr>
              <a:t>representative </a:t>
            </a:r>
            <a:r>
              <a:rPr dirty="0" baseline="1424" sz="2925" spc="-75" i="1">
                <a:latin typeface="Arial"/>
                <a:cs typeface="Arial"/>
              </a:rPr>
              <a:t>good </a:t>
            </a:r>
            <a:r>
              <a:rPr dirty="0" sz="2000" spc="-20">
                <a:latin typeface="Arial"/>
                <a:cs typeface="Arial"/>
              </a:rPr>
              <a:t>test </a:t>
            </a:r>
            <a:r>
              <a:rPr dirty="0" sz="2000" spc="-30">
                <a:latin typeface="Arial"/>
                <a:cs typeface="Arial"/>
              </a:rPr>
              <a:t>results </a:t>
            </a:r>
            <a:r>
              <a:rPr dirty="0" sz="2000" spc="-105">
                <a:latin typeface="Arial"/>
                <a:cs typeface="Arial"/>
              </a:rPr>
              <a:t>may </a:t>
            </a:r>
            <a:r>
              <a:rPr dirty="0" sz="2000" spc="-30">
                <a:latin typeface="Arial"/>
                <a:cs typeface="Arial"/>
              </a:rPr>
              <a:t>disappoint </a:t>
            </a:r>
            <a:r>
              <a:rPr dirty="0" sz="2000" spc="-20">
                <a:latin typeface="Arial"/>
                <a:cs typeface="Arial"/>
              </a:rPr>
              <a:t>the </a:t>
            </a:r>
            <a:r>
              <a:rPr dirty="0" sz="2000" spc="-65">
                <a:latin typeface="Arial"/>
                <a:cs typeface="Arial"/>
              </a:rPr>
              <a:t>end-user  </a:t>
            </a:r>
            <a:r>
              <a:rPr dirty="0" sz="2000" spc="-70">
                <a:latin typeface="Arial"/>
                <a:cs typeface="Arial"/>
              </a:rPr>
              <a:t>when </a:t>
            </a:r>
            <a:r>
              <a:rPr dirty="0" sz="2000" spc="-20">
                <a:latin typeface="Arial"/>
                <a:cs typeface="Arial"/>
              </a:rPr>
              <a:t>the </a:t>
            </a:r>
            <a:r>
              <a:rPr dirty="0" sz="2000" spc="-30">
                <a:latin typeface="Arial"/>
                <a:cs typeface="Arial"/>
              </a:rPr>
              <a:t>rest </a:t>
            </a:r>
            <a:r>
              <a:rPr dirty="0" sz="2000" spc="-20">
                <a:latin typeface="Arial"/>
                <a:cs typeface="Arial"/>
              </a:rPr>
              <a:t>of the </a:t>
            </a:r>
            <a:r>
              <a:rPr dirty="0" sz="2000" spc="-10">
                <a:latin typeface="Arial"/>
                <a:cs typeface="Arial"/>
              </a:rPr>
              <a:t>lot </a:t>
            </a:r>
            <a:r>
              <a:rPr dirty="0" sz="2000" spc="-40">
                <a:latin typeface="Arial"/>
                <a:cs typeface="Arial"/>
              </a:rPr>
              <a:t>doesn't </a:t>
            </a:r>
            <a:r>
              <a:rPr dirty="0" sz="2000" spc="-30">
                <a:latin typeface="Arial"/>
                <a:cs typeface="Arial"/>
              </a:rPr>
              <a:t>perform</a:t>
            </a:r>
            <a:r>
              <a:rPr dirty="0" sz="2000" spc="-260">
                <a:latin typeface="Arial"/>
                <a:cs typeface="Arial"/>
              </a:rPr>
              <a:t> </a:t>
            </a:r>
            <a:r>
              <a:rPr dirty="0" sz="2000" spc="-60">
                <a:latin typeface="Arial"/>
                <a:cs typeface="Arial"/>
              </a:rPr>
              <a:t>accordingly</a:t>
            </a:r>
            <a:endParaRPr sz="2000">
              <a:latin typeface="Arial"/>
              <a:cs typeface="Arial"/>
            </a:endParaRPr>
          </a:p>
          <a:p>
            <a:pPr marL="927100" marR="522605" indent="-228600">
              <a:lnSpc>
                <a:spcPts val="2200"/>
              </a:lnSpc>
              <a:spcBef>
                <a:spcPts val="400"/>
              </a:spcBef>
            </a:pPr>
            <a:r>
              <a:rPr dirty="0" sz="1500" spc="285">
                <a:latin typeface="Arial"/>
                <a:cs typeface="Arial"/>
              </a:rPr>
              <a:t>n </a:t>
            </a:r>
            <a:r>
              <a:rPr dirty="0" baseline="1424" sz="2925" spc="-75" i="1">
                <a:latin typeface="Arial"/>
                <a:cs typeface="Arial"/>
              </a:rPr>
              <a:t>Un</a:t>
            </a:r>
            <a:r>
              <a:rPr dirty="0" sz="2000" spc="-50">
                <a:latin typeface="Arial"/>
                <a:cs typeface="Arial"/>
              </a:rPr>
              <a:t>representative </a:t>
            </a:r>
            <a:r>
              <a:rPr dirty="0" baseline="1424" sz="2925" spc="-37" i="1">
                <a:latin typeface="Arial"/>
                <a:cs typeface="Arial"/>
              </a:rPr>
              <a:t>poor </a:t>
            </a:r>
            <a:r>
              <a:rPr dirty="0" sz="2000" spc="-20">
                <a:latin typeface="Arial"/>
                <a:cs typeface="Arial"/>
              </a:rPr>
              <a:t>test </a:t>
            </a:r>
            <a:r>
              <a:rPr dirty="0" sz="2000" spc="-30">
                <a:latin typeface="Arial"/>
                <a:cs typeface="Arial"/>
              </a:rPr>
              <a:t>results </a:t>
            </a:r>
            <a:r>
              <a:rPr dirty="0" sz="2000" spc="-105">
                <a:latin typeface="Arial"/>
                <a:cs typeface="Arial"/>
              </a:rPr>
              <a:t>may </a:t>
            </a:r>
            <a:r>
              <a:rPr dirty="0" sz="2000" spc="-40">
                <a:latin typeface="Arial"/>
                <a:cs typeface="Arial"/>
              </a:rPr>
              <a:t>cost </a:t>
            </a:r>
            <a:r>
              <a:rPr dirty="0" sz="2000" spc="-105">
                <a:latin typeface="Arial"/>
                <a:cs typeface="Arial"/>
              </a:rPr>
              <a:t>you </a:t>
            </a:r>
            <a:r>
              <a:rPr dirty="0" sz="2000" spc="-55">
                <a:latin typeface="Arial"/>
                <a:cs typeface="Arial"/>
              </a:rPr>
              <a:t>a </a:t>
            </a:r>
            <a:r>
              <a:rPr dirty="0" sz="2000" spc="-50">
                <a:latin typeface="Arial"/>
                <a:cs typeface="Arial"/>
              </a:rPr>
              <a:t>sale </a:t>
            </a:r>
            <a:r>
              <a:rPr dirty="0" sz="2000" spc="-45">
                <a:latin typeface="Arial"/>
                <a:cs typeface="Arial"/>
              </a:rPr>
              <a:t>or </a:t>
            </a:r>
            <a:r>
              <a:rPr dirty="0" sz="2000" spc="-55">
                <a:latin typeface="Arial"/>
                <a:cs typeface="Arial"/>
              </a:rPr>
              <a:t>a  </a:t>
            </a:r>
            <a:r>
              <a:rPr dirty="0" sz="2000" spc="-35">
                <a:latin typeface="Arial"/>
                <a:cs typeface="Arial"/>
              </a:rPr>
              <a:t>premium</a:t>
            </a:r>
            <a:endParaRPr sz="2000">
              <a:latin typeface="Arial"/>
              <a:cs typeface="Arial"/>
            </a:endParaRPr>
          </a:p>
          <a:p>
            <a:pPr lvl="1" marL="652780" marR="445770" indent="-274320">
              <a:lnSpc>
                <a:spcPts val="2530"/>
              </a:lnSpc>
              <a:spcBef>
                <a:spcPts val="535"/>
              </a:spcBef>
              <a:buSzPct val="69565"/>
              <a:buChar char="□"/>
              <a:tabLst>
                <a:tab pos="652780" algn="l"/>
              </a:tabLst>
            </a:pPr>
            <a:r>
              <a:rPr dirty="0" sz="2300" spc="-85">
                <a:latin typeface="Arial"/>
                <a:cs typeface="Arial"/>
              </a:rPr>
              <a:t>Consider </a:t>
            </a:r>
            <a:r>
              <a:rPr dirty="0" sz="2300" spc="-55">
                <a:latin typeface="Arial"/>
                <a:cs typeface="Arial"/>
              </a:rPr>
              <a:t>separate </a:t>
            </a:r>
            <a:r>
              <a:rPr dirty="0" sz="2300" spc="-65">
                <a:latin typeface="Arial"/>
                <a:cs typeface="Arial"/>
              </a:rPr>
              <a:t>storage, </a:t>
            </a:r>
            <a:r>
              <a:rPr dirty="0" sz="2300" spc="-35">
                <a:latin typeface="Arial"/>
                <a:cs typeface="Arial"/>
              </a:rPr>
              <a:t>testing </a:t>
            </a:r>
            <a:r>
              <a:rPr dirty="0" sz="2300" spc="-15">
                <a:latin typeface="Arial"/>
                <a:cs typeface="Arial"/>
              </a:rPr>
              <a:t>of </a:t>
            </a:r>
            <a:r>
              <a:rPr dirty="0" sz="2300" spc="-55">
                <a:latin typeface="Arial"/>
                <a:cs typeface="Arial"/>
              </a:rPr>
              <a:t>notably </a:t>
            </a:r>
            <a:r>
              <a:rPr dirty="0" sz="2300" spc="-10">
                <a:latin typeface="Arial"/>
                <a:cs typeface="Arial"/>
              </a:rPr>
              <a:t>different  </a:t>
            </a:r>
            <a:r>
              <a:rPr dirty="0" sz="2300" spc="-55">
                <a:latin typeface="Arial"/>
                <a:cs typeface="Arial"/>
              </a:rPr>
              <a:t>grain</a:t>
            </a:r>
            <a:r>
              <a:rPr dirty="0" sz="2300" spc="-70">
                <a:latin typeface="Arial"/>
                <a:cs typeface="Arial"/>
              </a:rPr>
              <a:t> </a:t>
            </a:r>
            <a:r>
              <a:rPr dirty="0" sz="2300" spc="-25">
                <a:latin typeface="Arial"/>
                <a:cs typeface="Arial"/>
              </a:rPr>
              <a:t>lots</a:t>
            </a:r>
            <a:endParaRPr sz="2300">
              <a:latin typeface="Arial"/>
              <a:cs typeface="Arial"/>
            </a:endParaRPr>
          </a:p>
          <a:p>
            <a:pPr lvl="1" marL="652780" marR="611505" indent="-274320">
              <a:lnSpc>
                <a:spcPts val="2400"/>
              </a:lnSpc>
              <a:spcBef>
                <a:spcPts val="645"/>
              </a:spcBef>
              <a:buSzPct val="69565"/>
              <a:buChar char="□"/>
              <a:tabLst>
                <a:tab pos="652780" algn="l"/>
              </a:tabLst>
            </a:pPr>
            <a:r>
              <a:rPr dirty="0" sz="2300" spc="-70">
                <a:latin typeface="Arial"/>
                <a:cs typeface="Arial"/>
              </a:rPr>
              <a:t>Make </a:t>
            </a:r>
            <a:r>
              <a:rPr dirty="0" sz="2300" spc="-55">
                <a:latin typeface="Arial"/>
                <a:cs typeface="Arial"/>
              </a:rPr>
              <a:t>sure </a:t>
            </a:r>
            <a:r>
              <a:rPr dirty="0" sz="2300" spc="-90">
                <a:latin typeface="Arial"/>
                <a:cs typeface="Arial"/>
              </a:rPr>
              <a:t>your </a:t>
            </a:r>
            <a:r>
              <a:rPr dirty="0" sz="2300" spc="-35">
                <a:latin typeface="Arial"/>
                <a:cs typeface="Arial"/>
              </a:rPr>
              <a:t>market </a:t>
            </a:r>
            <a:r>
              <a:rPr dirty="0" sz="2300" spc="-40">
                <a:latin typeface="Arial"/>
                <a:cs typeface="Arial"/>
              </a:rPr>
              <a:t>understands </a:t>
            </a:r>
            <a:r>
              <a:rPr dirty="0" sz="2300" spc="-20">
                <a:latin typeface="Arial"/>
                <a:cs typeface="Arial"/>
              </a:rPr>
              <a:t>the test </a:t>
            </a:r>
            <a:r>
              <a:rPr dirty="0" sz="2300" spc="-50">
                <a:latin typeface="Arial"/>
                <a:cs typeface="Arial"/>
              </a:rPr>
              <a:t>and</a:t>
            </a:r>
            <a:r>
              <a:rPr dirty="0" sz="2300" spc="-200">
                <a:latin typeface="Arial"/>
                <a:cs typeface="Arial"/>
              </a:rPr>
              <a:t> </a:t>
            </a:r>
            <a:r>
              <a:rPr dirty="0" sz="2300" spc="15">
                <a:latin typeface="Arial"/>
                <a:cs typeface="Arial"/>
              </a:rPr>
              <a:t>it’s  </a:t>
            </a:r>
            <a:r>
              <a:rPr dirty="0" sz="2300" spc="-15">
                <a:latin typeface="Arial"/>
                <a:cs typeface="Arial"/>
              </a:rPr>
              <a:t>limitations, </a:t>
            </a:r>
            <a:r>
              <a:rPr dirty="0" sz="2300" spc="-50">
                <a:latin typeface="Arial"/>
                <a:cs typeface="Arial"/>
              </a:rPr>
              <a:t>margin </a:t>
            </a:r>
            <a:r>
              <a:rPr dirty="0" sz="2300" spc="-15">
                <a:latin typeface="Arial"/>
                <a:cs typeface="Arial"/>
              </a:rPr>
              <a:t>of</a:t>
            </a:r>
            <a:r>
              <a:rPr dirty="0" sz="2300" spc="-145">
                <a:latin typeface="Arial"/>
                <a:cs typeface="Arial"/>
              </a:rPr>
              <a:t> </a:t>
            </a:r>
            <a:r>
              <a:rPr dirty="0" sz="2300" spc="-45">
                <a:latin typeface="Arial"/>
                <a:cs typeface="Arial"/>
              </a:rPr>
              <a:t>error</a:t>
            </a:r>
            <a:endParaRPr sz="23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88622" y="1600198"/>
            <a:ext cx="625655" cy="5131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5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188805" y="1563665"/>
            <a:ext cx="5538470" cy="4915535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1850" spc="-45">
                <a:latin typeface="Arial"/>
                <a:cs typeface="Arial"/>
              </a:rPr>
              <a:t>Grain </a:t>
            </a:r>
            <a:r>
              <a:rPr dirty="0" sz="1850" spc="-15">
                <a:latin typeface="Arial"/>
                <a:cs typeface="Arial"/>
              </a:rPr>
              <a:t>quality </a:t>
            </a:r>
            <a:r>
              <a:rPr dirty="0" sz="1850" spc="-10">
                <a:latin typeface="Arial"/>
                <a:cs typeface="Arial"/>
              </a:rPr>
              <a:t>target</a:t>
            </a:r>
            <a:r>
              <a:rPr dirty="0" sz="1850" spc="-70">
                <a:latin typeface="Arial"/>
                <a:cs typeface="Arial"/>
              </a:rPr>
              <a:t> </a:t>
            </a:r>
            <a:r>
              <a:rPr dirty="0" sz="1850" spc="-25">
                <a:latin typeface="Arial"/>
                <a:cs typeface="Arial"/>
              </a:rPr>
              <a:t>basics:</a:t>
            </a:r>
            <a:endParaRPr sz="1850">
              <a:latin typeface="Arial"/>
              <a:cs typeface="Arial"/>
            </a:endParaRPr>
          </a:p>
          <a:p>
            <a:pPr algn="just" marL="12700" marR="5080">
              <a:lnSpc>
                <a:spcPct val="80400"/>
              </a:lnSpc>
              <a:spcBef>
                <a:spcPts val="745"/>
              </a:spcBef>
            </a:pPr>
            <a:r>
              <a:rPr dirty="0" u="sng" sz="1900" spc="-114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Test </a:t>
            </a:r>
            <a:r>
              <a:rPr dirty="0" u="sng" sz="1900" spc="-7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Weight:</a:t>
            </a:r>
            <a:r>
              <a:rPr dirty="0" sz="1900" spc="-75">
                <a:latin typeface="Arial"/>
                <a:cs typeface="Arial"/>
              </a:rPr>
              <a:t> </a:t>
            </a:r>
            <a:r>
              <a:rPr dirty="0" sz="1900" spc="-70">
                <a:latin typeface="Arial"/>
                <a:cs typeface="Arial"/>
              </a:rPr>
              <a:t>General </a:t>
            </a:r>
            <a:r>
              <a:rPr dirty="0" sz="1900" spc="-50">
                <a:latin typeface="Arial"/>
                <a:cs typeface="Arial"/>
              </a:rPr>
              <a:t>measure </a:t>
            </a:r>
            <a:r>
              <a:rPr dirty="0" sz="1900" spc="-15">
                <a:latin typeface="Arial"/>
                <a:cs typeface="Arial"/>
              </a:rPr>
              <a:t>of </a:t>
            </a:r>
            <a:r>
              <a:rPr dirty="0" sz="1900" spc="-45">
                <a:latin typeface="Arial"/>
                <a:cs typeface="Arial"/>
              </a:rPr>
              <a:t>grain </a:t>
            </a:r>
            <a:r>
              <a:rPr dirty="0" sz="1900" spc="-50">
                <a:latin typeface="Arial"/>
                <a:cs typeface="Arial"/>
              </a:rPr>
              <a:t>quality- </a:t>
            </a:r>
            <a:r>
              <a:rPr dirty="0" sz="1900" spc="-65">
                <a:latin typeface="Arial"/>
                <a:cs typeface="Arial"/>
              </a:rPr>
              <a:t>low </a:t>
            </a:r>
            <a:r>
              <a:rPr dirty="0" sz="1900" spc="-15">
                <a:latin typeface="Arial"/>
                <a:cs typeface="Arial"/>
              </a:rPr>
              <a:t>test  </a:t>
            </a:r>
            <a:r>
              <a:rPr dirty="0" sz="1900" spc="-50">
                <a:latin typeface="Arial"/>
                <a:cs typeface="Arial"/>
              </a:rPr>
              <a:t>weight </a:t>
            </a:r>
            <a:r>
              <a:rPr dirty="0" sz="1900" spc="-60">
                <a:latin typeface="Arial"/>
                <a:cs typeface="Arial"/>
              </a:rPr>
              <a:t>generally </a:t>
            </a:r>
            <a:r>
              <a:rPr dirty="0" sz="1900" spc="-35">
                <a:latin typeface="Arial"/>
                <a:cs typeface="Arial"/>
              </a:rPr>
              <a:t>indicates </a:t>
            </a:r>
            <a:r>
              <a:rPr dirty="0" sz="1900" spc="-45">
                <a:latin typeface="Arial"/>
                <a:cs typeface="Arial"/>
              </a:rPr>
              <a:t>grain </a:t>
            </a:r>
            <a:r>
              <a:rPr dirty="0" sz="1900" spc="-65">
                <a:latin typeface="Arial"/>
                <a:cs typeface="Arial"/>
              </a:rPr>
              <a:t>developed </a:t>
            </a:r>
            <a:r>
              <a:rPr dirty="0" sz="1900" spc="-10">
                <a:latin typeface="Arial"/>
                <a:cs typeface="Arial"/>
              </a:rPr>
              <a:t>in </a:t>
            </a:r>
            <a:r>
              <a:rPr dirty="0" sz="1900" spc="-45">
                <a:latin typeface="Arial"/>
                <a:cs typeface="Arial"/>
              </a:rPr>
              <a:t>stressed  </a:t>
            </a:r>
            <a:r>
              <a:rPr dirty="0" sz="1900" spc="-75">
                <a:latin typeface="Arial"/>
                <a:cs typeface="Arial"/>
              </a:rPr>
              <a:t>growing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 spc="-30">
                <a:latin typeface="Arial"/>
                <a:cs typeface="Arial"/>
              </a:rPr>
              <a:t>conditions</a:t>
            </a:r>
            <a:endParaRPr sz="1900">
              <a:latin typeface="Arial"/>
              <a:cs typeface="Arial"/>
            </a:endParaRPr>
          </a:p>
          <a:p>
            <a:pPr marL="12700" marR="27305">
              <a:lnSpc>
                <a:spcPct val="78900"/>
              </a:lnSpc>
              <a:spcBef>
                <a:spcPts val="735"/>
              </a:spcBef>
            </a:pPr>
            <a:r>
              <a:rPr dirty="0" u="sng" sz="1900" spc="-15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DON:</a:t>
            </a:r>
            <a:r>
              <a:rPr dirty="0" sz="1900" spc="-155">
                <a:latin typeface="Arial"/>
                <a:cs typeface="Arial"/>
              </a:rPr>
              <a:t> </a:t>
            </a:r>
            <a:r>
              <a:rPr dirty="0" sz="1900" spc="-50">
                <a:latin typeface="Arial"/>
                <a:cs typeface="Arial"/>
              </a:rPr>
              <a:t>Concentration </a:t>
            </a:r>
            <a:r>
              <a:rPr dirty="0" sz="1900" spc="-15">
                <a:latin typeface="Arial"/>
                <a:cs typeface="Arial"/>
              </a:rPr>
              <a:t>of </a:t>
            </a:r>
            <a:r>
              <a:rPr dirty="0" sz="1900" spc="-70">
                <a:latin typeface="Arial"/>
                <a:cs typeface="Arial"/>
              </a:rPr>
              <a:t>Deoxynivalenol, </a:t>
            </a:r>
            <a:r>
              <a:rPr dirty="0" sz="1900" spc="-45">
                <a:latin typeface="Arial"/>
                <a:cs typeface="Arial"/>
              </a:rPr>
              <a:t>i.e. </a:t>
            </a:r>
            <a:r>
              <a:rPr dirty="0" sz="1900" spc="-20">
                <a:latin typeface="Arial"/>
                <a:cs typeface="Arial"/>
              </a:rPr>
              <a:t>”vomitoxin”  </a:t>
            </a:r>
            <a:r>
              <a:rPr dirty="0" sz="1900" spc="-30">
                <a:latin typeface="Arial"/>
                <a:cs typeface="Arial"/>
              </a:rPr>
              <a:t>from </a:t>
            </a:r>
            <a:r>
              <a:rPr dirty="0" sz="1900" spc="-60" i="1">
                <a:latin typeface="Arial"/>
                <a:cs typeface="Arial"/>
              </a:rPr>
              <a:t>Fusarium</a:t>
            </a:r>
            <a:r>
              <a:rPr dirty="0" sz="1900" spc="-85" i="1">
                <a:latin typeface="Arial"/>
                <a:cs typeface="Arial"/>
              </a:rPr>
              <a:t> </a:t>
            </a:r>
            <a:r>
              <a:rPr dirty="0" sz="1900" spc="-25">
                <a:latin typeface="Arial"/>
                <a:cs typeface="Arial"/>
              </a:rPr>
              <a:t>infection</a:t>
            </a:r>
            <a:endParaRPr sz="1900">
              <a:latin typeface="Arial"/>
              <a:cs typeface="Arial"/>
            </a:endParaRPr>
          </a:p>
          <a:p>
            <a:pPr marL="12700" marR="220979">
              <a:lnSpc>
                <a:spcPts val="1930"/>
              </a:lnSpc>
              <a:spcBef>
                <a:spcPts val="545"/>
              </a:spcBef>
            </a:pPr>
            <a:r>
              <a:rPr dirty="0" u="sng" sz="1900" spc="-6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Falling </a:t>
            </a:r>
            <a:r>
              <a:rPr dirty="0" u="sng" sz="1900" spc="-4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number:</a:t>
            </a:r>
            <a:r>
              <a:rPr dirty="0" sz="1900" spc="-40">
                <a:latin typeface="Arial"/>
                <a:cs typeface="Arial"/>
              </a:rPr>
              <a:t> Indicates </a:t>
            </a:r>
            <a:r>
              <a:rPr dirty="0" sz="1900" spc="-60">
                <a:latin typeface="Arial"/>
                <a:cs typeface="Arial"/>
              </a:rPr>
              <a:t>level </a:t>
            </a:r>
            <a:r>
              <a:rPr dirty="0" sz="1900" spc="-15">
                <a:latin typeface="Arial"/>
                <a:cs typeface="Arial"/>
              </a:rPr>
              <a:t>of </a:t>
            </a:r>
            <a:r>
              <a:rPr dirty="0" sz="1900" spc="-40">
                <a:latin typeface="Arial"/>
                <a:cs typeface="Arial"/>
              </a:rPr>
              <a:t>sprouting </a:t>
            </a:r>
            <a:r>
              <a:rPr dirty="0" sz="1900" spc="-65">
                <a:latin typeface="Arial"/>
                <a:cs typeface="Arial"/>
              </a:rPr>
              <a:t>damage,  </a:t>
            </a:r>
            <a:r>
              <a:rPr dirty="0" sz="1900" spc="-60">
                <a:latin typeface="Arial"/>
                <a:cs typeface="Arial"/>
              </a:rPr>
              <a:t>esp. </a:t>
            </a:r>
            <a:r>
              <a:rPr dirty="0" sz="1900" spc="-25">
                <a:latin typeface="Arial"/>
                <a:cs typeface="Arial"/>
              </a:rPr>
              <a:t>for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 spc="-50">
                <a:latin typeface="Arial"/>
                <a:cs typeface="Arial"/>
              </a:rPr>
              <a:t>wheats</a:t>
            </a:r>
            <a:endParaRPr sz="1900">
              <a:latin typeface="Arial"/>
              <a:cs typeface="Arial"/>
            </a:endParaRPr>
          </a:p>
          <a:p>
            <a:pPr marL="12700" marR="28575">
              <a:lnSpc>
                <a:spcPct val="78900"/>
              </a:lnSpc>
              <a:spcBef>
                <a:spcPts val="665"/>
              </a:spcBef>
            </a:pPr>
            <a:r>
              <a:rPr dirty="0" u="sng" sz="1900" spc="-21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RVA:</a:t>
            </a:r>
            <a:r>
              <a:rPr dirty="0" sz="1900" spc="-215">
                <a:latin typeface="Arial"/>
                <a:cs typeface="Arial"/>
              </a:rPr>
              <a:t> </a:t>
            </a:r>
            <a:r>
              <a:rPr dirty="0" sz="1900" spc="-40">
                <a:latin typeface="Arial"/>
                <a:cs typeface="Arial"/>
              </a:rPr>
              <a:t>Indicates </a:t>
            </a:r>
            <a:r>
              <a:rPr dirty="0" sz="1900" spc="-60">
                <a:latin typeface="Arial"/>
                <a:cs typeface="Arial"/>
              </a:rPr>
              <a:t>level </a:t>
            </a:r>
            <a:r>
              <a:rPr dirty="0" sz="1900" spc="-15">
                <a:latin typeface="Arial"/>
                <a:cs typeface="Arial"/>
              </a:rPr>
              <a:t>of </a:t>
            </a:r>
            <a:r>
              <a:rPr dirty="0" sz="1900" spc="-40">
                <a:latin typeface="Arial"/>
                <a:cs typeface="Arial"/>
              </a:rPr>
              <a:t>sprouting </a:t>
            </a:r>
            <a:r>
              <a:rPr dirty="0" sz="1900" spc="-65">
                <a:latin typeface="Arial"/>
                <a:cs typeface="Arial"/>
              </a:rPr>
              <a:t>damage </a:t>
            </a:r>
            <a:r>
              <a:rPr dirty="0" sz="1900" spc="-45">
                <a:latin typeface="Arial"/>
                <a:cs typeface="Arial"/>
              </a:rPr>
              <a:t>and </a:t>
            </a:r>
            <a:r>
              <a:rPr dirty="0" sz="1900" spc="-55">
                <a:latin typeface="Arial"/>
                <a:cs typeface="Arial"/>
              </a:rPr>
              <a:t>proximal  </a:t>
            </a:r>
            <a:r>
              <a:rPr dirty="0" sz="1900" spc="-5">
                <a:latin typeface="Arial"/>
                <a:cs typeface="Arial"/>
              </a:rPr>
              <a:t>“shelf-life” </a:t>
            </a:r>
            <a:r>
              <a:rPr dirty="0" sz="1900" spc="-15">
                <a:latin typeface="Arial"/>
                <a:cs typeface="Arial"/>
              </a:rPr>
              <a:t>of </a:t>
            </a:r>
            <a:r>
              <a:rPr dirty="0" sz="1900" spc="-35">
                <a:latin typeface="Arial"/>
                <a:cs typeface="Arial"/>
              </a:rPr>
              <a:t>germination </a:t>
            </a:r>
            <a:r>
              <a:rPr dirty="0" sz="1900" spc="-50">
                <a:latin typeface="Arial"/>
                <a:cs typeface="Arial"/>
              </a:rPr>
              <a:t>capacity </a:t>
            </a:r>
            <a:r>
              <a:rPr dirty="0" sz="1900" spc="-25">
                <a:latin typeface="Arial"/>
                <a:cs typeface="Arial"/>
              </a:rPr>
              <a:t>for malting</a:t>
            </a:r>
            <a:r>
              <a:rPr dirty="0" sz="1900" spc="-195">
                <a:latin typeface="Arial"/>
                <a:cs typeface="Arial"/>
              </a:rPr>
              <a:t> </a:t>
            </a:r>
            <a:r>
              <a:rPr dirty="0" sz="1900" spc="-65">
                <a:latin typeface="Arial"/>
                <a:cs typeface="Arial"/>
              </a:rPr>
              <a:t>barleys</a:t>
            </a:r>
            <a:endParaRPr sz="1900">
              <a:latin typeface="Arial"/>
              <a:cs typeface="Arial"/>
            </a:endParaRPr>
          </a:p>
          <a:p>
            <a:pPr marL="12700" marR="20955">
              <a:lnSpc>
                <a:spcPct val="80400"/>
              </a:lnSpc>
              <a:spcBef>
                <a:spcPts val="700"/>
              </a:spcBef>
            </a:pPr>
            <a:r>
              <a:rPr dirty="0" u="sng" sz="1900" spc="-6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Protein:</a:t>
            </a:r>
            <a:r>
              <a:rPr dirty="0" sz="1900" spc="-60">
                <a:latin typeface="Arial"/>
                <a:cs typeface="Arial"/>
              </a:rPr>
              <a:t> </a:t>
            </a:r>
            <a:r>
              <a:rPr dirty="0" sz="1900" spc="-70">
                <a:latin typeface="Arial"/>
                <a:cs typeface="Arial"/>
              </a:rPr>
              <a:t>Percent </a:t>
            </a:r>
            <a:r>
              <a:rPr dirty="0" sz="1900" spc="-45">
                <a:latin typeface="Arial"/>
                <a:cs typeface="Arial"/>
              </a:rPr>
              <a:t>grain crude </a:t>
            </a:r>
            <a:r>
              <a:rPr dirty="0" sz="1900" spc="-35">
                <a:latin typeface="Arial"/>
                <a:cs typeface="Arial"/>
              </a:rPr>
              <a:t>protein </a:t>
            </a:r>
            <a:r>
              <a:rPr dirty="0" sz="1900" spc="-30">
                <a:latin typeface="Arial"/>
                <a:cs typeface="Arial"/>
              </a:rPr>
              <a:t>concentration </a:t>
            </a:r>
            <a:r>
              <a:rPr dirty="0" sz="1900" spc="-25">
                <a:latin typeface="Arial"/>
                <a:cs typeface="Arial"/>
              </a:rPr>
              <a:t>for  </a:t>
            </a:r>
            <a:r>
              <a:rPr dirty="0" sz="1900" spc="-50">
                <a:latin typeface="Arial"/>
                <a:cs typeface="Arial"/>
              </a:rPr>
              <a:t>approximating </a:t>
            </a:r>
            <a:r>
              <a:rPr dirty="0" sz="1900" spc="-40">
                <a:latin typeface="Arial"/>
                <a:cs typeface="Arial"/>
              </a:rPr>
              <a:t>gluten </a:t>
            </a:r>
            <a:r>
              <a:rPr dirty="0" sz="1900" spc="-35">
                <a:latin typeface="Arial"/>
                <a:cs typeface="Arial"/>
              </a:rPr>
              <a:t>concentration, </a:t>
            </a:r>
            <a:r>
              <a:rPr dirty="0" sz="1900" spc="-15">
                <a:latin typeface="Arial"/>
                <a:cs typeface="Arial"/>
              </a:rPr>
              <a:t>effect </a:t>
            </a:r>
            <a:r>
              <a:rPr dirty="0" sz="1900" spc="-50">
                <a:latin typeface="Arial"/>
                <a:cs typeface="Arial"/>
              </a:rPr>
              <a:t>on </a:t>
            </a:r>
            <a:r>
              <a:rPr dirty="0" sz="1900" spc="-30">
                <a:latin typeface="Arial"/>
                <a:cs typeface="Arial"/>
              </a:rPr>
              <a:t>malting,  </a:t>
            </a:r>
            <a:r>
              <a:rPr dirty="0" sz="1900" spc="-45">
                <a:latin typeface="Arial"/>
                <a:cs typeface="Arial"/>
              </a:rPr>
              <a:t>and </a:t>
            </a:r>
            <a:r>
              <a:rPr dirty="0" sz="1900" spc="-50">
                <a:latin typeface="Arial"/>
                <a:cs typeface="Arial"/>
              </a:rPr>
              <a:t>feed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 spc="-55">
                <a:latin typeface="Arial"/>
                <a:cs typeface="Arial"/>
              </a:rPr>
              <a:t>value</a:t>
            </a:r>
            <a:endParaRPr sz="1900">
              <a:latin typeface="Arial"/>
              <a:cs typeface="Arial"/>
            </a:endParaRPr>
          </a:p>
          <a:p>
            <a:pPr marL="12700" marR="201295">
              <a:lnSpc>
                <a:spcPct val="78900"/>
              </a:lnSpc>
              <a:spcBef>
                <a:spcPts val="735"/>
              </a:spcBef>
            </a:pPr>
            <a:r>
              <a:rPr dirty="0" u="sng" sz="1900" spc="-9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Germ:</a:t>
            </a:r>
            <a:r>
              <a:rPr dirty="0" sz="1900" spc="-90">
                <a:latin typeface="Arial"/>
                <a:cs typeface="Arial"/>
              </a:rPr>
              <a:t> </a:t>
            </a:r>
            <a:r>
              <a:rPr dirty="0" sz="1900" spc="-70">
                <a:latin typeface="Arial"/>
                <a:cs typeface="Arial"/>
              </a:rPr>
              <a:t>Percent </a:t>
            </a:r>
            <a:r>
              <a:rPr dirty="0" sz="1900" spc="-45">
                <a:latin typeface="Arial"/>
                <a:cs typeface="Arial"/>
              </a:rPr>
              <a:t>kernels </a:t>
            </a:r>
            <a:r>
              <a:rPr dirty="0" sz="1900" spc="-20">
                <a:latin typeface="Arial"/>
                <a:cs typeface="Arial"/>
              </a:rPr>
              <a:t>with </a:t>
            </a:r>
            <a:r>
              <a:rPr dirty="0" sz="1900" spc="-50">
                <a:latin typeface="Arial"/>
                <a:cs typeface="Arial"/>
              </a:rPr>
              <a:t>capacity </a:t>
            </a:r>
            <a:r>
              <a:rPr dirty="0" sz="1900" spc="-25">
                <a:latin typeface="Arial"/>
                <a:cs typeface="Arial"/>
              </a:rPr>
              <a:t>to </a:t>
            </a:r>
            <a:r>
              <a:rPr dirty="0" sz="1900" spc="-40">
                <a:latin typeface="Arial"/>
                <a:cs typeface="Arial"/>
              </a:rPr>
              <a:t>germinate </a:t>
            </a:r>
            <a:r>
              <a:rPr dirty="0" sz="1900" spc="-25">
                <a:latin typeface="Arial"/>
                <a:cs typeface="Arial"/>
              </a:rPr>
              <a:t>for  malting </a:t>
            </a:r>
            <a:r>
              <a:rPr dirty="0" sz="1900" spc="-45">
                <a:latin typeface="Arial"/>
                <a:cs typeface="Arial"/>
              </a:rPr>
              <a:t>and</a:t>
            </a:r>
            <a:r>
              <a:rPr dirty="0" sz="1900" spc="-85">
                <a:latin typeface="Arial"/>
                <a:cs typeface="Arial"/>
              </a:rPr>
              <a:t> </a:t>
            </a:r>
            <a:r>
              <a:rPr dirty="0" sz="1900" spc="-65">
                <a:latin typeface="Arial"/>
                <a:cs typeface="Arial"/>
              </a:rPr>
              <a:t>seed</a:t>
            </a:r>
            <a:endParaRPr sz="1900">
              <a:latin typeface="Arial"/>
              <a:cs typeface="Arial"/>
            </a:endParaRPr>
          </a:p>
          <a:p>
            <a:pPr marL="12700" marR="199390">
              <a:lnSpc>
                <a:spcPct val="81900"/>
              </a:lnSpc>
              <a:spcBef>
                <a:spcPts val="600"/>
              </a:spcBef>
            </a:pPr>
            <a:r>
              <a:rPr dirty="0" u="sng" sz="1900" spc="-6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Plump:</a:t>
            </a:r>
            <a:r>
              <a:rPr dirty="0" sz="1900" spc="-65">
                <a:latin typeface="Arial"/>
                <a:cs typeface="Arial"/>
              </a:rPr>
              <a:t> </a:t>
            </a:r>
            <a:r>
              <a:rPr dirty="0" sz="1900" spc="-70">
                <a:latin typeface="Arial"/>
                <a:cs typeface="Arial"/>
              </a:rPr>
              <a:t>Percent </a:t>
            </a:r>
            <a:r>
              <a:rPr dirty="0" sz="1900" spc="-45">
                <a:latin typeface="Arial"/>
                <a:cs typeface="Arial"/>
              </a:rPr>
              <a:t>kernels </a:t>
            </a:r>
            <a:r>
              <a:rPr dirty="0" sz="1900" spc="100">
                <a:latin typeface="Arial"/>
                <a:cs typeface="Arial"/>
              </a:rPr>
              <a:t>&gt;6/64” </a:t>
            </a:r>
            <a:r>
              <a:rPr dirty="0" sz="1900" spc="-55">
                <a:latin typeface="Arial"/>
                <a:cs typeface="Arial"/>
              </a:rPr>
              <a:t>wide; proximal  </a:t>
            </a:r>
            <a:r>
              <a:rPr dirty="0" sz="1900" spc="-25">
                <a:latin typeface="Arial"/>
                <a:cs typeface="Arial"/>
              </a:rPr>
              <a:t>indicator </a:t>
            </a:r>
            <a:r>
              <a:rPr dirty="0" sz="1900" spc="-15">
                <a:latin typeface="Arial"/>
                <a:cs typeface="Arial"/>
              </a:rPr>
              <a:t>of </a:t>
            </a:r>
            <a:r>
              <a:rPr dirty="0" sz="1900" spc="-45">
                <a:latin typeface="Arial"/>
                <a:cs typeface="Arial"/>
              </a:rPr>
              <a:t>kernels </a:t>
            </a:r>
            <a:r>
              <a:rPr dirty="0" sz="1900" spc="5">
                <a:latin typeface="Arial"/>
                <a:cs typeface="Arial"/>
              </a:rPr>
              <a:t>that </a:t>
            </a:r>
            <a:r>
              <a:rPr dirty="0" sz="1900" spc="-5">
                <a:latin typeface="Arial"/>
                <a:cs typeface="Arial"/>
              </a:rPr>
              <a:t>filled </a:t>
            </a:r>
            <a:r>
              <a:rPr dirty="0" sz="1900" spc="-45">
                <a:latin typeface="Arial"/>
                <a:cs typeface="Arial"/>
              </a:rPr>
              <a:t>well </a:t>
            </a:r>
            <a:r>
              <a:rPr dirty="0" sz="1900" spc="-5">
                <a:latin typeface="Arial"/>
                <a:cs typeface="Arial"/>
              </a:rPr>
              <a:t>&amp; </a:t>
            </a:r>
            <a:r>
              <a:rPr dirty="0" sz="1900" spc="-35">
                <a:latin typeface="Arial"/>
                <a:cs typeface="Arial"/>
              </a:rPr>
              <a:t>uniformly </a:t>
            </a:r>
            <a:r>
              <a:rPr dirty="0" sz="1900" spc="-20">
                <a:latin typeface="Arial"/>
                <a:cs typeface="Arial"/>
              </a:rPr>
              <a:t>with</a:t>
            </a:r>
            <a:r>
              <a:rPr dirty="0" sz="1900" spc="-325">
                <a:latin typeface="Arial"/>
                <a:cs typeface="Arial"/>
              </a:rPr>
              <a:t> </a:t>
            </a:r>
            <a:r>
              <a:rPr dirty="0" sz="1900" spc="-55">
                <a:latin typeface="Arial"/>
                <a:cs typeface="Arial"/>
              </a:rPr>
              <a:t>a  </a:t>
            </a:r>
            <a:r>
              <a:rPr dirty="0" sz="1900" spc="-45">
                <a:latin typeface="Arial"/>
                <a:cs typeface="Arial"/>
              </a:rPr>
              <a:t>high </a:t>
            </a:r>
            <a:r>
              <a:rPr dirty="0" sz="1900" spc="-35">
                <a:latin typeface="Arial"/>
                <a:cs typeface="Arial"/>
              </a:rPr>
              <a:t>starch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 spc="-30">
                <a:latin typeface="Arial"/>
                <a:cs typeface="Arial"/>
              </a:rPr>
              <a:t>concentration</a:t>
            </a:r>
            <a:endParaRPr sz="19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42000" y="2015065"/>
            <a:ext cx="3242732" cy="4199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5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188805" y="1552928"/>
            <a:ext cx="5445760" cy="508635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1642110">
              <a:lnSpc>
                <a:spcPct val="104299"/>
              </a:lnSpc>
              <a:spcBef>
                <a:spcPts val="155"/>
              </a:spcBef>
            </a:pPr>
            <a:r>
              <a:rPr dirty="0" sz="2450" spc="-10">
                <a:latin typeface="Arial"/>
                <a:cs typeface="Arial"/>
              </a:rPr>
              <a:t>Malting </a:t>
            </a:r>
            <a:r>
              <a:rPr dirty="0" sz="2450" spc="-55">
                <a:latin typeface="Arial"/>
                <a:cs typeface="Arial"/>
              </a:rPr>
              <a:t>barley </a:t>
            </a:r>
            <a:r>
              <a:rPr dirty="0" sz="2450" spc="-25">
                <a:latin typeface="Arial"/>
                <a:cs typeface="Arial"/>
              </a:rPr>
              <a:t>quality</a:t>
            </a:r>
            <a:r>
              <a:rPr dirty="0" sz="2450" spc="-140">
                <a:latin typeface="Arial"/>
                <a:cs typeface="Arial"/>
              </a:rPr>
              <a:t> </a:t>
            </a:r>
            <a:r>
              <a:rPr dirty="0" sz="2450" spc="-40">
                <a:latin typeface="Arial"/>
                <a:cs typeface="Arial"/>
              </a:rPr>
              <a:t>basics  </a:t>
            </a:r>
            <a:r>
              <a:rPr dirty="0" u="sng" sz="2500" spc="-15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Test </a:t>
            </a:r>
            <a:r>
              <a:rPr dirty="0" u="sng" sz="2500" spc="-1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Weight:</a:t>
            </a:r>
            <a:r>
              <a:rPr dirty="0" sz="2500" spc="-100">
                <a:latin typeface="Arial"/>
                <a:cs typeface="Arial"/>
              </a:rPr>
              <a:t> </a:t>
            </a:r>
            <a:r>
              <a:rPr dirty="0" sz="2500" spc="70">
                <a:latin typeface="Arial"/>
                <a:cs typeface="Arial"/>
              </a:rPr>
              <a:t>48 </a:t>
            </a:r>
            <a:r>
              <a:rPr dirty="0" sz="2500" spc="35">
                <a:latin typeface="Arial"/>
                <a:cs typeface="Arial"/>
              </a:rPr>
              <a:t>lbs/bu  </a:t>
            </a:r>
            <a:r>
              <a:rPr dirty="0" u="sng" sz="2500" spc="-204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DON:</a:t>
            </a:r>
            <a:r>
              <a:rPr dirty="0" sz="2500" spc="-204">
                <a:latin typeface="Arial"/>
                <a:cs typeface="Arial"/>
              </a:rPr>
              <a:t> </a:t>
            </a:r>
            <a:r>
              <a:rPr dirty="0" sz="2500" spc="5">
                <a:latin typeface="Arial"/>
                <a:cs typeface="Arial"/>
              </a:rPr>
              <a:t>&lt; </a:t>
            </a:r>
            <a:r>
              <a:rPr dirty="0" sz="2500" spc="-25">
                <a:latin typeface="Arial"/>
                <a:cs typeface="Arial"/>
              </a:rPr>
              <a:t>0.5ppm, </a:t>
            </a:r>
            <a:r>
              <a:rPr dirty="0" sz="2500">
                <a:latin typeface="Arial"/>
                <a:cs typeface="Arial"/>
              </a:rPr>
              <a:t>≤ </a:t>
            </a:r>
            <a:r>
              <a:rPr dirty="0" sz="2500" spc="75">
                <a:latin typeface="Arial"/>
                <a:cs typeface="Arial"/>
              </a:rPr>
              <a:t>1 </a:t>
            </a:r>
            <a:r>
              <a:rPr dirty="0" sz="2500" spc="-55">
                <a:latin typeface="Arial"/>
                <a:cs typeface="Arial"/>
              </a:rPr>
              <a:t>ppm  </a:t>
            </a:r>
            <a:r>
              <a:rPr dirty="0" sz="2500" spc="-75">
                <a:solidFill>
                  <a:srgbClr val="7F7F7F"/>
                </a:solidFill>
                <a:latin typeface="Arial"/>
                <a:cs typeface="Arial"/>
              </a:rPr>
              <a:t>Falling </a:t>
            </a:r>
            <a:r>
              <a:rPr dirty="0" sz="2500" spc="-55">
                <a:solidFill>
                  <a:srgbClr val="7F7F7F"/>
                </a:solidFill>
                <a:latin typeface="Arial"/>
                <a:cs typeface="Arial"/>
              </a:rPr>
              <a:t>number:</a:t>
            </a:r>
            <a:r>
              <a:rPr dirty="0" sz="2500" spc="-8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2500" spc="-20">
                <a:solidFill>
                  <a:srgbClr val="7F7F7F"/>
                </a:solidFill>
                <a:latin typeface="Arial"/>
                <a:cs typeface="Arial"/>
              </a:rPr>
              <a:t>N/A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dirty="0" u="sng" sz="2500" spc="-28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RVA:</a:t>
            </a:r>
            <a:r>
              <a:rPr dirty="0" sz="2500" spc="-285">
                <a:latin typeface="Arial"/>
                <a:cs typeface="Arial"/>
              </a:rPr>
              <a:t> </a:t>
            </a:r>
            <a:r>
              <a:rPr dirty="0" sz="2500" spc="5">
                <a:latin typeface="Arial"/>
                <a:cs typeface="Arial"/>
              </a:rPr>
              <a:t>&gt; </a:t>
            </a:r>
            <a:r>
              <a:rPr dirty="0" sz="2500" spc="70">
                <a:latin typeface="Arial"/>
                <a:cs typeface="Arial"/>
              </a:rPr>
              <a:t>120 </a:t>
            </a:r>
            <a:r>
              <a:rPr dirty="0" sz="2500" spc="5">
                <a:latin typeface="Arial"/>
                <a:cs typeface="Arial"/>
              </a:rPr>
              <a:t>= </a:t>
            </a:r>
            <a:r>
              <a:rPr dirty="0" sz="2500" spc="-65">
                <a:latin typeface="Arial"/>
                <a:cs typeface="Arial"/>
              </a:rPr>
              <a:t>sound </a:t>
            </a:r>
            <a:r>
              <a:rPr dirty="0" sz="2500" spc="-55">
                <a:latin typeface="Arial"/>
                <a:cs typeface="Arial"/>
              </a:rPr>
              <a:t>grain</a:t>
            </a:r>
            <a:r>
              <a:rPr dirty="0" sz="2500" spc="-180">
                <a:latin typeface="Arial"/>
                <a:cs typeface="Arial"/>
              </a:rPr>
              <a:t> </a:t>
            </a:r>
            <a:r>
              <a:rPr dirty="0" sz="2500" spc="790">
                <a:latin typeface="Arial"/>
                <a:cs typeface="Arial"/>
              </a:rPr>
              <a:t>•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500" spc="5">
                <a:latin typeface="Arial"/>
                <a:cs typeface="Arial"/>
              </a:rPr>
              <a:t>&lt; </a:t>
            </a:r>
            <a:r>
              <a:rPr dirty="0" sz="2500" spc="70">
                <a:latin typeface="Arial"/>
                <a:cs typeface="Arial"/>
              </a:rPr>
              <a:t>50 </a:t>
            </a:r>
            <a:r>
              <a:rPr dirty="0" sz="2500" spc="5">
                <a:latin typeface="Arial"/>
                <a:cs typeface="Arial"/>
              </a:rPr>
              <a:t>= </a:t>
            </a:r>
            <a:r>
              <a:rPr dirty="0" sz="2500" spc="-100">
                <a:latin typeface="Arial"/>
                <a:cs typeface="Arial"/>
              </a:rPr>
              <a:t>severe </a:t>
            </a:r>
            <a:r>
              <a:rPr dirty="0" sz="2500" spc="-45">
                <a:latin typeface="Arial"/>
                <a:cs typeface="Arial"/>
              </a:rPr>
              <a:t>sprout</a:t>
            </a:r>
            <a:r>
              <a:rPr dirty="0" sz="2500" spc="-355">
                <a:latin typeface="Arial"/>
                <a:cs typeface="Arial"/>
              </a:rPr>
              <a:t> </a:t>
            </a:r>
            <a:r>
              <a:rPr dirty="0" sz="2500" spc="-85">
                <a:latin typeface="Arial"/>
                <a:cs typeface="Arial"/>
              </a:rPr>
              <a:t>damage</a:t>
            </a:r>
            <a:endParaRPr sz="2500">
              <a:latin typeface="Arial"/>
              <a:cs typeface="Arial"/>
            </a:endParaRPr>
          </a:p>
          <a:p>
            <a:pPr marL="12700" marR="5080">
              <a:lnSpc>
                <a:spcPts val="2400"/>
              </a:lnSpc>
              <a:spcBef>
                <a:spcPts val="645"/>
              </a:spcBef>
            </a:pPr>
            <a:r>
              <a:rPr dirty="0" u="sng" sz="2500" spc="-7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Protein:</a:t>
            </a:r>
            <a:r>
              <a:rPr dirty="0" sz="2500" spc="-75">
                <a:latin typeface="Arial"/>
                <a:cs typeface="Arial"/>
              </a:rPr>
              <a:t> </a:t>
            </a:r>
            <a:r>
              <a:rPr dirty="0" sz="2500" spc="-50">
                <a:latin typeface="Arial"/>
                <a:cs typeface="Arial"/>
              </a:rPr>
              <a:t>9.5-12.5% </a:t>
            </a:r>
            <a:r>
              <a:rPr dirty="0" sz="2500" spc="790">
                <a:latin typeface="Arial"/>
                <a:cs typeface="Arial"/>
              </a:rPr>
              <a:t>•</a:t>
            </a:r>
            <a:r>
              <a:rPr dirty="0" sz="2500" spc="-125">
                <a:latin typeface="Arial"/>
                <a:cs typeface="Arial"/>
              </a:rPr>
              <a:t> </a:t>
            </a:r>
            <a:r>
              <a:rPr dirty="0" sz="2500" spc="-65">
                <a:latin typeface="Arial"/>
                <a:cs typeface="Arial"/>
              </a:rPr>
              <a:t>13.5% </a:t>
            </a:r>
            <a:r>
              <a:rPr dirty="0" sz="2500" spc="-40">
                <a:latin typeface="Arial"/>
                <a:cs typeface="Arial"/>
              </a:rPr>
              <a:t>for </a:t>
            </a:r>
            <a:r>
              <a:rPr dirty="0" sz="2500" spc="-95">
                <a:latin typeface="Arial"/>
                <a:cs typeface="Arial"/>
              </a:rPr>
              <a:t>6-rows </a:t>
            </a:r>
            <a:r>
              <a:rPr dirty="0" sz="2500" spc="790">
                <a:latin typeface="Arial"/>
                <a:cs typeface="Arial"/>
              </a:rPr>
              <a:t>•  </a:t>
            </a:r>
            <a:r>
              <a:rPr dirty="0" sz="2500" spc="-40" i="1">
                <a:latin typeface="Arial"/>
                <a:cs typeface="Arial"/>
              </a:rPr>
              <a:t>under </a:t>
            </a:r>
            <a:r>
              <a:rPr dirty="0" sz="2500" spc="-35" i="1">
                <a:latin typeface="Arial"/>
                <a:cs typeface="Arial"/>
              </a:rPr>
              <a:t>threshold </a:t>
            </a:r>
            <a:r>
              <a:rPr dirty="0" sz="2500" spc="-40" i="1">
                <a:latin typeface="Arial"/>
                <a:cs typeface="Arial"/>
              </a:rPr>
              <a:t>is </a:t>
            </a:r>
            <a:r>
              <a:rPr dirty="0" sz="2500" spc="-55" i="1">
                <a:latin typeface="Arial"/>
                <a:cs typeface="Arial"/>
              </a:rPr>
              <a:t>more </a:t>
            </a:r>
            <a:r>
              <a:rPr dirty="0" sz="2500" spc="-65" i="1">
                <a:latin typeface="Arial"/>
                <a:cs typeface="Arial"/>
              </a:rPr>
              <a:t>workable </a:t>
            </a:r>
            <a:r>
              <a:rPr dirty="0" sz="2500" spc="-15" i="1">
                <a:latin typeface="Arial"/>
                <a:cs typeface="Arial"/>
              </a:rPr>
              <a:t>than  </a:t>
            </a:r>
            <a:r>
              <a:rPr dirty="0" sz="2500" spc="-105" i="1">
                <a:latin typeface="Arial"/>
                <a:cs typeface="Arial"/>
              </a:rPr>
              <a:t>above</a:t>
            </a:r>
            <a:r>
              <a:rPr dirty="0" sz="2500" spc="-75" i="1">
                <a:latin typeface="Arial"/>
                <a:cs typeface="Arial"/>
              </a:rPr>
              <a:t> </a:t>
            </a:r>
            <a:r>
              <a:rPr dirty="0" sz="2500" spc="45" i="1">
                <a:latin typeface="Arial"/>
                <a:cs typeface="Arial"/>
              </a:rPr>
              <a:t>it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u="sng" sz="2500" spc="-114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Germ:</a:t>
            </a:r>
            <a:r>
              <a:rPr dirty="0" sz="2500" spc="-114">
                <a:latin typeface="Arial"/>
                <a:cs typeface="Arial"/>
              </a:rPr>
              <a:t> </a:t>
            </a:r>
            <a:r>
              <a:rPr dirty="0" sz="2500" spc="5">
                <a:latin typeface="Arial"/>
                <a:cs typeface="Arial"/>
              </a:rPr>
              <a:t>&gt;</a:t>
            </a:r>
            <a:r>
              <a:rPr dirty="0" sz="2500" spc="-40">
                <a:latin typeface="Arial"/>
                <a:cs typeface="Arial"/>
              </a:rPr>
              <a:t> </a:t>
            </a:r>
            <a:r>
              <a:rPr dirty="0" sz="2500" spc="-95">
                <a:latin typeface="Arial"/>
                <a:cs typeface="Arial"/>
              </a:rPr>
              <a:t>95%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dirty="0" u="sng" sz="2500" spc="-8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Plump:</a:t>
            </a:r>
            <a:r>
              <a:rPr dirty="0" sz="2500" spc="-85">
                <a:latin typeface="Arial"/>
                <a:cs typeface="Arial"/>
              </a:rPr>
              <a:t> </a:t>
            </a:r>
            <a:r>
              <a:rPr dirty="0" sz="2500" spc="5">
                <a:latin typeface="Arial"/>
                <a:cs typeface="Arial"/>
              </a:rPr>
              <a:t>&gt;</a:t>
            </a:r>
            <a:r>
              <a:rPr dirty="0" sz="2500" spc="-65">
                <a:latin typeface="Arial"/>
                <a:cs typeface="Arial"/>
              </a:rPr>
              <a:t> </a:t>
            </a:r>
            <a:r>
              <a:rPr dirty="0" sz="2500" spc="-95">
                <a:latin typeface="Arial"/>
                <a:cs typeface="Arial"/>
              </a:rPr>
              <a:t>80%</a:t>
            </a:r>
            <a:endParaRPr sz="2500">
              <a:latin typeface="Arial"/>
              <a:cs typeface="Arial"/>
            </a:endParaRPr>
          </a:p>
          <a:p>
            <a:pPr marL="12700" marR="203200">
              <a:lnSpc>
                <a:spcPct val="79500"/>
              </a:lnSpc>
              <a:spcBef>
                <a:spcPts val="775"/>
              </a:spcBef>
            </a:pPr>
            <a:r>
              <a:rPr dirty="0" sz="2200" spc="-110" i="1">
                <a:latin typeface="Arial"/>
                <a:cs typeface="Arial"/>
              </a:rPr>
              <a:t>For </a:t>
            </a:r>
            <a:r>
              <a:rPr dirty="0" sz="2200" spc="-50" i="1">
                <a:latin typeface="Arial"/>
                <a:cs typeface="Arial"/>
              </a:rPr>
              <a:t>more </a:t>
            </a:r>
            <a:r>
              <a:rPr dirty="0" sz="2200" spc="-30" i="1">
                <a:latin typeface="Arial"/>
                <a:cs typeface="Arial"/>
              </a:rPr>
              <a:t>details </a:t>
            </a:r>
            <a:r>
              <a:rPr dirty="0" sz="2200" spc="-65" i="1">
                <a:latin typeface="Arial"/>
                <a:cs typeface="Arial"/>
              </a:rPr>
              <a:t>explore: </a:t>
            </a:r>
            <a:r>
              <a:rPr dirty="0" sz="2200" spc="-75">
                <a:latin typeface="Arial"/>
                <a:cs typeface="Arial"/>
              </a:rPr>
              <a:t>American </a:t>
            </a:r>
            <a:r>
              <a:rPr dirty="0" sz="2200" spc="-35">
                <a:latin typeface="Arial"/>
                <a:cs typeface="Arial"/>
              </a:rPr>
              <a:t>Malting  </a:t>
            </a:r>
            <a:r>
              <a:rPr dirty="0" sz="2200" spc="-90">
                <a:latin typeface="Arial"/>
                <a:cs typeface="Arial"/>
              </a:rPr>
              <a:t>Barley </a:t>
            </a:r>
            <a:r>
              <a:rPr dirty="0" sz="2200" spc="-70">
                <a:latin typeface="Arial"/>
                <a:cs typeface="Arial"/>
              </a:rPr>
              <a:t>Association </a:t>
            </a:r>
            <a:r>
              <a:rPr dirty="0" sz="2200" spc="695">
                <a:latin typeface="Arial"/>
                <a:cs typeface="Arial"/>
              </a:rPr>
              <a:t>•</a:t>
            </a:r>
            <a:r>
              <a:rPr dirty="0" sz="2200" spc="-60">
                <a:latin typeface="Arial"/>
                <a:cs typeface="Arial"/>
              </a:rPr>
              <a:t> </a:t>
            </a:r>
            <a:r>
              <a:rPr dirty="0" sz="2200" spc="-45">
                <a:latin typeface="Arial"/>
                <a:cs typeface="Arial"/>
              </a:rPr>
              <a:t>Craft </a:t>
            </a:r>
            <a:r>
              <a:rPr dirty="0" sz="2200" spc="-25">
                <a:latin typeface="Arial"/>
                <a:cs typeface="Arial"/>
              </a:rPr>
              <a:t>Maltster’s </a:t>
            </a:r>
            <a:r>
              <a:rPr dirty="0" sz="2200" spc="-70">
                <a:latin typeface="Arial"/>
                <a:cs typeface="Arial"/>
              </a:rPr>
              <a:t>Guild </a:t>
            </a:r>
            <a:r>
              <a:rPr dirty="0" sz="2200" spc="695">
                <a:latin typeface="Arial"/>
                <a:cs typeface="Arial"/>
              </a:rPr>
              <a:t>•  </a:t>
            </a:r>
            <a:r>
              <a:rPr dirty="0" sz="2200" spc="-40">
                <a:latin typeface="Arial"/>
                <a:cs typeface="Arial"/>
              </a:rPr>
              <a:t>Hartwick </a:t>
            </a:r>
            <a:r>
              <a:rPr dirty="0" sz="2200" spc="-85">
                <a:latin typeface="Arial"/>
                <a:cs typeface="Arial"/>
              </a:rPr>
              <a:t>Center </a:t>
            </a:r>
            <a:r>
              <a:rPr dirty="0" sz="2200" spc="-35">
                <a:latin typeface="Arial"/>
                <a:cs typeface="Arial"/>
              </a:rPr>
              <a:t>for </a:t>
            </a:r>
            <a:r>
              <a:rPr dirty="0" sz="2200" spc="-45">
                <a:latin typeface="Arial"/>
                <a:cs typeface="Arial"/>
              </a:rPr>
              <a:t>Craft </a:t>
            </a:r>
            <a:r>
              <a:rPr dirty="0" sz="2200" spc="-125">
                <a:latin typeface="Arial"/>
                <a:cs typeface="Arial"/>
              </a:rPr>
              <a:t>Food </a:t>
            </a:r>
            <a:r>
              <a:rPr dirty="0" sz="2200" spc="-5">
                <a:latin typeface="Arial"/>
                <a:cs typeface="Arial"/>
              </a:rPr>
              <a:t>&amp;</a:t>
            </a:r>
            <a:r>
              <a:rPr dirty="0" sz="2200" spc="-85">
                <a:latin typeface="Arial"/>
                <a:cs typeface="Arial"/>
              </a:rPr>
              <a:t> </a:t>
            </a:r>
            <a:r>
              <a:rPr dirty="0" sz="2200" spc="-100">
                <a:latin typeface="Arial"/>
                <a:cs typeface="Arial"/>
              </a:rPr>
              <a:t>Beverage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86230" y="1757636"/>
            <a:ext cx="2498158" cy="29611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078447" y="4953965"/>
            <a:ext cx="2505943" cy="167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5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188804" y="1567336"/>
            <a:ext cx="6068695" cy="5240020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2350" spc="-55">
                <a:latin typeface="Arial"/>
                <a:cs typeface="Arial"/>
              </a:rPr>
              <a:t>Wheat </a:t>
            </a:r>
            <a:r>
              <a:rPr dirty="0" sz="2350" spc="-20">
                <a:latin typeface="Arial"/>
                <a:cs typeface="Arial"/>
              </a:rPr>
              <a:t>quality</a:t>
            </a:r>
            <a:r>
              <a:rPr dirty="0" sz="2350" spc="-55">
                <a:latin typeface="Arial"/>
                <a:cs typeface="Arial"/>
              </a:rPr>
              <a:t> </a:t>
            </a:r>
            <a:r>
              <a:rPr dirty="0" sz="2350" spc="-40">
                <a:latin typeface="Arial"/>
                <a:cs typeface="Arial"/>
              </a:rPr>
              <a:t>basics:</a:t>
            </a:r>
            <a:endParaRPr sz="2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u="sng" sz="2400" spc="-14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Test </a:t>
            </a:r>
            <a:r>
              <a:rPr dirty="0" u="sng" sz="2400" spc="-9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Weight: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70">
                <a:latin typeface="Arial"/>
                <a:cs typeface="Arial"/>
              </a:rPr>
              <a:t>60</a:t>
            </a:r>
            <a:r>
              <a:rPr dirty="0" sz="2400" spc="30">
                <a:latin typeface="Arial"/>
                <a:cs typeface="Arial"/>
              </a:rPr>
              <a:t> lbs/bu</a:t>
            </a:r>
            <a:endParaRPr sz="2400">
              <a:latin typeface="Arial"/>
              <a:cs typeface="Arial"/>
            </a:endParaRPr>
          </a:p>
          <a:p>
            <a:pPr algn="just" marL="12700" marR="2301875">
              <a:lnSpc>
                <a:spcPct val="79900"/>
              </a:lnSpc>
              <a:spcBef>
                <a:spcPts val="700"/>
              </a:spcBef>
            </a:pPr>
            <a:r>
              <a:rPr dirty="0" u="sng" sz="2400" spc="-19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DON:</a:t>
            </a:r>
            <a:r>
              <a:rPr dirty="0" sz="2400" spc="-195">
                <a:latin typeface="Arial"/>
                <a:cs typeface="Arial"/>
              </a:rPr>
              <a:t> </a:t>
            </a:r>
            <a:r>
              <a:rPr dirty="0" sz="2400" spc="5">
                <a:latin typeface="Arial"/>
                <a:cs typeface="Arial"/>
              </a:rPr>
              <a:t>&lt; </a:t>
            </a:r>
            <a:r>
              <a:rPr dirty="0" sz="2400" spc="70">
                <a:latin typeface="Arial"/>
                <a:cs typeface="Arial"/>
              </a:rPr>
              <a:t>2 </a:t>
            </a:r>
            <a:r>
              <a:rPr dirty="0" sz="2400" spc="-50">
                <a:latin typeface="Arial"/>
                <a:cs typeface="Arial"/>
              </a:rPr>
              <a:t>ppm </a:t>
            </a:r>
            <a:r>
              <a:rPr dirty="0" sz="2400" spc="755">
                <a:latin typeface="Arial"/>
                <a:cs typeface="Arial"/>
              </a:rPr>
              <a:t>•</a:t>
            </a:r>
            <a:r>
              <a:rPr dirty="0" sz="2400" spc="-4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≤ </a:t>
            </a:r>
            <a:r>
              <a:rPr dirty="0" sz="2400" spc="70">
                <a:latin typeface="Arial"/>
                <a:cs typeface="Arial"/>
              </a:rPr>
              <a:t>1 </a:t>
            </a:r>
            <a:r>
              <a:rPr dirty="0" sz="2400" spc="-50">
                <a:latin typeface="Arial"/>
                <a:cs typeface="Arial"/>
              </a:rPr>
              <a:t>ppm </a:t>
            </a:r>
            <a:r>
              <a:rPr dirty="0" sz="2400" spc="-35">
                <a:latin typeface="Arial"/>
                <a:cs typeface="Arial"/>
              </a:rPr>
              <a:t>for  </a:t>
            </a:r>
            <a:r>
              <a:rPr dirty="0" sz="2400" spc="-30">
                <a:latin typeface="Arial"/>
                <a:cs typeface="Arial"/>
              </a:rPr>
              <a:t>finished </a:t>
            </a:r>
            <a:r>
              <a:rPr dirty="0" sz="2400" spc="-50">
                <a:latin typeface="Arial"/>
                <a:cs typeface="Arial"/>
              </a:rPr>
              <a:t>wheat </a:t>
            </a:r>
            <a:r>
              <a:rPr dirty="0" sz="2400" spc="-70">
                <a:latin typeface="Arial"/>
                <a:cs typeface="Arial"/>
              </a:rPr>
              <a:t>products-</a:t>
            </a:r>
            <a:r>
              <a:rPr dirty="0" sz="2400" spc="-160">
                <a:latin typeface="Arial"/>
                <a:cs typeface="Arial"/>
              </a:rPr>
              <a:t> </a:t>
            </a:r>
            <a:r>
              <a:rPr dirty="0" sz="2400" spc="-265">
                <a:latin typeface="Arial"/>
                <a:cs typeface="Arial"/>
              </a:rPr>
              <a:t>FDA  </a:t>
            </a:r>
            <a:r>
              <a:rPr dirty="0" sz="2400" spc="-50">
                <a:latin typeface="Arial"/>
                <a:cs typeface="Arial"/>
              </a:rPr>
              <a:t>regulated</a:t>
            </a:r>
            <a:endParaRPr sz="2400">
              <a:latin typeface="Arial"/>
              <a:cs typeface="Arial"/>
            </a:endParaRPr>
          </a:p>
          <a:p>
            <a:pPr marL="12700" marR="2064385">
              <a:lnSpc>
                <a:spcPct val="79900"/>
              </a:lnSpc>
              <a:spcBef>
                <a:spcPts val="700"/>
              </a:spcBef>
            </a:pPr>
            <a:r>
              <a:rPr dirty="0" u="sng" sz="2400" spc="-7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Falling </a:t>
            </a:r>
            <a:r>
              <a:rPr dirty="0" u="sng" sz="2400" spc="-5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number: </a:t>
            </a:r>
            <a:r>
              <a:rPr dirty="0" sz="2400" spc="5">
                <a:latin typeface="Arial"/>
                <a:cs typeface="Arial"/>
              </a:rPr>
              <a:t>&gt; </a:t>
            </a:r>
            <a:r>
              <a:rPr dirty="0" sz="2400" spc="75">
                <a:latin typeface="Arial"/>
                <a:cs typeface="Arial"/>
              </a:rPr>
              <a:t>350 </a:t>
            </a:r>
            <a:r>
              <a:rPr dirty="0" sz="2400" spc="5">
                <a:latin typeface="Arial"/>
                <a:cs typeface="Arial"/>
              </a:rPr>
              <a:t>=</a:t>
            </a:r>
            <a:r>
              <a:rPr dirty="0" sz="2400" spc="-360">
                <a:latin typeface="Arial"/>
                <a:cs typeface="Arial"/>
              </a:rPr>
              <a:t> </a:t>
            </a:r>
            <a:r>
              <a:rPr dirty="0" sz="2400" spc="-60">
                <a:latin typeface="Arial"/>
                <a:cs typeface="Arial"/>
              </a:rPr>
              <a:t>sound  </a:t>
            </a:r>
            <a:r>
              <a:rPr dirty="0" sz="2400" spc="-55">
                <a:latin typeface="Arial"/>
                <a:cs typeface="Arial"/>
              </a:rPr>
              <a:t>grain </a:t>
            </a:r>
            <a:r>
              <a:rPr dirty="0" sz="2400" spc="755">
                <a:latin typeface="Arial"/>
                <a:cs typeface="Arial"/>
              </a:rPr>
              <a:t>• </a:t>
            </a:r>
            <a:r>
              <a:rPr dirty="0" sz="2400" spc="5">
                <a:latin typeface="Arial"/>
                <a:cs typeface="Arial"/>
              </a:rPr>
              <a:t>&lt; </a:t>
            </a:r>
            <a:r>
              <a:rPr dirty="0" sz="2400" spc="75">
                <a:latin typeface="Arial"/>
                <a:cs typeface="Arial"/>
              </a:rPr>
              <a:t>200 </a:t>
            </a:r>
            <a:r>
              <a:rPr dirty="0" sz="2400" spc="5">
                <a:latin typeface="Arial"/>
                <a:cs typeface="Arial"/>
              </a:rPr>
              <a:t>= </a:t>
            </a:r>
            <a:r>
              <a:rPr dirty="0" sz="2400" spc="-45">
                <a:latin typeface="Arial"/>
                <a:cs typeface="Arial"/>
              </a:rPr>
              <a:t>sprout  </a:t>
            </a:r>
            <a:r>
              <a:rPr dirty="0" sz="2400" spc="-75">
                <a:latin typeface="Arial"/>
                <a:cs typeface="Arial"/>
              </a:rPr>
              <a:t>damaged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u="sng" sz="2400" spc="-27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"/>
                <a:cs typeface="Arial"/>
              </a:rPr>
              <a:t>RVA:</a:t>
            </a:r>
            <a:r>
              <a:rPr dirty="0" sz="2400" spc="-7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7F7F7F"/>
                </a:solidFill>
                <a:latin typeface="Arial"/>
                <a:cs typeface="Arial"/>
              </a:rPr>
              <a:t>N/A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605"/>
              </a:lnSpc>
              <a:spcBef>
                <a:spcPts val="120"/>
              </a:spcBef>
            </a:pPr>
            <a:r>
              <a:rPr dirty="0" u="sng" sz="2400" spc="-7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Protein: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 spc="5">
                <a:latin typeface="Arial"/>
                <a:cs typeface="Arial"/>
              </a:rPr>
              <a:t>&gt; </a:t>
            </a:r>
            <a:r>
              <a:rPr dirty="0" sz="2400" spc="-85">
                <a:latin typeface="Arial"/>
                <a:cs typeface="Arial"/>
              </a:rPr>
              <a:t>12% </a:t>
            </a:r>
            <a:r>
              <a:rPr dirty="0" sz="2400" spc="-35">
                <a:latin typeface="Arial"/>
                <a:cs typeface="Arial"/>
              </a:rPr>
              <a:t>for </a:t>
            </a:r>
            <a:r>
              <a:rPr dirty="0" sz="2400" spc="-55">
                <a:latin typeface="Arial"/>
                <a:cs typeface="Arial"/>
              </a:rPr>
              <a:t>bread </a:t>
            </a:r>
            <a:r>
              <a:rPr dirty="0" sz="2400" spc="-15">
                <a:latin typeface="Arial"/>
                <a:cs typeface="Arial"/>
              </a:rPr>
              <a:t>flour</a:t>
            </a:r>
            <a:r>
              <a:rPr dirty="0" sz="2400" spc="-195">
                <a:latin typeface="Arial"/>
                <a:cs typeface="Arial"/>
              </a:rPr>
              <a:t> </a:t>
            </a:r>
            <a:r>
              <a:rPr dirty="0" sz="2400" spc="755"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605"/>
              </a:lnSpc>
            </a:pPr>
            <a:r>
              <a:rPr dirty="0" sz="2400" spc="5">
                <a:latin typeface="Arial"/>
                <a:cs typeface="Arial"/>
              </a:rPr>
              <a:t>&lt; </a:t>
            </a:r>
            <a:r>
              <a:rPr dirty="0" sz="2400" spc="-114">
                <a:latin typeface="Arial"/>
                <a:cs typeface="Arial"/>
              </a:rPr>
              <a:t>10% </a:t>
            </a:r>
            <a:r>
              <a:rPr dirty="0" sz="2400" spc="-35">
                <a:latin typeface="Arial"/>
                <a:cs typeface="Arial"/>
              </a:rPr>
              <a:t>for </a:t>
            </a:r>
            <a:r>
              <a:rPr dirty="0" sz="2400" spc="-50">
                <a:latin typeface="Arial"/>
                <a:cs typeface="Arial"/>
              </a:rPr>
              <a:t>pastry </a:t>
            </a:r>
            <a:r>
              <a:rPr dirty="0" sz="2400" spc="-25">
                <a:latin typeface="Arial"/>
                <a:cs typeface="Arial"/>
              </a:rPr>
              <a:t>flours </a:t>
            </a:r>
            <a:r>
              <a:rPr dirty="0" sz="2400" spc="755">
                <a:latin typeface="Arial"/>
                <a:cs typeface="Arial"/>
              </a:rPr>
              <a:t>•</a:t>
            </a:r>
            <a:r>
              <a:rPr dirty="0" sz="2400" spc="-295">
                <a:latin typeface="Arial"/>
                <a:cs typeface="Arial"/>
              </a:rPr>
              <a:t> </a:t>
            </a:r>
            <a:r>
              <a:rPr dirty="0" sz="2400" spc="5">
                <a:latin typeface="Arial"/>
                <a:cs typeface="Arial"/>
              </a:rPr>
              <a:t>&gt; </a:t>
            </a:r>
            <a:r>
              <a:rPr dirty="0" sz="2400" spc="-85">
                <a:latin typeface="Arial"/>
                <a:cs typeface="Arial"/>
              </a:rPr>
              <a:t>12% </a:t>
            </a:r>
            <a:r>
              <a:rPr dirty="0" sz="2400" spc="-35">
                <a:latin typeface="Arial"/>
                <a:cs typeface="Arial"/>
              </a:rPr>
              <a:t>for malting</a:t>
            </a:r>
            <a:endParaRPr sz="2400">
              <a:latin typeface="Arial"/>
              <a:cs typeface="Arial"/>
            </a:endParaRPr>
          </a:p>
          <a:p>
            <a:pPr marL="12700" marR="1457325">
              <a:lnSpc>
                <a:spcPct val="104200"/>
              </a:lnSpc>
            </a:pPr>
            <a:r>
              <a:rPr dirty="0" u="sng" sz="2400" spc="-1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Germ: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5">
                <a:latin typeface="Arial"/>
                <a:cs typeface="Arial"/>
              </a:rPr>
              <a:t>&gt; </a:t>
            </a:r>
            <a:r>
              <a:rPr dirty="0" sz="2400" spc="-114">
                <a:latin typeface="Arial"/>
                <a:cs typeface="Arial"/>
              </a:rPr>
              <a:t>95%- </a:t>
            </a:r>
            <a:r>
              <a:rPr dirty="0" sz="2400" spc="-80">
                <a:latin typeface="Arial"/>
                <a:cs typeface="Arial"/>
              </a:rPr>
              <a:t>only </a:t>
            </a:r>
            <a:r>
              <a:rPr dirty="0" sz="2400" spc="-35">
                <a:latin typeface="Arial"/>
                <a:cs typeface="Arial"/>
              </a:rPr>
              <a:t>for </a:t>
            </a:r>
            <a:r>
              <a:rPr dirty="0" sz="2400" spc="-80">
                <a:latin typeface="Arial"/>
                <a:cs typeface="Arial"/>
              </a:rPr>
              <a:t>seed, </a:t>
            </a:r>
            <a:r>
              <a:rPr dirty="0" sz="2400" spc="-35">
                <a:latin typeface="Arial"/>
                <a:cs typeface="Arial"/>
              </a:rPr>
              <a:t>malting  </a:t>
            </a:r>
            <a:r>
              <a:rPr dirty="0" u="sng" sz="2400" spc="-85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"/>
                <a:cs typeface="Arial"/>
              </a:rPr>
              <a:t>Plump:</a:t>
            </a:r>
            <a:r>
              <a:rPr dirty="0" sz="2400" spc="-8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2400" spc="-114">
                <a:solidFill>
                  <a:srgbClr val="7F7F7F"/>
                </a:solidFill>
                <a:latin typeface="Arial"/>
                <a:cs typeface="Arial"/>
              </a:rPr>
              <a:t>80%- </a:t>
            </a:r>
            <a:r>
              <a:rPr dirty="0" sz="2400" spc="-35">
                <a:solidFill>
                  <a:srgbClr val="7F7F7F"/>
                </a:solidFill>
                <a:latin typeface="Arial"/>
                <a:cs typeface="Arial"/>
              </a:rPr>
              <a:t>for</a:t>
            </a:r>
            <a:r>
              <a:rPr dirty="0" sz="2400" spc="-1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2400" spc="-35">
                <a:solidFill>
                  <a:srgbClr val="7F7F7F"/>
                </a:solidFill>
                <a:latin typeface="Arial"/>
                <a:cs typeface="Arial"/>
              </a:rPr>
              <a:t>malting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400"/>
              </a:lnSpc>
              <a:spcBef>
                <a:spcPts val="665"/>
              </a:spcBef>
            </a:pPr>
            <a:r>
              <a:rPr dirty="0" sz="2500" spc="-145">
                <a:latin typeface="Arial"/>
                <a:cs typeface="Arial"/>
              </a:rPr>
              <a:t>See </a:t>
            </a:r>
            <a:r>
              <a:rPr dirty="0" sz="2500" spc="-85">
                <a:latin typeface="Arial"/>
                <a:cs typeface="Arial"/>
              </a:rPr>
              <a:t>Gwirtz </a:t>
            </a:r>
            <a:r>
              <a:rPr dirty="0" sz="2500" spc="-15">
                <a:latin typeface="Arial"/>
                <a:cs typeface="Arial"/>
              </a:rPr>
              <a:t>et </a:t>
            </a:r>
            <a:r>
              <a:rPr dirty="0" sz="2500" spc="-40">
                <a:latin typeface="Arial"/>
                <a:cs typeface="Arial"/>
              </a:rPr>
              <a:t>al. </a:t>
            </a:r>
            <a:r>
              <a:rPr dirty="0" sz="2500">
                <a:latin typeface="Arial"/>
                <a:cs typeface="Arial"/>
              </a:rPr>
              <a:t>(2006): </a:t>
            </a:r>
            <a:r>
              <a:rPr dirty="0" sz="2500" spc="-90" i="1">
                <a:latin typeface="Arial"/>
                <a:cs typeface="Arial"/>
              </a:rPr>
              <a:t>Wheat </a:t>
            </a:r>
            <a:r>
              <a:rPr dirty="0" sz="2500" spc="-80" i="1">
                <a:latin typeface="Arial"/>
                <a:cs typeface="Arial"/>
              </a:rPr>
              <a:t>Quality </a:t>
            </a:r>
            <a:r>
              <a:rPr dirty="0" sz="2500" spc="-5" i="1">
                <a:latin typeface="Arial"/>
                <a:cs typeface="Arial"/>
              </a:rPr>
              <a:t>in</a:t>
            </a:r>
            <a:r>
              <a:rPr dirty="0" sz="2500" spc="-110" i="1">
                <a:latin typeface="Arial"/>
                <a:cs typeface="Arial"/>
              </a:rPr>
              <a:t> </a:t>
            </a:r>
            <a:r>
              <a:rPr dirty="0" sz="2500" spc="-20" i="1">
                <a:latin typeface="Arial"/>
                <a:cs typeface="Arial"/>
              </a:rPr>
              <a:t>the  </a:t>
            </a:r>
            <a:r>
              <a:rPr dirty="0" sz="2500" spc="-70" i="1">
                <a:latin typeface="Arial"/>
                <a:cs typeface="Arial"/>
              </a:rPr>
              <a:t>United </a:t>
            </a:r>
            <a:r>
              <a:rPr dirty="0" sz="2500" spc="-75" i="1">
                <a:latin typeface="Arial"/>
                <a:cs typeface="Arial"/>
              </a:rPr>
              <a:t>States </a:t>
            </a:r>
            <a:r>
              <a:rPr dirty="0" sz="2500" spc="-20" i="1">
                <a:latin typeface="Arial"/>
                <a:cs typeface="Arial"/>
              </a:rPr>
              <a:t>of</a:t>
            </a:r>
            <a:r>
              <a:rPr dirty="0" sz="2500" spc="-75" i="1">
                <a:latin typeface="Arial"/>
                <a:cs typeface="Arial"/>
              </a:rPr>
              <a:t> </a:t>
            </a:r>
            <a:r>
              <a:rPr dirty="0" sz="2500" spc="-70" i="1">
                <a:latin typeface="Arial"/>
                <a:cs typeface="Arial"/>
              </a:rPr>
              <a:t>America.</a:t>
            </a:r>
            <a:endParaRPr sz="2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10897" y="1634063"/>
            <a:ext cx="1939071" cy="2998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14591" y="1634064"/>
            <a:ext cx="2219342" cy="1488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814591" y="3287212"/>
            <a:ext cx="2272239" cy="17416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440361" y="5223935"/>
            <a:ext cx="2593572" cy="1391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5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188804" y="1567336"/>
            <a:ext cx="6109970" cy="4965065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2350" spc="-160">
                <a:latin typeface="Arial"/>
                <a:cs typeface="Arial"/>
              </a:rPr>
              <a:t>Rye </a:t>
            </a:r>
            <a:r>
              <a:rPr dirty="0" sz="2350" spc="-20">
                <a:latin typeface="Arial"/>
                <a:cs typeface="Arial"/>
              </a:rPr>
              <a:t>quality</a:t>
            </a:r>
            <a:r>
              <a:rPr dirty="0" sz="2350" spc="50">
                <a:latin typeface="Arial"/>
                <a:cs typeface="Arial"/>
              </a:rPr>
              <a:t> </a:t>
            </a:r>
            <a:r>
              <a:rPr dirty="0" sz="2350" spc="-40">
                <a:latin typeface="Arial"/>
                <a:cs typeface="Arial"/>
              </a:rPr>
              <a:t>basics:</a:t>
            </a:r>
            <a:endParaRPr sz="2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u="sng" sz="2400" spc="-14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Test </a:t>
            </a:r>
            <a:r>
              <a:rPr dirty="0" u="sng" sz="2400" spc="-9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Weight: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70">
                <a:latin typeface="Arial"/>
                <a:cs typeface="Arial"/>
              </a:rPr>
              <a:t>56</a:t>
            </a:r>
            <a:r>
              <a:rPr dirty="0" sz="2400" spc="30">
                <a:latin typeface="Arial"/>
                <a:cs typeface="Arial"/>
              </a:rPr>
              <a:t> lbs/bu</a:t>
            </a:r>
            <a:endParaRPr sz="2400">
              <a:latin typeface="Arial"/>
              <a:cs typeface="Arial"/>
            </a:endParaRPr>
          </a:p>
          <a:p>
            <a:pPr algn="just" marL="12700" marR="2346960">
              <a:lnSpc>
                <a:spcPct val="79900"/>
              </a:lnSpc>
              <a:spcBef>
                <a:spcPts val="700"/>
              </a:spcBef>
            </a:pPr>
            <a:r>
              <a:rPr dirty="0" u="sng" sz="2400" spc="-19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DON:</a:t>
            </a:r>
            <a:r>
              <a:rPr dirty="0" sz="2400" spc="-195">
                <a:latin typeface="Arial"/>
                <a:cs typeface="Arial"/>
              </a:rPr>
              <a:t> </a:t>
            </a:r>
            <a:r>
              <a:rPr dirty="0" sz="2400" spc="5">
                <a:latin typeface="Arial"/>
                <a:cs typeface="Arial"/>
              </a:rPr>
              <a:t>&lt; </a:t>
            </a:r>
            <a:r>
              <a:rPr dirty="0" sz="2400" spc="70">
                <a:latin typeface="Arial"/>
                <a:cs typeface="Arial"/>
              </a:rPr>
              <a:t>2 </a:t>
            </a:r>
            <a:r>
              <a:rPr dirty="0" sz="2400" spc="-50">
                <a:latin typeface="Arial"/>
                <a:cs typeface="Arial"/>
              </a:rPr>
              <a:t>ppm </a:t>
            </a:r>
            <a:r>
              <a:rPr dirty="0" sz="2400" spc="755">
                <a:latin typeface="Arial"/>
                <a:cs typeface="Arial"/>
              </a:rPr>
              <a:t>•</a:t>
            </a:r>
            <a:r>
              <a:rPr dirty="0" sz="2400" spc="-4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≤ </a:t>
            </a:r>
            <a:r>
              <a:rPr dirty="0" sz="2400" spc="70">
                <a:latin typeface="Arial"/>
                <a:cs typeface="Arial"/>
              </a:rPr>
              <a:t>1 </a:t>
            </a:r>
            <a:r>
              <a:rPr dirty="0" sz="2400" spc="-50">
                <a:latin typeface="Arial"/>
                <a:cs typeface="Arial"/>
              </a:rPr>
              <a:t>ppm </a:t>
            </a:r>
            <a:r>
              <a:rPr dirty="0" sz="2400" spc="-35">
                <a:latin typeface="Arial"/>
                <a:cs typeface="Arial"/>
              </a:rPr>
              <a:t>for  </a:t>
            </a:r>
            <a:r>
              <a:rPr dirty="0" sz="2400" spc="-30">
                <a:latin typeface="Arial"/>
                <a:cs typeface="Arial"/>
              </a:rPr>
              <a:t>finished </a:t>
            </a:r>
            <a:r>
              <a:rPr dirty="0" sz="2400" spc="-25">
                <a:latin typeface="Arial"/>
                <a:cs typeface="Arial"/>
              </a:rPr>
              <a:t>milled </a:t>
            </a:r>
            <a:r>
              <a:rPr dirty="0" sz="2400" spc="-70">
                <a:latin typeface="Arial"/>
                <a:cs typeface="Arial"/>
              </a:rPr>
              <a:t>products-</a:t>
            </a:r>
            <a:r>
              <a:rPr dirty="0" sz="2400" spc="-180">
                <a:latin typeface="Arial"/>
                <a:cs typeface="Arial"/>
              </a:rPr>
              <a:t> </a:t>
            </a:r>
            <a:r>
              <a:rPr dirty="0" sz="2400" spc="-265">
                <a:latin typeface="Arial"/>
                <a:cs typeface="Arial"/>
              </a:rPr>
              <a:t>FDA  </a:t>
            </a:r>
            <a:r>
              <a:rPr dirty="0" sz="2400" spc="-50">
                <a:latin typeface="Arial"/>
                <a:cs typeface="Arial"/>
              </a:rPr>
              <a:t>regulated</a:t>
            </a:r>
            <a:endParaRPr sz="2400">
              <a:latin typeface="Arial"/>
              <a:cs typeface="Arial"/>
            </a:endParaRPr>
          </a:p>
          <a:p>
            <a:pPr marL="12700" marR="2105660">
              <a:lnSpc>
                <a:spcPct val="79900"/>
              </a:lnSpc>
              <a:spcBef>
                <a:spcPts val="700"/>
              </a:spcBef>
            </a:pPr>
            <a:r>
              <a:rPr dirty="0" u="sng" sz="2400" spc="-7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Falling </a:t>
            </a:r>
            <a:r>
              <a:rPr dirty="0" u="sng" sz="2400" spc="-5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number: </a:t>
            </a:r>
            <a:r>
              <a:rPr dirty="0" sz="2400" spc="5">
                <a:latin typeface="Arial"/>
                <a:cs typeface="Arial"/>
              </a:rPr>
              <a:t>&gt; </a:t>
            </a:r>
            <a:r>
              <a:rPr dirty="0" sz="2400" spc="75">
                <a:latin typeface="Arial"/>
                <a:cs typeface="Arial"/>
              </a:rPr>
              <a:t>120 </a:t>
            </a:r>
            <a:r>
              <a:rPr dirty="0" sz="2400" spc="5">
                <a:latin typeface="Arial"/>
                <a:cs typeface="Arial"/>
              </a:rPr>
              <a:t>=</a:t>
            </a:r>
            <a:r>
              <a:rPr dirty="0" sz="2400" spc="-360">
                <a:latin typeface="Arial"/>
                <a:cs typeface="Arial"/>
              </a:rPr>
              <a:t> </a:t>
            </a:r>
            <a:r>
              <a:rPr dirty="0" sz="2400" spc="-60">
                <a:latin typeface="Arial"/>
                <a:cs typeface="Arial"/>
              </a:rPr>
              <a:t>sound  </a:t>
            </a:r>
            <a:r>
              <a:rPr dirty="0" sz="2400" spc="-55">
                <a:latin typeface="Arial"/>
                <a:cs typeface="Arial"/>
              </a:rPr>
              <a:t>grain </a:t>
            </a:r>
            <a:r>
              <a:rPr dirty="0" sz="2400" spc="755">
                <a:latin typeface="Arial"/>
                <a:cs typeface="Arial"/>
              </a:rPr>
              <a:t>• </a:t>
            </a:r>
            <a:r>
              <a:rPr dirty="0" sz="2400" spc="5">
                <a:latin typeface="Arial"/>
                <a:cs typeface="Arial"/>
              </a:rPr>
              <a:t>&lt; </a:t>
            </a:r>
            <a:r>
              <a:rPr dirty="0" sz="2400" spc="45">
                <a:latin typeface="Arial"/>
                <a:cs typeface="Arial"/>
              </a:rPr>
              <a:t>100 </a:t>
            </a:r>
            <a:r>
              <a:rPr dirty="0" sz="2400" spc="5">
                <a:latin typeface="Arial"/>
                <a:cs typeface="Arial"/>
              </a:rPr>
              <a:t>= </a:t>
            </a:r>
            <a:r>
              <a:rPr dirty="0" sz="2400" spc="-45">
                <a:latin typeface="Arial"/>
                <a:cs typeface="Arial"/>
              </a:rPr>
              <a:t>sprout  </a:t>
            </a:r>
            <a:r>
              <a:rPr dirty="0" sz="2400" spc="-75">
                <a:latin typeface="Arial"/>
                <a:cs typeface="Arial"/>
              </a:rPr>
              <a:t>damaged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u="sng" sz="2400" spc="-27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"/>
                <a:cs typeface="Arial"/>
              </a:rPr>
              <a:t>RVA:</a:t>
            </a:r>
            <a:r>
              <a:rPr dirty="0" sz="2400" spc="-7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7F7F7F"/>
                </a:solidFill>
                <a:latin typeface="Arial"/>
                <a:cs typeface="Arial"/>
              </a:rPr>
              <a:t>N/A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u="sng" sz="2400" spc="-7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Protein: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 spc="-125">
                <a:latin typeface="Arial"/>
                <a:cs typeface="Arial"/>
              </a:rPr>
              <a:t>?</a:t>
            </a:r>
            <a:endParaRPr sz="2400">
              <a:latin typeface="Arial"/>
              <a:cs typeface="Arial"/>
            </a:endParaRPr>
          </a:p>
          <a:p>
            <a:pPr marL="12700" marR="1498600">
              <a:lnSpc>
                <a:spcPct val="104200"/>
              </a:lnSpc>
            </a:pPr>
            <a:r>
              <a:rPr dirty="0" u="sng" sz="2400" spc="-1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Germ: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5">
                <a:latin typeface="Arial"/>
                <a:cs typeface="Arial"/>
              </a:rPr>
              <a:t>&gt; </a:t>
            </a:r>
            <a:r>
              <a:rPr dirty="0" sz="2400" spc="-114">
                <a:latin typeface="Arial"/>
                <a:cs typeface="Arial"/>
              </a:rPr>
              <a:t>95%- </a:t>
            </a:r>
            <a:r>
              <a:rPr dirty="0" sz="2400" spc="-80">
                <a:latin typeface="Arial"/>
                <a:cs typeface="Arial"/>
              </a:rPr>
              <a:t>only </a:t>
            </a:r>
            <a:r>
              <a:rPr dirty="0" sz="2400" spc="-35">
                <a:latin typeface="Arial"/>
                <a:cs typeface="Arial"/>
              </a:rPr>
              <a:t>for </a:t>
            </a:r>
            <a:r>
              <a:rPr dirty="0" sz="2400" spc="-80">
                <a:latin typeface="Arial"/>
                <a:cs typeface="Arial"/>
              </a:rPr>
              <a:t>seed, </a:t>
            </a:r>
            <a:r>
              <a:rPr dirty="0" sz="2400" spc="-35">
                <a:latin typeface="Arial"/>
                <a:cs typeface="Arial"/>
              </a:rPr>
              <a:t>malting  </a:t>
            </a:r>
            <a:r>
              <a:rPr dirty="0" u="sng" sz="2400" spc="-8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Plump:</a:t>
            </a:r>
            <a:r>
              <a:rPr dirty="0" sz="2400" spc="-85">
                <a:latin typeface="Arial"/>
                <a:cs typeface="Arial"/>
              </a:rPr>
              <a:t> </a:t>
            </a:r>
            <a:r>
              <a:rPr dirty="0" sz="2400" spc="-114">
                <a:latin typeface="Arial"/>
                <a:cs typeface="Arial"/>
              </a:rPr>
              <a:t>80%- </a:t>
            </a:r>
            <a:r>
              <a:rPr dirty="0" sz="2400" spc="-35">
                <a:latin typeface="Arial"/>
                <a:cs typeface="Arial"/>
              </a:rPr>
              <a:t>for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35">
                <a:latin typeface="Arial"/>
                <a:cs typeface="Arial"/>
              </a:rPr>
              <a:t>malting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00" spc="-85" i="1">
                <a:latin typeface="Arial"/>
                <a:cs typeface="Arial"/>
              </a:rPr>
              <a:t>Ergot </a:t>
            </a:r>
            <a:r>
              <a:rPr dirty="0" sz="2400" spc="-25" i="1">
                <a:latin typeface="Arial"/>
                <a:cs typeface="Arial"/>
              </a:rPr>
              <a:t>not </a:t>
            </a:r>
            <a:r>
              <a:rPr dirty="0" sz="2400" spc="-40" i="1">
                <a:latin typeface="Arial"/>
                <a:cs typeface="Arial"/>
              </a:rPr>
              <a:t>included </a:t>
            </a:r>
            <a:r>
              <a:rPr dirty="0" sz="2400" spc="-5" i="1">
                <a:latin typeface="Arial"/>
                <a:cs typeface="Arial"/>
              </a:rPr>
              <a:t>in </a:t>
            </a:r>
            <a:r>
              <a:rPr dirty="0" sz="2400" spc="-40" i="1">
                <a:latin typeface="Arial"/>
                <a:cs typeface="Arial"/>
              </a:rPr>
              <a:t>quality </a:t>
            </a:r>
            <a:r>
              <a:rPr dirty="0" sz="2400" spc="-60" i="1">
                <a:latin typeface="Arial"/>
                <a:cs typeface="Arial"/>
              </a:rPr>
              <a:t>testing- </a:t>
            </a:r>
            <a:r>
              <a:rPr dirty="0" u="sng" sz="2400" spc="-7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</a:t>
            </a:r>
            <a:r>
              <a:rPr dirty="0" u="sng" sz="2400" spc="-225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2400" spc="-3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vigilant</a:t>
            </a:r>
            <a:r>
              <a:rPr dirty="0" sz="2400" spc="-30" i="1">
                <a:latin typeface="Arial"/>
                <a:cs typeface="Arial"/>
              </a:rPr>
              <a:t>!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  <a:tabLst>
                <a:tab pos="332105" algn="l"/>
              </a:tabLst>
            </a:pPr>
            <a:r>
              <a:rPr dirty="0" sz="1200" spc="340">
                <a:latin typeface="Arial"/>
                <a:cs typeface="Arial"/>
              </a:rPr>
              <a:t>□	</a:t>
            </a:r>
            <a:r>
              <a:rPr dirty="0" sz="2000" spc="-125" i="1">
                <a:latin typeface="Arial"/>
                <a:cs typeface="Arial"/>
              </a:rPr>
              <a:t>Use </a:t>
            </a:r>
            <a:r>
              <a:rPr dirty="0" sz="2000" spc="-5" i="1">
                <a:latin typeface="Arial"/>
                <a:cs typeface="Arial"/>
              </a:rPr>
              <a:t>certified </a:t>
            </a:r>
            <a:r>
              <a:rPr dirty="0" sz="2000" spc="35" i="1">
                <a:latin typeface="Arial"/>
                <a:cs typeface="Arial"/>
              </a:rPr>
              <a:t>and/or </a:t>
            </a:r>
            <a:r>
              <a:rPr dirty="0" sz="2000" spc="-25" i="1">
                <a:latin typeface="Arial"/>
                <a:cs typeface="Arial"/>
              </a:rPr>
              <a:t>treated</a:t>
            </a:r>
            <a:r>
              <a:rPr dirty="0" sz="2000" spc="-155" i="1">
                <a:latin typeface="Arial"/>
                <a:cs typeface="Arial"/>
              </a:rPr>
              <a:t> </a:t>
            </a:r>
            <a:r>
              <a:rPr dirty="0" sz="2000" spc="-70" i="1">
                <a:latin typeface="Arial"/>
                <a:cs typeface="Arial"/>
              </a:rPr>
              <a:t>seed.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88200" y="4766734"/>
            <a:ext cx="1794932" cy="1794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15251" y="3805113"/>
            <a:ext cx="2037252" cy="1704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16400" y="1642532"/>
            <a:ext cx="2556932" cy="1905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900333" y="1642532"/>
            <a:ext cx="2159000" cy="1905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268823" y="1646766"/>
            <a:ext cx="13373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</a:t>
            </a:r>
            <a:r>
              <a:rPr dirty="0" sz="1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Arial"/>
                <a:cs typeface="Arial"/>
              </a:rPr>
              <a:t>U-Nebraska-L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55406" y="1646766"/>
            <a:ext cx="9582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</a:t>
            </a:r>
            <a:r>
              <a:rPr dirty="0" sz="12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U-Sask.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5" y="393699"/>
            <a:ext cx="76098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>
                <a:solidFill>
                  <a:srgbClr val="775F55"/>
                </a:solidFill>
              </a:rPr>
              <a:t>Production </a:t>
            </a:r>
            <a:r>
              <a:rPr dirty="0" sz="4000" spc="-120">
                <a:solidFill>
                  <a:srgbClr val="775F55"/>
                </a:solidFill>
              </a:rPr>
              <a:t>knowledge,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-190">
                <a:solidFill>
                  <a:srgbClr val="775F55"/>
                </a:solidFill>
              </a:rPr>
              <a:t> </a:t>
            </a:r>
            <a:r>
              <a:rPr dirty="0" sz="4000" spc="-70">
                <a:solidFill>
                  <a:srgbClr val="775F55"/>
                </a:solidFill>
              </a:rPr>
              <a:t>quality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188804" y="1562448"/>
            <a:ext cx="4450715" cy="5305425"/>
          </a:xfrm>
          <a:prstGeom prst="rect">
            <a:avLst/>
          </a:prstGeom>
        </p:spPr>
        <p:txBody>
          <a:bodyPr wrap="square" lIns="0" tIns="393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dirty="0" sz="2150" spc="-85">
                <a:latin typeface="Arial"/>
                <a:cs typeface="Arial"/>
              </a:rPr>
              <a:t>Oat </a:t>
            </a:r>
            <a:r>
              <a:rPr dirty="0" sz="2150" spc="-20">
                <a:latin typeface="Arial"/>
                <a:cs typeface="Arial"/>
              </a:rPr>
              <a:t>quality </a:t>
            </a:r>
            <a:r>
              <a:rPr dirty="0" sz="2150" spc="-35">
                <a:latin typeface="Arial"/>
                <a:cs typeface="Arial"/>
              </a:rPr>
              <a:t>basics: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u="sng" sz="2200" spc="-13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Test </a:t>
            </a:r>
            <a:r>
              <a:rPr dirty="0" u="sng" sz="2200" spc="-8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Weight:</a:t>
            </a:r>
            <a:r>
              <a:rPr dirty="0" sz="2200" spc="-85">
                <a:latin typeface="Arial"/>
                <a:cs typeface="Arial"/>
              </a:rPr>
              <a:t> </a:t>
            </a:r>
            <a:r>
              <a:rPr dirty="0" sz="2200" spc="10">
                <a:latin typeface="Arial"/>
                <a:cs typeface="Arial"/>
              </a:rPr>
              <a:t>36-40 </a:t>
            </a:r>
            <a:r>
              <a:rPr dirty="0" sz="2200" spc="35">
                <a:latin typeface="Arial"/>
                <a:cs typeface="Arial"/>
              </a:rPr>
              <a:t>lbs/bu</a:t>
            </a:r>
            <a:endParaRPr sz="2200">
              <a:latin typeface="Arial"/>
              <a:cs typeface="Arial"/>
            </a:endParaRPr>
          </a:p>
          <a:p>
            <a:pPr algn="just" marL="12700" marR="1000125">
              <a:lnSpc>
                <a:spcPct val="82100"/>
              </a:lnSpc>
              <a:spcBef>
                <a:spcPts val="635"/>
              </a:spcBef>
            </a:pPr>
            <a:r>
              <a:rPr dirty="0" u="sng" sz="2200" spc="-17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DON:</a:t>
            </a:r>
            <a:r>
              <a:rPr dirty="0" sz="2200" spc="-75">
                <a:latin typeface="Arial"/>
                <a:cs typeface="Arial"/>
              </a:rPr>
              <a:t> </a:t>
            </a:r>
            <a:r>
              <a:rPr dirty="0" sz="2200" spc="5">
                <a:latin typeface="Arial"/>
                <a:cs typeface="Arial"/>
              </a:rPr>
              <a:t>&lt;</a:t>
            </a:r>
            <a:r>
              <a:rPr dirty="0" sz="2200" spc="-75">
                <a:latin typeface="Arial"/>
                <a:cs typeface="Arial"/>
              </a:rPr>
              <a:t> </a:t>
            </a:r>
            <a:r>
              <a:rPr dirty="0" sz="2200" spc="65">
                <a:latin typeface="Arial"/>
                <a:cs typeface="Arial"/>
              </a:rPr>
              <a:t>2</a:t>
            </a:r>
            <a:r>
              <a:rPr dirty="0" sz="2200" spc="-75">
                <a:latin typeface="Arial"/>
                <a:cs typeface="Arial"/>
              </a:rPr>
              <a:t> </a:t>
            </a:r>
            <a:r>
              <a:rPr dirty="0" sz="2200" spc="-50">
                <a:latin typeface="Arial"/>
                <a:cs typeface="Arial"/>
              </a:rPr>
              <a:t>ppm</a:t>
            </a:r>
            <a:r>
              <a:rPr dirty="0" sz="2200" spc="-75">
                <a:latin typeface="Arial"/>
                <a:cs typeface="Arial"/>
              </a:rPr>
              <a:t> </a:t>
            </a:r>
            <a:r>
              <a:rPr dirty="0" sz="2200" spc="695">
                <a:latin typeface="Arial"/>
                <a:cs typeface="Arial"/>
              </a:rPr>
              <a:t>•</a:t>
            </a:r>
            <a:r>
              <a:rPr dirty="0" sz="2200" spc="-75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≤</a:t>
            </a:r>
            <a:r>
              <a:rPr dirty="0" sz="2200" spc="-70">
                <a:latin typeface="Arial"/>
                <a:cs typeface="Arial"/>
              </a:rPr>
              <a:t> </a:t>
            </a:r>
            <a:r>
              <a:rPr dirty="0" sz="2200" spc="65">
                <a:latin typeface="Arial"/>
                <a:cs typeface="Arial"/>
              </a:rPr>
              <a:t>1</a:t>
            </a:r>
            <a:r>
              <a:rPr dirty="0" sz="2200" spc="-75">
                <a:latin typeface="Arial"/>
                <a:cs typeface="Arial"/>
              </a:rPr>
              <a:t> </a:t>
            </a:r>
            <a:r>
              <a:rPr dirty="0" sz="2200" spc="-50">
                <a:latin typeface="Arial"/>
                <a:cs typeface="Arial"/>
              </a:rPr>
              <a:t>ppm</a:t>
            </a:r>
            <a:r>
              <a:rPr dirty="0" sz="2200" spc="-75">
                <a:latin typeface="Arial"/>
                <a:cs typeface="Arial"/>
              </a:rPr>
              <a:t> </a:t>
            </a:r>
            <a:r>
              <a:rPr dirty="0" sz="2200" spc="-35">
                <a:latin typeface="Arial"/>
                <a:cs typeface="Arial"/>
              </a:rPr>
              <a:t>for  </a:t>
            </a:r>
            <a:r>
              <a:rPr dirty="0" sz="2200" spc="-25">
                <a:latin typeface="Arial"/>
                <a:cs typeface="Arial"/>
              </a:rPr>
              <a:t>finished milled </a:t>
            </a:r>
            <a:r>
              <a:rPr dirty="0" sz="2200" spc="-65">
                <a:latin typeface="Arial"/>
                <a:cs typeface="Arial"/>
              </a:rPr>
              <a:t>products-</a:t>
            </a:r>
            <a:r>
              <a:rPr dirty="0" sz="2200" spc="-165">
                <a:latin typeface="Arial"/>
                <a:cs typeface="Arial"/>
              </a:rPr>
              <a:t> </a:t>
            </a:r>
            <a:r>
              <a:rPr dirty="0" sz="2200" spc="-245">
                <a:latin typeface="Arial"/>
                <a:cs typeface="Arial"/>
              </a:rPr>
              <a:t>FDA  </a:t>
            </a:r>
            <a:r>
              <a:rPr dirty="0" sz="2200" spc="-50">
                <a:latin typeface="Arial"/>
                <a:cs typeface="Arial"/>
              </a:rPr>
              <a:t>regulated</a:t>
            </a:r>
            <a:endParaRPr sz="2200">
              <a:latin typeface="Arial"/>
              <a:cs typeface="Arial"/>
            </a:endParaRPr>
          </a:p>
          <a:p>
            <a:pPr marL="12700" marR="2400300">
              <a:lnSpc>
                <a:spcPts val="2800"/>
              </a:lnSpc>
              <a:spcBef>
                <a:spcPts val="120"/>
              </a:spcBef>
            </a:pPr>
            <a:r>
              <a:rPr dirty="0" u="sng" sz="2200" spc="-75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"/>
                <a:cs typeface="Arial"/>
              </a:rPr>
              <a:t>Falling </a:t>
            </a:r>
            <a:r>
              <a:rPr dirty="0" u="sng" sz="2200" spc="-45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"/>
                <a:cs typeface="Arial"/>
              </a:rPr>
              <a:t>number:</a:t>
            </a:r>
            <a:r>
              <a:rPr dirty="0" u="sng" sz="2200" spc="-12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"/>
                <a:cs typeface="Arial"/>
              </a:rPr>
              <a:t> </a:t>
            </a:r>
            <a:r>
              <a:rPr dirty="0" sz="2200" spc="-114">
                <a:solidFill>
                  <a:srgbClr val="7F7F7F"/>
                </a:solidFill>
                <a:latin typeface="Arial"/>
                <a:cs typeface="Arial"/>
              </a:rPr>
              <a:t>?  </a:t>
            </a:r>
            <a:r>
              <a:rPr dirty="0" u="sng" sz="2200" spc="-25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"/>
                <a:cs typeface="Arial"/>
              </a:rPr>
              <a:t>RVA:</a:t>
            </a:r>
            <a:r>
              <a:rPr dirty="0" sz="2200" spc="-7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7F7F7F"/>
                </a:solidFill>
                <a:latin typeface="Arial"/>
                <a:cs typeface="Arial"/>
              </a:rPr>
              <a:t>N/A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u="sng" sz="2200" spc="-7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"/>
                <a:cs typeface="Arial"/>
              </a:rPr>
              <a:t>Protein:</a:t>
            </a:r>
            <a:r>
              <a:rPr dirty="0" sz="2200" spc="-6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2200" spc="-114">
                <a:solidFill>
                  <a:srgbClr val="7F7F7F"/>
                </a:solidFill>
                <a:latin typeface="Arial"/>
                <a:cs typeface="Arial"/>
              </a:rPr>
              <a:t>?</a:t>
            </a:r>
            <a:endParaRPr sz="2200">
              <a:latin typeface="Arial"/>
              <a:cs typeface="Arial"/>
            </a:endParaRPr>
          </a:p>
          <a:p>
            <a:pPr marL="12700" marR="1785620">
              <a:lnSpc>
                <a:spcPts val="2800"/>
              </a:lnSpc>
              <a:spcBef>
                <a:spcPts val="120"/>
              </a:spcBef>
            </a:pPr>
            <a:r>
              <a:rPr dirty="0" u="sng" sz="2200" spc="-1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Germ:</a:t>
            </a:r>
            <a:r>
              <a:rPr dirty="0" sz="2200" spc="-100">
                <a:latin typeface="Arial"/>
                <a:cs typeface="Arial"/>
              </a:rPr>
              <a:t> </a:t>
            </a:r>
            <a:r>
              <a:rPr dirty="0" sz="2200" spc="5">
                <a:latin typeface="Arial"/>
                <a:cs typeface="Arial"/>
              </a:rPr>
              <a:t>&gt; </a:t>
            </a:r>
            <a:r>
              <a:rPr dirty="0" sz="2200" spc="-110">
                <a:latin typeface="Arial"/>
                <a:cs typeface="Arial"/>
              </a:rPr>
              <a:t>95%- </a:t>
            </a:r>
            <a:r>
              <a:rPr dirty="0" sz="2200" spc="-35">
                <a:latin typeface="Arial"/>
                <a:cs typeface="Arial"/>
              </a:rPr>
              <a:t>for</a:t>
            </a:r>
            <a:r>
              <a:rPr dirty="0" sz="2200" spc="-120">
                <a:latin typeface="Arial"/>
                <a:cs typeface="Arial"/>
              </a:rPr>
              <a:t> </a:t>
            </a:r>
            <a:r>
              <a:rPr dirty="0" sz="2200" spc="-70">
                <a:latin typeface="Arial"/>
                <a:cs typeface="Arial"/>
              </a:rPr>
              <a:t>seed  </a:t>
            </a:r>
            <a:r>
              <a:rPr dirty="0" u="sng" sz="2200" spc="-8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"/>
                <a:cs typeface="Arial"/>
              </a:rPr>
              <a:t>Plump:</a:t>
            </a:r>
            <a:r>
              <a:rPr dirty="0" u="sng" sz="2200" spc="-7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"/>
                <a:cs typeface="Arial"/>
              </a:rPr>
              <a:t> </a:t>
            </a:r>
            <a:r>
              <a:rPr dirty="0" sz="2200" spc="-114">
                <a:solidFill>
                  <a:srgbClr val="7F7F7F"/>
                </a:solidFill>
                <a:latin typeface="Arial"/>
                <a:cs typeface="Arial"/>
              </a:rPr>
              <a:t>?</a:t>
            </a:r>
            <a:endParaRPr sz="2200">
              <a:latin typeface="Arial"/>
              <a:cs typeface="Arial"/>
            </a:endParaRPr>
          </a:p>
          <a:p>
            <a:pPr marL="12700" marR="746125">
              <a:lnSpc>
                <a:spcPts val="2800"/>
              </a:lnSpc>
            </a:pPr>
            <a:r>
              <a:rPr dirty="0" u="sng" sz="2200" spc="-8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Thins:</a:t>
            </a:r>
            <a:r>
              <a:rPr dirty="0" sz="2200" spc="-85">
                <a:latin typeface="Arial"/>
                <a:cs typeface="Arial"/>
              </a:rPr>
              <a:t> </a:t>
            </a:r>
            <a:r>
              <a:rPr dirty="0" sz="2200" spc="5">
                <a:latin typeface="Arial"/>
                <a:cs typeface="Arial"/>
              </a:rPr>
              <a:t>&lt; </a:t>
            </a:r>
            <a:r>
              <a:rPr dirty="0" sz="2200" spc="-85">
                <a:latin typeface="Arial"/>
                <a:cs typeface="Arial"/>
              </a:rPr>
              <a:t>12% </a:t>
            </a:r>
            <a:r>
              <a:rPr dirty="0" sz="2200" spc="-45">
                <a:latin typeface="Arial"/>
                <a:cs typeface="Arial"/>
              </a:rPr>
              <a:t>percent </a:t>
            </a:r>
            <a:r>
              <a:rPr dirty="0" sz="2200" spc="5">
                <a:latin typeface="Arial"/>
                <a:cs typeface="Arial"/>
              </a:rPr>
              <a:t>&lt; </a:t>
            </a:r>
            <a:r>
              <a:rPr dirty="0" sz="2200" spc="145">
                <a:latin typeface="Arial"/>
                <a:cs typeface="Arial"/>
              </a:rPr>
              <a:t>5/64”  </a:t>
            </a:r>
            <a:r>
              <a:rPr dirty="0" u="sng" sz="2200" spc="-5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Dehulled </a:t>
            </a:r>
            <a:r>
              <a:rPr dirty="0" u="sng" sz="2200" spc="-6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groats:</a:t>
            </a:r>
            <a:r>
              <a:rPr dirty="0" sz="2200" spc="-65">
                <a:latin typeface="Arial"/>
                <a:cs typeface="Arial"/>
              </a:rPr>
              <a:t> </a:t>
            </a:r>
            <a:r>
              <a:rPr dirty="0" sz="2200" spc="5">
                <a:latin typeface="Arial"/>
                <a:cs typeface="Arial"/>
              </a:rPr>
              <a:t>&lt; </a:t>
            </a:r>
            <a:r>
              <a:rPr dirty="0" sz="2200" spc="-155">
                <a:latin typeface="Arial"/>
                <a:cs typeface="Arial"/>
              </a:rPr>
              <a:t>8%</a:t>
            </a:r>
            <a:r>
              <a:rPr dirty="0" sz="2200" spc="-180">
                <a:latin typeface="Arial"/>
                <a:cs typeface="Arial"/>
              </a:rPr>
              <a:t> </a:t>
            </a:r>
            <a:r>
              <a:rPr dirty="0" sz="2200" spc="-40">
                <a:latin typeface="Arial"/>
                <a:cs typeface="Arial"/>
              </a:rPr>
              <a:t>dehulled</a:t>
            </a:r>
            <a:endParaRPr sz="2200">
              <a:latin typeface="Arial"/>
              <a:cs typeface="Arial"/>
            </a:endParaRPr>
          </a:p>
          <a:p>
            <a:pPr marL="332740" marR="5080" indent="-320040">
              <a:lnSpc>
                <a:spcPct val="80000"/>
              </a:lnSpc>
              <a:spcBef>
                <a:spcPts val="635"/>
              </a:spcBef>
              <a:tabLst>
                <a:tab pos="332105" algn="l"/>
              </a:tabLst>
            </a:pPr>
            <a:r>
              <a:rPr dirty="0" sz="1300" spc="370">
                <a:latin typeface="Arial"/>
                <a:cs typeface="Arial"/>
              </a:rPr>
              <a:t>□	</a:t>
            </a:r>
            <a:r>
              <a:rPr dirty="0" sz="2200" spc="-130">
                <a:latin typeface="Arial"/>
                <a:cs typeface="Arial"/>
              </a:rPr>
              <a:t>See </a:t>
            </a:r>
            <a:r>
              <a:rPr dirty="0" sz="2200" spc="-55">
                <a:latin typeface="Arial"/>
                <a:cs typeface="Arial"/>
              </a:rPr>
              <a:t>Winkler </a:t>
            </a:r>
            <a:r>
              <a:rPr dirty="0" sz="2200" spc="-5">
                <a:latin typeface="Arial"/>
                <a:cs typeface="Arial"/>
              </a:rPr>
              <a:t>&amp; </a:t>
            </a:r>
            <a:r>
              <a:rPr dirty="0" sz="2200" spc="-75">
                <a:latin typeface="Arial"/>
                <a:cs typeface="Arial"/>
              </a:rPr>
              <a:t>Murphy </a:t>
            </a:r>
            <a:r>
              <a:rPr dirty="0" sz="2200" spc="-30">
                <a:latin typeface="Arial"/>
                <a:cs typeface="Arial"/>
              </a:rPr>
              <a:t>(2017)  </a:t>
            </a:r>
            <a:r>
              <a:rPr dirty="0" sz="2200" spc="-70" i="1">
                <a:latin typeface="Arial"/>
                <a:cs typeface="Arial"/>
              </a:rPr>
              <a:t>Producing </a:t>
            </a:r>
            <a:r>
              <a:rPr dirty="0" sz="2200" spc="-20" i="1">
                <a:latin typeface="Arial"/>
                <a:cs typeface="Arial"/>
              </a:rPr>
              <a:t>Milling </a:t>
            </a:r>
            <a:r>
              <a:rPr dirty="0" sz="2200" spc="-95" i="1">
                <a:latin typeface="Arial"/>
                <a:cs typeface="Arial"/>
              </a:rPr>
              <a:t>Oats </a:t>
            </a:r>
            <a:r>
              <a:rPr dirty="0" sz="2200" spc="-5" i="1">
                <a:latin typeface="Arial"/>
                <a:cs typeface="Arial"/>
              </a:rPr>
              <a:t>in </a:t>
            </a:r>
            <a:r>
              <a:rPr dirty="0" sz="2200" spc="-90" i="1">
                <a:latin typeface="Arial"/>
                <a:cs typeface="Arial"/>
              </a:rPr>
              <a:t>Western  </a:t>
            </a:r>
            <a:r>
              <a:rPr dirty="0" sz="2200" spc="-75" i="1">
                <a:latin typeface="Arial"/>
                <a:cs typeface="Arial"/>
              </a:rPr>
              <a:t>Washington: </a:t>
            </a:r>
            <a:r>
              <a:rPr dirty="0" sz="2200" spc="-85" i="1">
                <a:latin typeface="Arial"/>
                <a:cs typeface="Arial"/>
              </a:rPr>
              <a:t>Guide </a:t>
            </a:r>
            <a:r>
              <a:rPr dirty="0" sz="2200" spc="-35" i="1">
                <a:latin typeface="Arial"/>
                <a:cs typeface="Arial"/>
              </a:rPr>
              <a:t>to </a:t>
            </a:r>
            <a:r>
              <a:rPr dirty="0" sz="2200" spc="-65" i="1">
                <a:latin typeface="Arial"/>
                <a:cs typeface="Arial"/>
              </a:rPr>
              <a:t>Grain </a:t>
            </a:r>
            <a:r>
              <a:rPr dirty="0" sz="2200" spc="-70" i="1">
                <a:latin typeface="Arial"/>
                <a:cs typeface="Arial"/>
              </a:rPr>
              <a:t>Quality  </a:t>
            </a:r>
            <a:r>
              <a:rPr dirty="0" sz="2200" spc="-50" i="1">
                <a:latin typeface="Arial"/>
                <a:cs typeface="Arial"/>
              </a:rPr>
              <a:t>Optimization </a:t>
            </a:r>
            <a:r>
              <a:rPr dirty="0" sz="2200" spc="-45" i="1">
                <a:latin typeface="Arial"/>
                <a:cs typeface="Arial"/>
              </a:rPr>
              <a:t>and</a:t>
            </a:r>
            <a:r>
              <a:rPr dirty="0" sz="2200" spc="-90" i="1">
                <a:latin typeface="Arial"/>
                <a:cs typeface="Arial"/>
              </a:rPr>
              <a:t> </a:t>
            </a:r>
            <a:r>
              <a:rPr dirty="0" sz="2200" spc="-35" i="1">
                <a:latin typeface="Arial"/>
                <a:cs typeface="Arial"/>
              </a:rPr>
              <a:t>Marketing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57775" y="1634064"/>
            <a:ext cx="3976160" cy="51542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59833"/>
            <a:ext cx="480060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00">
                <a:solidFill>
                  <a:srgbClr val="775F55"/>
                </a:solidFill>
              </a:rPr>
              <a:t>So </a:t>
            </a:r>
            <a:r>
              <a:rPr dirty="0" sz="4400" spc="-65">
                <a:solidFill>
                  <a:srgbClr val="775F55"/>
                </a:solidFill>
              </a:rPr>
              <a:t>what’s </a:t>
            </a:r>
            <a:r>
              <a:rPr dirty="0" sz="4400" spc="-40">
                <a:solidFill>
                  <a:srgbClr val="775F55"/>
                </a:solidFill>
              </a:rPr>
              <a:t>the</a:t>
            </a:r>
            <a:r>
              <a:rPr dirty="0" sz="4400" spc="-60">
                <a:solidFill>
                  <a:srgbClr val="775F55"/>
                </a:solidFill>
              </a:rPr>
              <a:t> </a:t>
            </a:r>
            <a:r>
              <a:rPr dirty="0" sz="4400" spc="-65">
                <a:solidFill>
                  <a:srgbClr val="775F55"/>
                </a:solidFill>
              </a:rPr>
              <a:t>hitch?</a:t>
            </a:r>
            <a:endParaRPr sz="4400"/>
          </a:p>
        </p:txBody>
      </p:sp>
      <p:sp>
        <p:nvSpPr>
          <p:cNvPr id="5" name="object 5"/>
          <p:cNvSpPr txBox="1"/>
          <p:nvPr/>
        </p:nvSpPr>
        <p:spPr>
          <a:xfrm>
            <a:off x="231140" y="1616827"/>
            <a:ext cx="7733665" cy="5012055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dirty="0" sz="1950" spc="10">
                <a:latin typeface="Arial"/>
                <a:cs typeface="Arial"/>
              </a:rPr>
              <a:t>3) </a:t>
            </a:r>
            <a:r>
              <a:rPr dirty="0" sz="1950" spc="-10">
                <a:latin typeface="Arial"/>
                <a:cs typeface="Arial"/>
              </a:rPr>
              <a:t>Market</a:t>
            </a:r>
            <a:r>
              <a:rPr dirty="0" sz="1950" spc="-105">
                <a:latin typeface="Arial"/>
                <a:cs typeface="Arial"/>
              </a:rPr>
              <a:t> </a:t>
            </a:r>
            <a:r>
              <a:rPr dirty="0" sz="1950" spc="-50">
                <a:latin typeface="Arial"/>
                <a:cs typeface="Arial"/>
              </a:rPr>
              <a:t>Risks</a:t>
            </a:r>
            <a:endParaRPr sz="195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45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55">
                <a:latin typeface="Arial"/>
                <a:cs typeface="Arial"/>
              </a:rPr>
              <a:t>Nascent, </a:t>
            </a:r>
            <a:r>
              <a:rPr dirty="0" sz="2000" spc="-35">
                <a:latin typeface="Arial"/>
                <a:cs typeface="Arial"/>
              </a:rPr>
              <a:t>fledgling </a:t>
            </a:r>
            <a:r>
              <a:rPr dirty="0" sz="2000" spc="-45">
                <a:latin typeface="Arial"/>
                <a:cs typeface="Arial"/>
              </a:rPr>
              <a:t>markets; </a:t>
            </a:r>
            <a:r>
              <a:rPr dirty="0" sz="2000" spc="-55">
                <a:latin typeface="Arial"/>
                <a:cs typeface="Arial"/>
              </a:rPr>
              <a:t>economic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immaturity</a:t>
            </a:r>
            <a:endParaRPr sz="20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00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55">
                <a:latin typeface="Arial"/>
                <a:cs typeface="Arial"/>
              </a:rPr>
              <a:t>Learning curves, </a:t>
            </a:r>
            <a:r>
              <a:rPr dirty="0" sz="1800" spc="-75">
                <a:latin typeface="Arial"/>
                <a:cs typeface="Arial"/>
              </a:rPr>
              <a:t>growing </a:t>
            </a:r>
            <a:r>
              <a:rPr dirty="0" sz="1800" spc="-40">
                <a:latin typeface="Arial"/>
                <a:cs typeface="Arial"/>
              </a:rPr>
              <a:t>pains, </a:t>
            </a:r>
            <a:r>
              <a:rPr dirty="0" sz="1800" spc="-65">
                <a:latin typeface="Arial"/>
                <a:cs typeface="Arial"/>
              </a:rPr>
              <a:t>low </a:t>
            </a:r>
            <a:r>
              <a:rPr dirty="0" sz="1800" spc="-50">
                <a:latin typeface="Arial"/>
                <a:cs typeface="Arial"/>
              </a:rPr>
              <a:t>economic </a:t>
            </a:r>
            <a:r>
              <a:rPr dirty="0" sz="1800" spc="-35">
                <a:latin typeface="Arial"/>
                <a:cs typeface="Arial"/>
              </a:rPr>
              <a:t>resilience </a:t>
            </a:r>
            <a:r>
              <a:rPr dirty="0" sz="1800" spc="-5">
                <a:latin typeface="Arial"/>
                <a:cs typeface="Arial"/>
              </a:rPr>
              <a:t>&amp; </a:t>
            </a:r>
            <a:r>
              <a:rPr dirty="0" sz="1800" spc="-20">
                <a:latin typeface="Arial"/>
                <a:cs typeface="Arial"/>
              </a:rPr>
              <a:t>risk </a:t>
            </a:r>
            <a:r>
              <a:rPr dirty="0" sz="1800" spc="-35">
                <a:latin typeface="Arial"/>
                <a:cs typeface="Arial"/>
              </a:rPr>
              <a:t>thresholds</a:t>
            </a:r>
            <a:endParaRPr sz="18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105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100">
                <a:latin typeface="Arial"/>
                <a:cs typeface="Arial"/>
              </a:rPr>
              <a:t>Grower </a:t>
            </a:r>
            <a:r>
              <a:rPr dirty="0" sz="1800" spc="-40">
                <a:latin typeface="Arial"/>
                <a:cs typeface="Arial"/>
              </a:rPr>
              <a:t>and </a:t>
            </a:r>
            <a:r>
              <a:rPr dirty="0" sz="1800" spc="-30">
                <a:latin typeface="Arial"/>
                <a:cs typeface="Arial"/>
              </a:rPr>
              <a:t>market </a:t>
            </a:r>
            <a:r>
              <a:rPr dirty="0" sz="1800" spc="-100">
                <a:latin typeface="Arial"/>
                <a:cs typeface="Arial"/>
              </a:rPr>
              <a:t>may </a:t>
            </a:r>
            <a:r>
              <a:rPr dirty="0" sz="1800" spc="-55">
                <a:latin typeface="Arial"/>
                <a:cs typeface="Arial"/>
              </a:rPr>
              <a:t>be </a:t>
            </a:r>
            <a:r>
              <a:rPr dirty="0" sz="1800" spc="-10">
                <a:latin typeface="Arial"/>
                <a:cs typeface="Arial"/>
              </a:rPr>
              <a:t>in </a:t>
            </a:r>
            <a:r>
              <a:rPr dirty="0" sz="1800" spc="-15">
                <a:latin typeface="Arial"/>
                <a:cs typeface="Arial"/>
              </a:rPr>
              <a:t>the </a:t>
            </a:r>
            <a:r>
              <a:rPr dirty="0" sz="1800" spc="-60">
                <a:latin typeface="Arial"/>
                <a:cs typeface="Arial"/>
              </a:rPr>
              <a:t>same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30">
                <a:latin typeface="Arial"/>
                <a:cs typeface="Arial"/>
              </a:rPr>
              <a:t>state:</a:t>
            </a:r>
            <a:endParaRPr sz="1800">
              <a:latin typeface="Arial"/>
              <a:cs typeface="Arial"/>
            </a:endParaRPr>
          </a:p>
          <a:p>
            <a:pPr marL="698500">
              <a:lnSpc>
                <a:spcPct val="100000"/>
              </a:lnSpc>
              <a:spcBef>
                <a:spcPts val="175"/>
              </a:spcBef>
            </a:pPr>
            <a:r>
              <a:rPr dirty="0" sz="1200" spc="225">
                <a:latin typeface="Arial"/>
                <a:cs typeface="Arial"/>
              </a:rPr>
              <a:t>n </a:t>
            </a:r>
            <a:r>
              <a:rPr dirty="0" sz="1600" spc="-70">
                <a:latin typeface="Arial"/>
                <a:cs typeface="Arial"/>
              </a:rPr>
              <a:t>Ripe </a:t>
            </a:r>
            <a:r>
              <a:rPr dirty="0" sz="1600" spc="-25">
                <a:latin typeface="Arial"/>
                <a:cs typeface="Arial"/>
              </a:rPr>
              <a:t>for </a:t>
            </a:r>
            <a:r>
              <a:rPr dirty="0" sz="1600" spc="-30">
                <a:latin typeface="Arial"/>
                <a:cs typeface="Arial"/>
              </a:rPr>
              <a:t>bottlenecks, </a:t>
            </a:r>
            <a:r>
              <a:rPr dirty="0" sz="1600" spc="-35">
                <a:latin typeface="Arial"/>
                <a:cs typeface="Arial"/>
              </a:rPr>
              <a:t>misunderstandings, unclear</a:t>
            </a:r>
            <a:r>
              <a:rPr dirty="0" sz="1600" spc="-275">
                <a:latin typeface="Arial"/>
                <a:cs typeface="Arial"/>
              </a:rPr>
              <a:t> </a:t>
            </a:r>
            <a:r>
              <a:rPr dirty="0" sz="1600" spc="-40">
                <a:latin typeface="Arial"/>
                <a:cs typeface="Arial"/>
              </a:rPr>
              <a:t>expectations</a:t>
            </a:r>
            <a:endParaRPr sz="1600">
              <a:latin typeface="Arial"/>
              <a:cs typeface="Arial"/>
            </a:endParaRPr>
          </a:p>
          <a:p>
            <a:pPr marL="698500">
              <a:lnSpc>
                <a:spcPct val="100000"/>
              </a:lnSpc>
              <a:spcBef>
                <a:spcPts val="80"/>
              </a:spcBef>
            </a:pPr>
            <a:r>
              <a:rPr dirty="0" sz="1200" spc="225">
                <a:latin typeface="Arial"/>
                <a:cs typeface="Arial"/>
              </a:rPr>
              <a:t>n </a:t>
            </a:r>
            <a:r>
              <a:rPr dirty="0" u="sng" sz="1600" spc="-4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Contract: </a:t>
            </a:r>
            <a:r>
              <a:rPr dirty="0" u="sng" sz="1600" spc="2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it </a:t>
            </a:r>
            <a:r>
              <a:rPr dirty="0" u="sng" sz="1600" spc="-2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will </a:t>
            </a:r>
            <a:r>
              <a:rPr dirty="0" u="sng" sz="1600" spc="-4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force </a:t>
            </a:r>
            <a:r>
              <a:rPr dirty="0" u="sng" sz="1600" spc="-8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you </a:t>
            </a:r>
            <a:r>
              <a:rPr dirty="0" u="sng" sz="1600" spc="-2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 </a:t>
            </a:r>
            <a:r>
              <a:rPr dirty="0" u="sng" sz="16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talk </a:t>
            </a:r>
            <a:r>
              <a:rPr dirty="0" u="sng" sz="1600" spc="-3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through </a:t>
            </a:r>
            <a:r>
              <a:rPr dirty="0" u="sng" sz="1600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all</a:t>
            </a:r>
            <a:r>
              <a:rPr dirty="0" u="sng" sz="1600" spc="13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600" spc="-2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this.</a:t>
            </a:r>
            <a:endParaRPr sz="1600">
              <a:latin typeface="Arial"/>
              <a:cs typeface="Arial"/>
            </a:endParaRPr>
          </a:p>
          <a:p>
            <a:pPr marL="378460">
              <a:lnSpc>
                <a:spcPct val="100000"/>
              </a:lnSpc>
              <a:spcBef>
                <a:spcPts val="145"/>
              </a:spcBef>
              <a:tabLst>
                <a:tab pos="652145" algn="l"/>
              </a:tabLst>
            </a:pPr>
            <a:r>
              <a:rPr dirty="0" sz="1300" spc="370">
                <a:latin typeface="Arial"/>
                <a:cs typeface="Arial"/>
              </a:rPr>
              <a:t>□	</a:t>
            </a:r>
            <a:r>
              <a:rPr dirty="0" sz="1800" spc="-85" i="1">
                <a:latin typeface="Arial"/>
                <a:cs typeface="Arial"/>
              </a:rPr>
              <a:t>Some </a:t>
            </a:r>
            <a:r>
              <a:rPr dirty="0" sz="1800" spc="-65" i="1">
                <a:latin typeface="Arial"/>
                <a:cs typeface="Arial"/>
              </a:rPr>
              <a:t>new </a:t>
            </a:r>
            <a:r>
              <a:rPr dirty="0" sz="1800" spc="-55" i="1">
                <a:latin typeface="Arial"/>
                <a:cs typeface="Arial"/>
              </a:rPr>
              <a:t>businesses </a:t>
            </a:r>
            <a:r>
              <a:rPr dirty="0" sz="1800" spc="-20" i="1">
                <a:latin typeface="Arial"/>
                <a:cs typeface="Arial"/>
              </a:rPr>
              <a:t>just might </a:t>
            </a:r>
            <a:r>
              <a:rPr dirty="0" sz="1800" spc="-15" i="1">
                <a:latin typeface="Arial"/>
                <a:cs typeface="Arial"/>
              </a:rPr>
              <a:t>not </a:t>
            </a:r>
            <a:r>
              <a:rPr dirty="0" sz="1800" spc="-50" i="1">
                <a:latin typeface="Arial"/>
                <a:cs typeface="Arial"/>
              </a:rPr>
              <a:t>last- </a:t>
            </a:r>
            <a:r>
              <a:rPr dirty="0" sz="1800" spc="-90">
                <a:latin typeface="Arial"/>
                <a:cs typeface="Arial"/>
              </a:rPr>
              <a:t>many, </a:t>
            </a:r>
            <a:r>
              <a:rPr dirty="0" sz="1800" spc="-45">
                <a:latin typeface="Arial"/>
                <a:cs typeface="Arial"/>
              </a:rPr>
              <a:t>varied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55">
                <a:latin typeface="Arial"/>
                <a:cs typeface="Arial"/>
              </a:rPr>
              <a:t>reasons</a:t>
            </a:r>
            <a:endParaRPr sz="18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40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50">
                <a:latin typeface="Arial"/>
                <a:cs typeface="Arial"/>
              </a:rPr>
              <a:t>Balancing </a:t>
            </a:r>
            <a:r>
              <a:rPr dirty="0" sz="2000" spc="-45">
                <a:latin typeface="Arial"/>
                <a:cs typeface="Arial"/>
              </a:rPr>
              <a:t>personal </a:t>
            </a:r>
            <a:r>
              <a:rPr dirty="0" sz="2000" spc="-40">
                <a:latin typeface="Arial"/>
                <a:cs typeface="Arial"/>
              </a:rPr>
              <a:t>and </a:t>
            </a:r>
            <a:r>
              <a:rPr dirty="0" sz="2000" spc="-50">
                <a:latin typeface="Arial"/>
                <a:cs typeface="Arial"/>
              </a:rPr>
              <a:t>business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30">
                <a:latin typeface="Arial"/>
                <a:cs typeface="Arial"/>
              </a:rPr>
              <a:t>relationships</a:t>
            </a:r>
            <a:endParaRPr sz="20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00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85">
                <a:latin typeface="Arial"/>
                <a:cs typeface="Arial"/>
              </a:rPr>
              <a:t>Juggling </a:t>
            </a:r>
            <a:r>
              <a:rPr dirty="0" sz="2000" spc="-15">
                <a:latin typeface="Arial"/>
                <a:cs typeface="Arial"/>
              </a:rPr>
              <a:t>multiple </a:t>
            </a:r>
            <a:r>
              <a:rPr dirty="0" sz="2000" spc="-35">
                <a:latin typeface="Arial"/>
                <a:cs typeface="Arial"/>
              </a:rPr>
              <a:t>premium </a:t>
            </a:r>
            <a:r>
              <a:rPr dirty="0" sz="2000" spc="-40">
                <a:latin typeface="Arial"/>
                <a:cs typeface="Arial"/>
              </a:rPr>
              <a:t>markets </a:t>
            </a:r>
            <a:r>
              <a:rPr dirty="0" sz="2000" spc="-80">
                <a:latin typeface="Arial"/>
                <a:cs typeface="Arial"/>
              </a:rPr>
              <a:t>vs.</a:t>
            </a:r>
            <a:r>
              <a:rPr dirty="0" sz="2000" spc="-125">
                <a:latin typeface="Arial"/>
                <a:cs typeface="Arial"/>
              </a:rPr>
              <a:t> </a:t>
            </a:r>
            <a:r>
              <a:rPr dirty="0" sz="2000" spc="-55">
                <a:latin typeface="Arial"/>
                <a:cs typeface="Arial"/>
              </a:rPr>
              <a:t>wholesale</a:t>
            </a:r>
            <a:endParaRPr sz="2000">
              <a:latin typeface="Arial"/>
              <a:cs typeface="Arial"/>
            </a:endParaRPr>
          </a:p>
          <a:p>
            <a:pPr marL="698500" marR="1708150" indent="-320040">
              <a:lnSpc>
                <a:spcPct val="106500"/>
              </a:lnSpc>
              <a:spcBef>
                <a:spcPts val="60"/>
              </a:spcBef>
              <a:tabLst>
                <a:tab pos="652145" algn="l"/>
              </a:tabLst>
            </a:pPr>
            <a:r>
              <a:rPr dirty="0" sz="1300" spc="370">
                <a:latin typeface="Arial"/>
                <a:cs typeface="Arial"/>
              </a:rPr>
              <a:t>□	</a:t>
            </a:r>
            <a:r>
              <a:rPr dirty="0" sz="1800" spc="-55">
                <a:latin typeface="Arial"/>
                <a:cs typeface="Arial"/>
              </a:rPr>
              <a:t>Balancing </a:t>
            </a:r>
            <a:r>
              <a:rPr dirty="0" sz="1800" spc="-30">
                <a:latin typeface="Arial"/>
                <a:cs typeface="Arial"/>
              </a:rPr>
              <a:t>market </a:t>
            </a:r>
            <a:r>
              <a:rPr dirty="0" sz="1800" spc="-40">
                <a:latin typeface="Arial"/>
                <a:cs typeface="Arial"/>
              </a:rPr>
              <a:t>mgmt. </a:t>
            </a:r>
            <a:r>
              <a:rPr dirty="0" sz="1800" spc="-35">
                <a:latin typeface="Arial"/>
                <a:cs typeface="Arial"/>
              </a:rPr>
              <a:t>efficiency </a:t>
            </a:r>
            <a:r>
              <a:rPr dirty="0" sz="1800" spc="-70">
                <a:latin typeface="Arial"/>
                <a:cs typeface="Arial"/>
              </a:rPr>
              <a:t>vs. </a:t>
            </a:r>
            <a:r>
              <a:rPr dirty="0" sz="1800" spc="-50">
                <a:latin typeface="Arial"/>
                <a:cs typeface="Arial"/>
              </a:rPr>
              <a:t>maximum </a:t>
            </a:r>
            <a:r>
              <a:rPr dirty="0" sz="1800" spc="-10">
                <a:latin typeface="Arial"/>
                <a:cs typeface="Arial"/>
              </a:rPr>
              <a:t>profit  </a:t>
            </a:r>
            <a:r>
              <a:rPr dirty="0" sz="1200" spc="225">
                <a:latin typeface="Arial"/>
                <a:cs typeface="Arial"/>
              </a:rPr>
              <a:t>n </a:t>
            </a:r>
            <a:r>
              <a:rPr dirty="0" sz="1600" spc="-35">
                <a:latin typeface="Arial"/>
                <a:cs typeface="Arial"/>
              </a:rPr>
              <a:t>Additional </a:t>
            </a:r>
            <a:r>
              <a:rPr dirty="0" sz="1600" spc="-20">
                <a:latin typeface="Arial"/>
                <a:cs typeface="Arial"/>
              </a:rPr>
              <a:t>infrastructure </a:t>
            </a:r>
            <a:r>
              <a:rPr dirty="0" sz="1600" spc="-45">
                <a:latin typeface="Arial"/>
                <a:cs typeface="Arial"/>
              </a:rPr>
              <a:t>needed </a:t>
            </a:r>
            <a:r>
              <a:rPr dirty="0" sz="1600" spc="-25">
                <a:latin typeface="Arial"/>
                <a:cs typeface="Arial"/>
              </a:rPr>
              <a:t>to </a:t>
            </a:r>
            <a:r>
              <a:rPr dirty="0" sz="1600" spc="-50">
                <a:latin typeface="Arial"/>
                <a:cs typeface="Arial"/>
              </a:rPr>
              <a:t>keep </a:t>
            </a:r>
            <a:r>
              <a:rPr dirty="0" sz="1600" spc="-35">
                <a:latin typeface="Arial"/>
                <a:cs typeface="Arial"/>
              </a:rPr>
              <a:t>grain </a:t>
            </a:r>
            <a:r>
              <a:rPr dirty="0" sz="1600" spc="-25">
                <a:latin typeface="Arial"/>
                <a:cs typeface="Arial"/>
              </a:rPr>
              <a:t>lots </a:t>
            </a:r>
            <a:r>
              <a:rPr dirty="0" sz="1600" spc="-40">
                <a:latin typeface="Arial"/>
                <a:cs typeface="Arial"/>
              </a:rPr>
              <a:t>separate  </a:t>
            </a:r>
            <a:r>
              <a:rPr dirty="0" sz="1200" spc="225">
                <a:latin typeface="Arial"/>
                <a:cs typeface="Arial"/>
              </a:rPr>
              <a:t>n </a:t>
            </a:r>
            <a:r>
              <a:rPr dirty="0" sz="1600" spc="-45">
                <a:latin typeface="Arial"/>
                <a:cs typeface="Arial"/>
              </a:rPr>
              <a:t>Smaller </a:t>
            </a:r>
            <a:r>
              <a:rPr dirty="0" sz="1600" spc="-65">
                <a:latin typeface="Arial"/>
                <a:cs typeface="Arial"/>
              </a:rPr>
              <a:t>vs. </a:t>
            </a:r>
            <a:r>
              <a:rPr dirty="0" sz="1600" spc="-15">
                <a:latin typeface="Arial"/>
                <a:cs typeface="Arial"/>
              </a:rPr>
              <a:t>bulk</a:t>
            </a:r>
            <a:r>
              <a:rPr dirty="0" sz="1600" spc="-254">
                <a:latin typeface="Arial"/>
                <a:cs typeface="Arial"/>
              </a:rPr>
              <a:t> </a:t>
            </a:r>
            <a:r>
              <a:rPr dirty="0" sz="1600" spc="-40">
                <a:latin typeface="Arial"/>
                <a:cs typeface="Arial"/>
              </a:rPr>
              <a:t>deliveries</a:t>
            </a:r>
            <a:endParaRPr sz="1600">
              <a:latin typeface="Arial"/>
              <a:cs typeface="Arial"/>
            </a:endParaRPr>
          </a:p>
          <a:p>
            <a:pPr marL="698500">
              <a:lnSpc>
                <a:spcPct val="100000"/>
              </a:lnSpc>
              <a:spcBef>
                <a:spcPts val="80"/>
              </a:spcBef>
            </a:pPr>
            <a:r>
              <a:rPr dirty="0" sz="1200" spc="225">
                <a:latin typeface="Arial"/>
                <a:cs typeface="Arial"/>
              </a:rPr>
              <a:t>n </a:t>
            </a:r>
            <a:r>
              <a:rPr dirty="0" sz="1600" spc="-40">
                <a:latin typeface="Arial"/>
                <a:cs typeface="Arial"/>
              </a:rPr>
              <a:t>More </a:t>
            </a:r>
            <a:r>
              <a:rPr dirty="0" sz="1600" spc="-30">
                <a:latin typeface="Arial"/>
                <a:cs typeface="Arial"/>
              </a:rPr>
              <a:t>personalities </a:t>
            </a:r>
            <a:r>
              <a:rPr dirty="0" sz="1600" spc="-35">
                <a:latin typeface="Arial"/>
                <a:cs typeface="Arial"/>
              </a:rPr>
              <a:t>and </a:t>
            </a:r>
            <a:r>
              <a:rPr dirty="0" sz="1600" spc="-40">
                <a:latin typeface="Arial"/>
                <a:cs typeface="Arial"/>
              </a:rPr>
              <a:t>business </a:t>
            </a:r>
            <a:r>
              <a:rPr dirty="0" sz="1600" spc="-20">
                <a:latin typeface="Arial"/>
                <a:cs typeface="Arial"/>
              </a:rPr>
              <a:t>habits </a:t>
            </a:r>
            <a:r>
              <a:rPr dirty="0" sz="1600" spc="-25">
                <a:latin typeface="Arial"/>
                <a:cs typeface="Arial"/>
              </a:rPr>
              <a:t>to</a:t>
            </a:r>
            <a:r>
              <a:rPr dirty="0" sz="1600" spc="229">
                <a:latin typeface="Arial"/>
                <a:cs typeface="Arial"/>
              </a:rPr>
              <a:t> </a:t>
            </a:r>
            <a:r>
              <a:rPr dirty="0" sz="1600" spc="-50">
                <a:latin typeface="Arial"/>
                <a:cs typeface="Arial"/>
              </a:rPr>
              <a:t>navigate</a:t>
            </a:r>
            <a:endParaRPr sz="1600">
              <a:latin typeface="Arial"/>
              <a:cs typeface="Arial"/>
            </a:endParaRPr>
          </a:p>
          <a:p>
            <a:pPr marL="698500">
              <a:lnSpc>
                <a:spcPct val="100000"/>
              </a:lnSpc>
              <a:spcBef>
                <a:spcPts val="80"/>
              </a:spcBef>
            </a:pPr>
            <a:r>
              <a:rPr dirty="0" sz="1200" spc="225">
                <a:latin typeface="Arial"/>
                <a:cs typeface="Arial"/>
              </a:rPr>
              <a:t>n </a:t>
            </a:r>
            <a:r>
              <a:rPr dirty="0" sz="1600" spc="-45">
                <a:latin typeface="Arial"/>
                <a:cs typeface="Arial"/>
              </a:rPr>
              <a:t>Potentially </a:t>
            </a:r>
            <a:r>
              <a:rPr dirty="0" sz="1600" spc="-35">
                <a:latin typeface="Arial"/>
                <a:cs typeface="Arial"/>
              </a:rPr>
              <a:t>complicated</a:t>
            </a:r>
            <a:r>
              <a:rPr dirty="0" sz="1600" spc="-270">
                <a:latin typeface="Arial"/>
                <a:cs typeface="Arial"/>
              </a:rPr>
              <a:t> </a:t>
            </a:r>
            <a:r>
              <a:rPr dirty="0" sz="1600" spc="-35">
                <a:latin typeface="Arial"/>
                <a:cs typeface="Arial"/>
              </a:rPr>
              <a:t>pricing</a:t>
            </a:r>
            <a:endParaRPr sz="16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80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70">
                <a:latin typeface="Arial"/>
                <a:cs typeface="Arial"/>
              </a:rPr>
              <a:t>Eastern </a:t>
            </a:r>
            <a:r>
              <a:rPr dirty="0" sz="2000" spc="-290">
                <a:latin typeface="Arial"/>
                <a:cs typeface="Arial"/>
              </a:rPr>
              <a:t>WA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80">
                <a:latin typeface="Arial"/>
                <a:cs typeface="Arial"/>
              </a:rPr>
              <a:t>growers:</a:t>
            </a:r>
            <a:endParaRPr sz="20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65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35">
                <a:latin typeface="Arial"/>
                <a:cs typeface="Arial"/>
              </a:rPr>
              <a:t>Limited </a:t>
            </a:r>
            <a:r>
              <a:rPr dirty="0" sz="1800" spc="-65">
                <a:latin typeface="Arial"/>
                <a:cs typeface="Arial"/>
              </a:rPr>
              <a:t>access </a:t>
            </a:r>
            <a:r>
              <a:rPr dirty="0" sz="1800" spc="-5">
                <a:latin typeface="Arial"/>
                <a:cs typeface="Arial"/>
              </a:rPr>
              <a:t>&amp; </a:t>
            </a:r>
            <a:r>
              <a:rPr dirty="0" sz="1800" spc="-35">
                <a:latin typeface="Arial"/>
                <a:cs typeface="Arial"/>
              </a:rPr>
              <a:t>distance </a:t>
            </a:r>
            <a:r>
              <a:rPr dirty="0" sz="1800" spc="-25">
                <a:latin typeface="Arial"/>
                <a:cs typeface="Arial"/>
              </a:rPr>
              <a:t>to </a:t>
            </a:r>
            <a:r>
              <a:rPr dirty="0" sz="1800" spc="-35">
                <a:latin typeface="Arial"/>
                <a:cs typeface="Arial"/>
              </a:rPr>
              <a:t>premium, </a:t>
            </a:r>
            <a:r>
              <a:rPr dirty="0" sz="1800" spc="-20">
                <a:latin typeface="Arial"/>
                <a:cs typeface="Arial"/>
              </a:rPr>
              <a:t>direct </a:t>
            </a:r>
            <a:r>
              <a:rPr dirty="0" sz="1800" spc="-90">
                <a:latin typeface="Arial"/>
                <a:cs typeface="Arial"/>
              </a:rPr>
              <a:t>markets… </a:t>
            </a:r>
            <a:r>
              <a:rPr dirty="0" sz="1800" spc="-15">
                <a:latin typeface="Arial"/>
                <a:cs typeface="Arial"/>
              </a:rPr>
              <a:t>out of the</a:t>
            </a:r>
            <a:r>
              <a:rPr dirty="0" sz="1800" spc="-204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loop</a:t>
            </a:r>
            <a:endParaRPr sz="18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40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40">
                <a:latin typeface="Arial"/>
                <a:cs typeface="Arial"/>
              </a:rPr>
              <a:t>Potential </a:t>
            </a:r>
            <a:r>
              <a:rPr dirty="0" sz="1800" spc="-50">
                <a:latin typeface="Arial"/>
                <a:cs typeface="Arial"/>
              </a:rPr>
              <a:t>challenges </a:t>
            </a:r>
            <a:r>
              <a:rPr dirty="0" sz="1800" spc="-20">
                <a:latin typeface="Arial"/>
                <a:cs typeface="Arial"/>
              </a:rPr>
              <a:t>with </a:t>
            </a:r>
            <a:r>
              <a:rPr dirty="0" sz="1800" spc="-35">
                <a:latin typeface="Arial"/>
                <a:cs typeface="Arial"/>
              </a:rPr>
              <a:t>product </a:t>
            </a:r>
            <a:r>
              <a:rPr dirty="0" sz="1800" spc="-15">
                <a:latin typeface="Arial"/>
                <a:cs typeface="Arial"/>
              </a:rPr>
              <a:t>differentiation </a:t>
            </a:r>
            <a:r>
              <a:rPr dirty="0" sz="1800" spc="-30">
                <a:latin typeface="Arial"/>
                <a:cs typeface="Arial"/>
              </a:rPr>
              <a:t>from </a:t>
            </a:r>
            <a:r>
              <a:rPr dirty="0" sz="1800" spc="-45">
                <a:latin typeface="Arial"/>
                <a:cs typeface="Arial"/>
              </a:rPr>
              <a:t>commodity</a:t>
            </a:r>
            <a:r>
              <a:rPr dirty="0" sz="1800" spc="-135">
                <a:latin typeface="Arial"/>
                <a:cs typeface="Arial"/>
              </a:rPr>
              <a:t> </a:t>
            </a:r>
            <a:r>
              <a:rPr dirty="0" sz="1800" spc="-55">
                <a:latin typeface="Arial"/>
                <a:cs typeface="Arial"/>
              </a:rPr>
              <a:t>grain?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8617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59833"/>
            <a:ext cx="285051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30">
                <a:solidFill>
                  <a:srgbClr val="775F55"/>
                </a:solidFill>
              </a:rPr>
              <a:t>Background</a:t>
            </a:r>
            <a:endParaRPr sz="4400"/>
          </a:p>
        </p:txBody>
      </p:sp>
      <p:sp>
        <p:nvSpPr>
          <p:cNvPr id="5" name="object 5"/>
          <p:cNvSpPr/>
          <p:nvPr/>
        </p:nvSpPr>
        <p:spPr>
          <a:xfrm>
            <a:off x="72187" y="1642725"/>
            <a:ext cx="8993533" cy="50588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2333" y="6096000"/>
            <a:ext cx="685800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7733" y="6121400"/>
            <a:ext cx="584200" cy="584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40034" y="3560233"/>
            <a:ext cx="7052945" cy="2623185"/>
          </a:xfrm>
          <a:prstGeom prst="rect">
            <a:avLst/>
          </a:prstGeom>
        </p:spPr>
        <p:txBody>
          <a:bodyPr wrap="square" lIns="0" tIns="68580" rIns="0" bIns="0" rtlCol="0" vert="horz">
            <a:spAutoFit/>
          </a:bodyPr>
          <a:lstStyle/>
          <a:p>
            <a:pPr marL="332740" marR="5080" indent="-320040">
              <a:lnSpc>
                <a:spcPts val="3200"/>
              </a:lnSpc>
              <a:spcBef>
                <a:spcPts val="540"/>
              </a:spcBef>
              <a:buClr>
                <a:srgbClr val="000000"/>
              </a:buClr>
              <a:buSzPct val="60000"/>
              <a:buChar char="□"/>
              <a:tabLst>
                <a:tab pos="332740" algn="l"/>
              </a:tabLst>
            </a:pPr>
            <a:r>
              <a:rPr dirty="0" sz="3000" spc="-100">
                <a:solidFill>
                  <a:srgbClr val="FFFFFF"/>
                </a:solidFill>
                <a:latin typeface="Arial"/>
                <a:cs typeface="Arial"/>
              </a:rPr>
              <a:t>Screening, </a:t>
            </a:r>
            <a:r>
              <a:rPr dirty="0" sz="3000" spc="-25">
                <a:solidFill>
                  <a:srgbClr val="FFFFFF"/>
                </a:solidFill>
                <a:latin typeface="Arial"/>
                <a:cs typeface="Arial"/>
              </a:rPr>
              <a:t>trialing </a:t>
            </a:r>
            <a:r>
              <a:rPr dirty="0" sz="3000" spc="-65">
                <a:solidFill>
                  <a:srgbClr val="FFFFFF"/>
                </a:solidFill>
                <a:latin typeface="Arial"/>
                <a:cs typeface="Arial"/>
              </a:rPr>
              <a:t>grain </a:t>
            </a:r>
            <a:r>
              <a:rPr dirty="0" sz="3000" spc="-35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3000" spc="-55">
                <a:solidFill>
                  <a:srgbClr val="FFFFFF"/>
                </a:solidFill>
                <a:latin typeface="Arial"/>
                <a:cs typeface="Arial"/>
              </a:rPr>
              <a:t>local  collaborators </a:t>
            </a:r>
            <a:r>
              <a:rPr dirty="0" sz="3000" spc="-45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3000" spc="-50">
                <a:solidFill>
                  <a:srgbClr val="FFFFFF"/>
                </a:solidFill>
                <a:latin typeface="Arial"/>
                <a:cs typeface="Arial"/>
              </a:rPr>
              <a:t>market quality</a:t>
            </a:r>
            <a:r>
              <a:rPr dirty="0" sz="30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60">
                <a:solidFill>
                  <a:srgbClr val="FFFFFF"/>
                </a:solidFill>
                <a:latin typeface="Arial"/>
                <a:cs typeface="Arial"/>
              </a:rPr>
              <a:t>standards</a:t>
            </a:r>
            <a:endParaRPr sz="30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90"/>
              </a:spcBef>
              <a:buClr>
                <a:srgbClr val="000000"/>
              </a:buClr>
              <a:buSzPct val="69230"/>
              <a:buChar char="□"/>
              <a:tabLst>
                <a:tab pos="652780" algn="l"/>
              </a:tabLst>
            </a:pPr>
            <a:r>
              <a:rPr dirty="0" sz="2600" spc="75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26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Arial"/>
                <a:cs typeface="Arial"/>
              </a:rPr>
              <a:t>miller</a:t>
            </a:r>
            <a:endParaRPr sz="26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80"/>
              </a:spcBef>
              <a:buClr>
                <a:srgbClr val="000000"/>
              </a:buClr>
              <a:buSzPct val="69230"/>
              <a:buChar char="□"/>
              <a:tabLst>
                <a:tab pos="652780" algn="l"/>
              </a:tabLst>
            </a:pPr>
            <a:r>
              <a:rPr dirty="0" sz="2600" spc="75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26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60">
                <a:solidFill>
                  <a:srgbClr val="FFFFFF"/>
                </a:solidFill>
                <a:latin typeface="Arial"/>
                <a:cs typeface="Arial"/>
              </a:rPr>
              <a:t>bakers</a:t>
            </a:r>
            <a:endParaRPr sz="26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80"/>
              </a:spcBef>
              <a:buClr>
                <a:srgbClr val="000000"/>
              </a:buClr>
              <a:buSzPct val="69230"/>
              <a:buChar char="□"/>
              <a:tabLst>
                <a:tab pos="652780" algn="l"/>
              </a:tabLst>
            </a:pPr>
            <a:r>
              <a:rPr dirty="0" sz="2600" spc="75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26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35">
                <a:solidFill>
                  <a:srgbClr val="FFFFFF"/>
                </a:solidFill>
                <a:latin typeface="Arial"/>
                <a:cs typeface="Arial"/>
              </a:rPr>
              <a:t>maltsters</a:t>
            </a:r>
            <a:endParaRPr sz="26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80"/>
              </a:spcBef>
              <a:buClr>
                <a:srgbClr val="000000"/>
              </a:buClr>
              <a:buSzPct val="69230"/>
              <a:buChar char="□"/>
              <a:tabLst>
                <a:tab pos="652780" algn="l"/>
              </a:tabLst>
            </a:pPr>
            <a:r>
              <a:rPr dirty="0" sz="2600" spc="75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26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85">
                <a:solidFill>
                  <a:srgbClr val="FFFFFF"/>
                </a:solidFill>
                <a:latin typeface="Arial"/>
                <a:cs typeface="Arial"/>
              </a:rPr>
              <a:t>brewers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05794" y="6193370"/>
            <a:ext cx="1748789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15">
                <a:latin typeface="Arial"/>
                <a:cs typeface="Arial"/>
              </a:rPr>
              <a:t>□</a:t>
            </a:r>
            <a:r>
              <a:rPr dirty="0" sz="1800" spc="-165">
                <a:latin typeface="Arial"/>
                <a:cs typeface="Arial"/>
              </a:rPr>
              <a:t> </a:t>
            </a:r>
            <a:r>
              <a:rPr dirty="0" sz="2600" spc="75">
                <a:solidFill>
                  <a:srgbClr val="FFFFFF"/>
                </a:solidFill>
                <a:latin typeface="Arial"/>
                <a:cs typeface="Arial"/>
              </a:rPr>
              <a:t>2 </a:t>
            </a:r>
            <a:r>
              <a:rPr dirty="0" sz="2600" spc="-20">
                <a:solidFill>
                  <a:srgbClr val="FFFFFF"/>
                </a:solidFill>
                <a:latin typeface="Arial"/>
                <a:cs typeface="Arial"/>
              </a:rPr>
              <a:t>distillers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35479" y="6430428"/>
            <a:ext cx="153289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400" spc="-150">
                <a:solidFill>
                  <a:srgbClr val="FFFFFF"/>
                </a:solidFill>
                <a:latin typeface="Arial"/>
                <a:cs typeface="Arial"/>
              </a:rPr>
              <a:t>HV 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Farm</a:t>
            </a:r>
            <a:r>
              <a:rPr dirty="0" sz="14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Hub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721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550" y="1280160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0" y="228600"/>
                </a:moveTo>
                <a:lnTo>
                  <a:pt x="8553450" y="228600"/>
                </a:lnTo>
                <a:lnTo>
                  <a:pt x="85534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6073" y="393699"/>
            <a:ext cx="862774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280">
                <a:solidFill>
                  <a:srgbClr val="775F55"/>
                </a:solidFill>
              </a:rPr>
              <a:t>Take </a:t>
            </a:r>
            <a:r>
              <a:rPr dirty="0" sz="4000" spc="-114">
                <a:solidFill>
                  <a:srgbClr val="775F55"/>
                </a:solidFill>
              </a:rPr>
              <a:t>home </a:t>
            </a:r>
            <a:r>
              <a:rPr dirty="0" sz="4000" spc="-200">
                <a:solidFill>
                  <a:srgbClr val="775F55"/>
                </a:solidFill>
              </a:rPr>
              <a:t>points…Happy </a:t>
            </a:r>
            <a:r>
              <a:rPr dirty="0" sz="4000" spc="-90">
                <a:solidFill>
                  <a:srgbClr val="775F55"/>
                </a:solidFill>
              </a:rPr>
              <a:t>grain</a:t>
            </a:r>
            <a:r>
              <a:rPr dirty="0" sz="4000" spc="120">
                <a:solidFill>
                  <a:srgbClr val="775F55"/>
                </a:solidFill>
              </a:rPr>
              <a:t> </a:t>
            </a:r>
            <a:r>
              <a:rPr dirty="0" sz="4000" spc="-145">
                <a:solidFill>
                  <a:srgbClr val="775F55"/>
                </a:solidFill>
              </a:rPr>
              <a:t>growing!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231141" y="1646766"/>
            <a:ext cx="5393690" cy="26962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2740" indent="-320040">
              <a:lnSpc>
                <a:spcPts val="2135"/>
              </a:lnSpc>
              <a:spcBef>
                <a:spcPts val="100"/>
              </a:spcBef>
              <a:buSzPct val="60000"/>
              <a:buFont typeface="Arial"/>
              <a:buChar char="□"/>
              <a:tabLst>
                <a:tab pos="332105" algn="l"/>
                <a:tab pos="332740" algn="l"/>
              </a:tabLst>
            </a:pPr>
            <a:r>
              <a:rPr dirty="0" sz="2000" spc="-110" i="1">
                <a:latin typeface="Arial"/>
                <a:cs typeface="Arial"/>
              </a:rPr>
              <a:t>Do </a:t>
            </a:r>
            <a:r>
              <a:rPr dirty="0" sz="2000" spc="-70" i="1">
                <a:latin typeface="Arial"/>
                <a:cs typeface="Arial"/>
              </a:rPr>
              <a:t>your </a:t>
            </a:r>
            <a:r>
              <a:rPr dirty="0" sz="2000" spc="-60" i="1">
                <a:latin typeface="Arial"/>
                <a:cs typeface="Arial"/>
              </a:rPr>
              <a:t>homework, do </a:t>
            </a:r>
            <a:r>
              <a:rPr dirty="0" sz="2000" spc="-20" i="1">
                <a:latin typeface="Arial"/>
                <a:cs typeface="Arial"/>
              </a:rPr>
              <a:t>the</a:t>
            </a:r>
            <a:r>
              <a:rPr dirty="0" sz="2000" spc="-10" i="1">
                <a:latin typeface="Arial"/>
                <a:cs typeface="Arial"/>
              </a:rPr>
              <a:t> </a:t>
            </a:r>
            <a:r>
              <a:rPr dirty="0" sz="2000" spc="-45" i="1">
                <a:latin typeface="Arial"/>
                <a:cs typeface="Arial"/>
              </a:rPr>
              <a:t>math-</a:t>
            </a:r>
            <a:endParaRPr sz="2000">
              <a:latin typeface="Arial"/>
              <a:cs typeface="Arial"/>
            </a:endParaRPr>
          </a:p>
          <a:p>
            <a:pPr marL="332740">
              <a:lnSpc>
                <a:spcPts val="2135"/>
              </a:lnSpc>
            </a:pPr>
            <a:r>
              <a:rPr dirty="0" sz="2000" spc="-25">
                <a:latin typeface="Arial"/>
                <a:cs typeface="Arial"/>
              </a:rPr>
              <a:t>try to </a:t>
            </a:r>
            <a:r>
              <a:rPr dirty="0" sz="2000" spc="-55">
                <a:latin typeface="Arial"/>
                <a:cs typeface="Arial"/>
              </a:rPr>
              <a:t>be </a:t>
            </a:r>
            <a:r>
              <a:rPr dirty="0" sz="2000" spc="-20">
                <a:latin typeface="Arial"/>
                <a:cs typeface="Arial"/>
              </a:rPr>
              <a:t>realistic </a:t>
            </a:r>
            <a:r>
              <a:rPr dirty="0" sz="2000" spc="-30">
                <a:latin typeface="Arial"/>
                <a:cs typeface="Arial"/>
              </a:rPr>
              <a:t>about </a:t>
            </a:r>
            <a:r>
              <a:rPr dirty="0" sz="2000" spc="-35">
                <a:latin typeface="Arial"/>
                <a:cs typeface="Arial"/>
              </a:rPr>
              <a:t>operation</a:t>
            </a:r>
            <a:r>
              <a:rPr dirty="0" sz="2000" spc="-21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size/scale.</a:t>
            </a:r>
            <a:endParaRPr sz="20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00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75">
                <a:latin typeface="Arial"/>
                <a:cs typeface="Arial"/>
              </a:rPr>
              <a:t>Consider </a:t>
            </a:r>
            <a:r>
              <a:rPr dirty="0" sz="2000" spc="-50">
                <a:latin typeface="Arial"/>
                <a:cs typeface="Arial"/>
              </a:rPr>
              <a:t>more </a:t>
            </a:r>
            <a:r>
              <a:rPr dirty="0" sz="2000" spc="-20">
                <a:latin typeface="Arial"/>
                <a:cs typeface="Arial"/>
              </a:rPr>
              <a:t>than </a:t>
            </a:r>
            <a:r>
              <a:rPr dirty="0" sz="2000" spc="-60">
                <a:latin typeface="Arial"/>
                <a:cs typeface="Arial"/>
              </a:rPr>
              <a:t>one </a:t>
            </a:r>
            <a:r>
              <a:rPr dirty="0" sz="2000" spc="-35">
                <a:latin typeface="Arial"/>
                <a:cs typeface="Arial"/>
              </a:rPr>
              <a:t>market </a:t>
            </a:r>
            <a:r>
              <a:rPr dirty="0" sz="2000" spc="-25">
                <a:latin typeface="Arial"/>
                <a:cs typeface="Arial"/>
              </a:rPr>
              <a:t>to mitigate</a:t>
            </a:r>
            <a:r>
              <a:rPr dirty="0" sz="2000" spc="-15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risk</a:t>
            </a:r>
            <a:endParaRPr sz="2000">
              <a:latin typeface="Arial"/>
              <a:cs typeface="Arial"/>
            </a:endParaRPr>
          </a:p>
          <a:p>
            <a:pPr marL="332740" marR="345440" indent="-320040">
              <a:lnSpc>
                <a:spcPts val="1930"/>
              </a:lnSpc>
              <a:spcBef>
                <a:spcPts val="655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60">
                <a:latin typeface="Arial"/>
                <a:cs typeface="Arial"/>
              </a:rPr>
              <a:t>Learn </a:t>
            </a:r>
            <a:r>
              <a:rPr dirty="0" sz="2000" spc="-80">
                <a:latin typeface="Arial"/>
                <a:cs typeface="Arial"/>
              </a:rPr>
              <a:t>your </a:t>
            </a:r>
            <a:r>
              <a:rPr dirty="0" sz="2000" spc="-50">
                <a:latin typeface="Arial"/>
                <a:cs typeface="Arial"/>
              </a:rPr>
              <a:t>market(s), </a:t>
            </a:r>
            <a:r>
              <a:rPr dirty="0" sz="2000" spc="-70">
                <a:latin typeface="Arial"/>
                <a:cs typeface="Arial"/>
              </a:rPr>
              <a:t>choose </a:t>
            </a:r>
            <a:r>
              <a:rPr dirty="0" sz="2000" spc="-85">
                <a:latin typeface="Arial"/>
                <a:cs typeface="Arial"/>
              </a:rPr>
              <a:t>wisely, </a:t>
            </a:r>
            <a:r>
              <a:rPr dirty="0" sz="2000" spc="-70">
                <a:latin typeface="Arial"/>
                <a:cs typeface="Arial"/>
              </a:rPr>
              <a:t>explore  </a:t>
            </a:r>
            <a:r>
              <a:rPr dirty="0" sz="2000" spc="-50">
                <a:latin typeface="Arial"/>
                <a:cs typeface="Arial"/>
              </a:rPr>
              <a:t>innovative business </a:t>
            </a:r>
            <a:r>
              <a:rPr dirty="0" sz="2000" spc="-30">
                <a:latin typeface="Arial"/>
                <a:cs typeface="Arial"/>
              </a:rPr>
              <a:t>structures </a:t>
            </a:r>
            <a:r>
              <a:rPr dirty="0" sz="2000" spc="-5">
                <a:latin typeface="Arial"/>
                <a:cs typeface="Arial"/>
              </a:rPr>
              <a:t>&amp;</a:t>
            </a:r>
            <a:r>
              <a:rPr dirty="0" sz="2000" spc="-85">
                <a:latin typeface="Arial"/>
                <a:cs typeface="Arial"/>
              </a:rPr>
              <a:t> </a:t>
            </a:r>
            <a:r>
              <a:rPr dirty="0" sz="2000" spc="-40">
                <a:latin typeface="Arial"/>
                <a:cs typeface="Arial"/>
              </a:rPr>
              <a:t>marketing.</a:t>
            </a:r>
            <a:endParaRPr sz="20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15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45">
                <a:latin typeface="Arial"/>
                <a:cs typeface="Arial"/>
              </a:rPr>
              <a:t>Establish </a:t>
            </a:r>
            <a:r>
              <a:rPr dirty="0" sz="1800" spc="-55">
                <a:latin typeface="Arial"/>
                <a:cs typeface="Arial"/>
              </a:rPr>
              <a:t>secondary </a:t>
            </a:r>
            <a:r>
              <a:rPr dirty="0" sz="1800" spc="-60">
                <a:latin typeface="Arial"/>
                <a:cs typeface="Arial"/>
              </a:rPr>
              <a:t>back-up </a:t>
            </a:r>
            <a:r>
              <a:rPr dirty="0" sz="1800" spc="-40">
                <a:latin typeface="Arial"/>
                <a:cs typeface="Arial"/>
              </a:rPr>
              <a:t>markets</a:t>
            </a:r>
            <a:endParaRPr sz="1800">
              <a:latin typeface="Arial"/>
              <a:cs typeface="Arial"/>
            </a:endParaRPr>
          </a:p>
          <a:p>
            <a:pPr marL="377825">
              <a:lnSpc>
                <a:spcPct val="100000"/>
              </a:lnSpc>
              <a:spcBef>
                <a:spcPts val="110"/>
              </a:spcBef>
            </a:pPr>
            <a:r>
              <a:rPr dirty="0" sz="1800">
                <a:latin typeface="Arial"/>
                <a:cs typeface="Arial"/>
              </a:rPr>
              <a:t>= </a:t>
            </a:r>
            <a:r>
              <a:rPr dirty="0" sz="1800" spc="-40">
                <a:latin typeface="Arial"/>
                <a:cs typeface="Arial"/>
              </a:rPr>
              <a:t>livestock </a:t>
            </a:r>
            <a:r>
              <a:rPr dirty="0" sz="1800" spc="-45">
                <a:latin typeface="Arial"/>
                <a:cs typeface="Arial"/>
              </a:rPr>
              <a:t>feed </a:t>
            </a:r>
            <a:r>
              <a:rPr dirty="0" sz="1800" spc="20">
                <a:latin typeface="Arial"/>
                <a:cs typeface="Arial"/>
              </a:rPr>
              <a:t>and/or</a:t>
            </a:r>
            <a:r>
              <a:rPr dirty="0" sz="1800" spc="-145">
                <a:latin typeface="Arial"/>
                <a:cs typeface="Arial"/>
              </a:rPr>
              <a:t> </a:t>
            </a:r>
            <a:r>
              <a:rPr dirty="0" sz="1800" spc="-15">
                <a:latin typeface="Arial"/>
                <a:cs typeface="Arial"/>
              </a:rPr>
              <a:t>distilling</a:t>
            </a:r>
            <a:endParaRPr sz="18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40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50">
                <a:latin typeface="Arial"/>
                <a:cs typeface="Arial"/>
              </a:rPr>
              <a:t>Contract </a:t>
            </a:r>
            <a:r>
              <a:rPr dirty="0" sz="2000" spc="-25">
                <a:latin typeface="Arial"/>
                <a:cs typeface="Arial"/>
              </a:rPr>
              <a:t>to </a:t>
            </a:r>
            <a:r>
              <a:rPr dirty="0" sz="2000" spc="-55">
                <a:latin typeface="Arial"/>
                <a:cs typeface="Arial"/>
              </a:rPr>
              <a:t>assure </a:t>
            </a:r>
            <a:r>
              <a:rPr dirty="0" sz="2000" spc="5">
                <a:latin typeface="Arial"/>
                <a:cs typeface="Arial"/>
              </a:rPr>
              <a:t>that </a:t>
            </a:r>
            <a:r>
              <a:rPr dirty="0" sz="2000" spc="-50">
                <a:latin typeface="Arial"/>
                <a:cs typeface="Arial"/>
              </a:rPr>
              <a:t>expectations</a:t>
            </a:r>
            <a:r>
              <a:rPr dirty="0" sz="2000" spc="-185">
                <a:latin typeface="Arial"/>
                <a:cs typeface="Arial"/>
              </a:rPr>
              <a:t> </a:t>
            </a:r>
            <a:r>
              <a:rPr dirty="0" sz="2000" spc="-40">
                <a:latin typeface="Arial"/>
                <a:cs typeface="Arial"/>
              </a:rPr>
              <a:t>clear</a:t>
            </a:r>
            <a:endParaRPr sz="20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00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55">
                <a:latin typeface="Arial"/>
                <a:cs typeface="Arial"/>
              </a:rPr>
              <a:t>Pre-contract </a:t>
            </a:r>
            <a:r>
              <a:rPr dirty="0" sz="1800" spc="-30">
                <a:latin typeface="Arial"/>
                <a:cs typeface="Arial"/>
              </a:rPr>
              <a:t>for </a:t>
            </a:r>
            <a:r>
              <a:rPr dirty="0" sz="1800" spc="-40">
                <a:latin typeface="Arial"/>
                <a:cs typeface="Arial"/>
              </a:rPr>
              <a:t>primary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40">
                <a:latin typeface="Arial"/>
                <a:cs typeface="Arial"/>
              </a:rPr>
              <a:t>markets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141" y="4339166"/>
            <a:ext cx="6414770" cy="2484120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652780" marR="493395" indent="-274320">
              <a:lnSpc>
                <a:spcPct val="77200"/>
              </a:lnSpc>
              <a:spcBef>
                <a:spcPts val="590"/>
              </a:spcBef>
              <a:tabLst>
                <a:tab pos="652145" algn="l"/>
              </a:tabLst>
            </a:pPr>
            <a:r>
              <a:rPr dirty="0" sz="1300" spc="370">
                <a:latin typeface="Arial"/>
                <a:cs typeface="Arial"/>
              </a:rPr>
              <a:t>□	</a:t>
            </a:r>
            <a:r>
              <a:rPr dirty="0" sz="1800" spc="-70">
                <a:latin typeface="Arial"/>
                <a:cs typeface="Arial"/>
              </a:rPr>
              <a:t>Connect </a:t>
            </a:r>
            <a:r>
              <a:rPr dirty="0" sz="1800" spc="-20">
                <a:latin typeface="Arial"/>
                <a:cs typeface="Arial"/>
              </a:rPr>
              <a:t>with </a:t>
            </a:r>
            <a:r>
              <a:rPr dirty="0" sz="1800" spc="-55">
                <a:latin typeface="Arial"/>
                <a:cs typeface="Arial"/>
              </a:rPr>
              <a:t>secondary </a:t>
            </a:r>
            <a:r>
              <a:rPr dirty="0" sz="1800" spc="-40">
                <a:latin typeface="Arial"/>
                <a:cs typeface="Arial"/>
              </a:rPr>
              <a:t>markets </a:t>
            </a:r>
            <a:r>
              <a:rPr dirty="0" sz="1800" spc="-45">
                <a:latin typeface="Arial"/>
                <a:cs typeface="Arial"/>
              </a:rPr>
              <a:t>before sale </a:t>
            </a:r>
            <a:r>
              <a:rPr dirty="0" sz="1800" spc="-10">
                <a:latin typeface="Arial"/>
                <a:cs typeface="Arial"/>
              </a:rPr>
              <a:t>in </a:t>
            </a:r>
            <a:r>
              <a:rPr dirty="0" sz="1800" spc="-65">
                <a:latin typeface="Arial"/>
                <a:cs typeface="Arial"/>
              </a:rPr>
              <a:t>case </a:t>
            </a:r>
            <a:r>
              <a:rPr dirty="0" sz="1800" spc="-15">
                <a:latin typeface="Arial"/>
                <a:cs typeface="Arial"/>
              </a:rPr>
              <a:t>of  </a:t>
            </a:r>
            <a:r>
              <a:rPr dirty="0" sz="1800" spc="-20">
                <a:latin typeface="Arial"/>
                <a:cs typeface="Arial"/>
              </a:rPr>
              <a:t>failed </a:t>
            </a:r>
            <a:r>
              <a:rPr dirty="0" sz="1800" spc="-35">
                <a:latin typeface="Arial"/>
                <a:cs typeface="Arial"/>
              </a:rPr>
              <a:t>premium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50">
                <a:latin typeface="Arial"/>
                <a:cs typeface="Arial"/>
              </a:rPr>
              <a:t>sales</a:t>
            </a:r>
            <a:endParaRPr sz="1800">
              <a:latin typeface="Arial"/>
              <a:cs typeface="Arial"/>
            </a:endParaRPr>
          </a:p>
          <a:p>
            <a:pPr marL="332740" indent="-320040">
              <a:lnSpc>
                <a:spcPts val="2165"/>
              </a:lnSpc>
              <a:spcBef>
                <a:spcPts val="240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75">
                <a:latin typeface="Arial"/>
                <a:cs typeface="Arial"/>
              </a:rPr>
              <a:t>Shoot </a:t>
            </a:r>
            <a:r>
              <a:rPr dirty="0" sz="2000" spc="-35">
                <a:latin typeface="Arial"/>
                <a:cs typeface="Arial"/>
              </a:rPr>
              <a:t>for </a:t>
            </a:r>
            <a:r>
              <a:rPr dirty="0" sz="2000" spc="-50">
                <a:latin typeface="Arial"/>
                <a:cs typeface="Arial"/>
              </a:rPr>
              <a:t>high </a:t>
            </a:r>
            <a:r>
              <a:rPr dirty="0" sz="2000" spc="-35">
                <a:latin typeface="Arial"/>
                <a:cs typeface="Arial"/>
              </a:rPr>
              <a:t>quality </a:t>
            </a:r>
            <a:r>
              <a:rPr dirty="0" sz="2000" spc="-45">
                <a:latin typeface="Arial"/>
                <a:cs typeface="Arial"/>
              </a:rPr>
              <a:t>grain, </a:t>
            </a:r>
            <a:r>
              <a:rPr dirty="0" sz="2000" spc="-40">
                <a:latin typeface="Arial"/>
                <a:cs typeface="Arial"/>
              </a:rPr>
              <a:t>and </a:t>
            </a:r>
            <a:r>
              <a:rPr dirty="0" sz="2000" spc="-65">
                <a:latin typeface="Arial"/>
                <a:cs typeface="Arial"/>
              </a:rPr>
              <a:t>know </a:t>
            </a:r>
            <a:r>
              <a:rPr dirty="0" sz="2000" spc="-90">
                <a:latin typeface="Arial"/>
                <a:cs typeface="Arial"/>
              </a:rPr>
              <a:t>how </a:t>
            </a:r>
            <a:r>
              <a:rPr dirty="0" sz="2000" spc="-25">
                <a:latin typeface="Arial"/>
                <a:cs typeface="Arial"/>
              </a:rPr>
              <a:t>to </a:t>
            </a:r>
            <a:r>
              <a:rPr dirty="0" sz="2000" spc="-15">
                <a:latin typeface="Arial"/>
                <a:cs typeface="Arial"/>
              </a:rPr>
              <a:t>maintain</a:t>
            </a:r>
            <a:r>
              <a:rPr dirty="0" sz="2000" spc="-114">
                <a:latin typeface="Arial"/>
                <a:cs typeface="Arial"/>
              </a:rPr>
              <a:t> </a:t>
            </a:r>
            <a:r>
              <a:rPr dirty="0" sz="2000" spc="-35">
                <a:latin typeface="Arial"/>
                <a:cs typeface="Arial"/>
              </a:rPr>
              <a:t>it-</a:t>
            </a:r>
            <a:endParaRPr sz="2000">
              <a:latin typeface="Arial"/>
              <a:cs typeface="Arial"/>
            </a:endParaRPr>
          </a:p>
          <a:p>
            <a:pPr marL="332740">
              <a:lnSpc>
                <a:spcPts val="2165"/>
              </a:lnSpc>
            </a:pPr>
            <a:r>
              <a:rPr dirty="0" sz="2000" spc="-45" i="1">
                <a:latin typeface="Arial"/>
                <a:cs typeface="Arial"/>
              </a:rPr>
              <a:t>increases </a:t>
            </a:r>
            <a:r>
              <a:rPr dirty="0" sz="2000" spc="-50" i="1">
                <a:latin typeface="Arial"/>
                <a:cs typeface="Arial"/>
              </a:rPr>
              <a:t>chance </a:t>
            </a:r>
            <a:r>
              <a:rPr dirty="0" sz="2000" spc="-20" i="1">
                <a:latin typeface="Arial"/>
                <a:cs typeface="Arial"/>
              </a:rPr>
              <a:t>for </a:t>
            </a:r>
            <a:r>
              <a:rPr dirty="0" sz="2000" spc="-55" i="1">
                <a:latin typeface="Arial"/>
                <a:cs typeface="Arial"/>
              </a:rPr>
              <a:t>sales, </a:t>
            </a:r>
            <a:r>
              <a:rPr dirty="0" sz="2000" spc="-40" i="1">
                <a:latin typeface="Arial"/>
                <a:cs typeface="Arial"/>
              </a:rPr>
              <a:t>premiums, </a:t>
            </a:r>
            <a:r>
              <a:rPr dirty="0" sz="2000" spc="-45" i="1">
                <a:latin typeface="Arial"/>
                <a:cs typeface="Arial"/>
              </a:rPr>
              <a:t>customer</a:t>
            </a:r>
            <a:r>
              <a:rPr dirty="0" sz="2000" spc="-135" i="1">
                <a:latin typeface="Arial"/>
                <a:cs typeface="Arial"/>
              </a:rPr>
              <a:t> </a:t>
            </a:r>
            <a:r>
              <a:rPr dirty="0" sz="2000" spc="-55" i="1">
                <a:latin typeface="Arial"/>
                <a:cs typeface="Arial"/>
              </a:rPr>
              <a:t>loyalty</a:t>
            </a:r>
            <a:endParaRPr sz="2000">
              <a:latin typeface="Arial"/>
              <a:cs typeface="Arial"/>
            </a:endParaRPr>
          </a:p>
          <a:p>
            <a:pPr marL="332740" marR="942340" indent="-320040">
              <a:lnSpc>
                <a:spcPts val="1930"/>
              </a:lnSpc>
              <a:spcBef>
                <a:spcPts val="725"/>
              </a:spcBef>
              <a:buSzPct val="60000"/>
              <a:buChar char="□"/>
              <a:tabLst>
                <a:tab pos="332105" algn="l"/>
                <a:tab pos="332740" algn="l"/>
              </a:tabLst>
            </a:pPr>
            <a:r>
              <a:rPr dirty="0" sz="2000" spc="-120">
                <a:latin typeface="Arial"/>
                <a:cs typeface="Arial"/>
              </a:rPr>
              <a:t>Have </a:t>
            </a:r>
            <a:r>
              <a:rPr dirty="0" sz="2000" spc="-80">
                <a:latin typeface="Arial"/>
                <a:cs typeface="Arial"/>
              </a:rPr>
              <a:t>your </a:t>
            </a:r>
            <a:r>
              <a:rPr dirty="0" sz="2000" spc="-45">
                <a:latin typeface="Arial"/>
                <a:cs typeface="Arial"/>
              </a:rPr>
              <a:t>harvest, </a:t>
            </a:r>
            <a:r>
              <a:rPr dirty="0" sz="2000" spc="-55">
                <a:latin typeface="Arial"/>
                <a:cs typeface="Arial"/>
              </a:rPr>
              <a:t>drying, </a:t>
            </a:r>
            <a:r>
              <a:rPr dirty="0" sz="2000" spc="-45">
                <a:latin typeface="Arial"/>
                <a:cs typeface="Arial"/>
              </a:rPr>
              <a:t>cleaning, </a:t>
            </a:r>
            <a:r>
              <a:rPr dirty="0" sz="2000" spc="-40">
                <a:latin typeface="Arial"/>
                <a:cs typeface="Arial"/>
              </a:rPr>
              <a:t>and </a:t>
            </a:r>
            <a:r>
              <a:rPr dirty="0" sz="2000" spc="-55">
                <a:latin typeface="Arial"/>
                <a:cs typeface="Arial"/>
              </a:rPr>
              <a:t>storage  </a:t>
            </a:r>
            <a:r>
              <a:rPr dirty="0" sz="2000" spc="-30">
                <a:latin typeface="Arial"/>
                <a:cs typeface="Arial"/>
              </a:rPr>
              <a:t>plan </a:t>
            </a:r>
            <a:r>
              <a:rPr dirty="0" sz="2000" spc="-10">
                <a:latin typeface="Arial"/>
                <a:cs typeface="Arial"/>
              </a:rPr>
              <a:t>in</a:t>
            </a:r>
            <a:r>
              <a:rPr dirty="0" sz="2000" spc="-85">
                <a:latin typeface="Arial"/>
                <a:cs typeface="Arial"/>
              </a:rPr>
              <a:t> </a:t>
            </a:r>
            <a:r>
              <a:rPr dirty="0" sz="2000" spc="-50">
                <a:latin typeface="Arial"/>
                <a:cs typeface="Arial"/>
              </a:rPr>
              <a:t>order</a:t>
            </a:r>
            <a:endParaRPr sz="2000">
              <a:latin typeface="Arial"/>
              <a:cs typeface="Arial"/>
            </a:endParaRPr>
          </a:p>
          <a:p>
            <a:pPr lvl="1" marL="652780" marR="332105" indent="-274320">
              <a:lnSpc>
                <a:spcPct val="77200"/>
              </a:lnSpc>
              <a:spcBef>
                <a:spcPts val="710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80">
                <a:latin typeface="Arial"/>
                <a:cs typeface="Arial"/>
              </a:rPr>
              <a:t>Know </a:t>
            </a:r>
            <a:r>
              <a:rPr dirty="0" sz="1800" spc="-75">
                <a:latin typeface="Arial"/>
                <a:cs typeface="Arial"/>
              </a:rPr>
              <a:t>how </a:t>
            </a:r>
            <a:r>
              <a:rPr dirty="0" sz="1800" spc="-25">
                <a:latin typeface="Arial"/>
                <a:cs typeface="Arial"/>
              </a:rPr>
              <a:t>to </a:t>
            </a:r>
            <a:r>
              <a:rPr dirty="0" sz="1800" spc="-55">
                <a:latin typeface="Arial"/>
                <a:cs typeface="Arial"/>
              </a:rPr>
              <a:t>supply </a:t>
            </a:r>
            <a:r>
              <a:rPr dirty="0" sz="1800" spc="-40">
                <a:latin typeface="Arial"/>
                <a:cs typeface="Arial"/>
              </a:rPr>
              <a:t>an appropriate, </a:t>
            </a:r>
            <a:r>
              <a:rPr dirty="0" sz="1800" spc="-35">
                <a:latin typeface="Arial"/>
                <a:cs typeface="Arial"/>
              </a:rPr>
              <a:t>representative </a:t>
            </a:r>
            <a:r>
              <a:rPr dirty="0" sz="1800" spc="-45">
                <a:latin typeface="Arial"/>
                <a:cs typeface="Arial"/>
              </a:rPr>
              <a:t>grain  </a:t>
            </a:r>
            <a:r>
              <a:rPr dirty="0" sz="1800" spc="-35">
                <a:latin typeface="Arial"/>
                <a:cs typeface="Arial"/>
              </a:rPr>
              <a:t>quality </a:t>
            </a:r>
            <a:r>
              <a:rPr dirty="0" sz="1800" spc="-15">
                <a:latin typeface="Arial"/>
                <a:cs typeface="Arial"/>
              </a:rPr>
              <a:t>test </a:t>
            </a:r>
            <a:r>
              <a:rPr dirty="0" sz="1800" spc="-25">
                <a:latin typeface="Arial"/>
                <a:cs typeface="Arial"/>
              </a:rPr>
              <a:t>to </a:t>
            </a:r>
            <a:r>
              <a:rPr dirty="0" sz="1800" spc="-70">
                <a:latin typeface="Arial"/>
                <a:cs typeface="Arial"/>
              </a:rPr>
              <a:t>your</a:t>
            </a:r>
            <a:r>
              <a:rPr dirty="0" sz="1800" spc="-145">
                <a:latin typeface="Arial"/>
                <a:cs typeface="Arial"/>
              </a:rPr>
              <a:t> </a:t>
            </a:r>
            <a:r>
              <a:rPr dirty="0" sz="1800" spc="-65">
                <a:latin typeface="Arial"/>
                <a:cs typeface="Arial"/>
              </a:rPr>
              <a:t>buyer</a:t>
            </a:r>
            <a:endParaRPr sz="18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170"/>
              </a:spcBef>
              <a:buSzPct val="72222"/>
              <a:buChar char="□"/>
              <a:tabLst>
                <a:tab pos="652145" algn="l"/>
                <a:tab pos="652780" algn="l"/>
              </a:tabLst>
            </a:pPr>
            <a:r>
              <a:rPr dirty="0" sz="1800" spc="-260">
                <a:latin typeface="Arial"/>
                <a:cs typeface="Arial"/>
              </a:rPr>
              <a:t>ALWAYS </a:t>
            </a:r>
            <a:r>
              <a:rPr dirty="0" sz="1800" spc="-40">
                <a:latin typeface="Arial"/>
                <a:cs typeface="Arial"/>
              </a:rPr>
              <a:t>deliver </a:t>
            </a:r>
            <a:r>
              <a:rPr dirty="0" sz="1800" spc="-45">
                <a:latin typeface="Arial"/>
                <a:cs typeface="Arial"/>
              </a:rPr>
              <a:t>grain </a:t>
            </a:r>
            <a:r>
              <a:rPr dirty="0" sz="1800" spc="-190">
                <a:latin typeface="Arial"/>
                <a:cs typeface="Arial"/>
              </a:rPr>
              <a:t>CLEAN </a:t>
            </a:r>
            <a:r>
              <a:rPr dirty="0" sz="1800" spc="-40">
                <a:latin typeface="Arial"/>
                <a:cs typeface="Arial"/>
              </a:rPr>
              <a:t>and</a:t>
            </a:r>
            <a:r>
              <a:rPr dirty="0" sz="1800" spc="-285">
                <a:latin typeface="Arial"/>
                <a:cs typeface="Arial"/>
              </a:rPr>
              <a:t> </a:t>
            </a:r>
            <a:r>
              <a:rPr dirty="0" sz="1800" spc="-210">
                <a:latin typeface="Arial"/>
                <a:cs typeface="Arial"/>
              </a:rPr>
              <a:t>DRY.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67734" y="5204566"/>
            <a:ext cx="2343749" cy="1561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644585" y="3079913"/>
            <a:ext cx="1249982" cy="1875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844030" y="3342755"/>
            <a:ext cx="1249982" cy="1875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34472" y="1588043"/>
            <a:ext cx="1040708" cy="140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835299" y="1564487"/>
            <a:ext cx="1072369" cy="14329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964435" y="1618251"/>
            <a:ext cx="1129869" cy="15064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767603" y="1570566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54973" y="2806699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89645" y="1587499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53456" y="4728633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70161" y="4982633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latin typeface="Arial"/>
                <a:cs typeface="Arial"/>
              </a:rPr>
              <a:t>Photo: </a:t>
            </a:r>
            <a:r>
              <a:rPr dirty="0" sz="1200" spc="-95">
                <a:latin typeface="Arial"/>
                <a:cs typeface="Arial"/>
              </a:rPr>
              <a:t>J.</a:t>
            </a:r>
            <a:r>
              <a:rPr dirty="0" sz="1200" spc="-85">
                <a:latin typeface="Arial"/>
                <a:cs typeface="Arial"/>
              </a:rPr>
              <a:t> </a:t>
            </a:r>
            <a:r>
              <a:rPr dirty="0" sz="1200" spc="-65"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96876" y="6540500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465195">
              <a:lnSpc>
                <a:spcPct val="100000"/>
              </a:lnSpc>
              <a:spcBef>
                <a:spcPts val="100"/>
              </a:spcBef>
            </a:pPr>
            <a:r>
              <a:rPr dirty="0" spc="-585"/>
              <a:t>THANK</a:t>
            </a:r>
            <a:r>
              <a:rPr dirty="0" spc="-254"/>
              <a:t> </a:t>
            </a:r>
            <a:r>
              <a:rPr dirty="0" spc="-1010"/>
              <a:t>YOU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1755" y="6303428"/>
            <a:ext cx="999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200" spc="-95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31233"/>
            <a:ext cx="8831580" cy="6537959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332740" marR="2190750" indent="-320040">
              <a:lnSpc>
                <a:spcPts val="1600"/>
              </a:lnSpc>
              <a:spcBef>
                <a:spcPts val="220"/>
              </a:spcBef>
              <a:buSzPct val="57142"/>
              <a:buChar char="□"/>
              <a:tabLst>
                <a:tab pos="332105" algn="l"/>
                <a:tab pos="332740" algn="l"/>
              </a:tabLst>
            </a:pPr>
            <a:r>
              <a:rPr dirty="0" sz="1400" spc="-150">
                <a:latin typeface="Arial"/>
                <a:cs typeface="Arial"/>
              </a:rPr>
              <a:t>WSU- </a:t>
            </a:r>
            <a:r>
              <a:rPr dirty="0" sz="1400" spc="-55">
                <a:latin typeface="Arial"/>
                <a:cs typeface="Arial"/>
              </a:rPr>
              <a:t>Western </a:t>
            </a:r>
            <a:r>
              <a:rPr dirty="0" sz="1400" spc="-140">
                <a:latin typeface="Arial"/>
                <a:cs typeface="Arial"/>
              </a:rPr>
              <a:t>PNW </a:t>
            </a:r>
            <a:r>
              <a:rPr dirty="0" sz="1400" spc="-35">
                <a:latin typeface="Arial"/>
                <a:cs typeface="Arial"/>
              </a:rPr>
              <a:t>grain </a:t>
            </a:r>
            <a:r>
              <a:rPr dirty="0" sz="1400" spc="-30">
                <a:latin typeface="Arial"/>
                <a:cs typeface="Arial"/>
              </a:rPr>
              <a:t>production, </a:t>
            </a:r>
            <a:r>
              <a:rPr dirty="0" sz="1400" spc="-40">
                <a:latin typeface="Arial"/>
                <a:cs typeface="Arial"/>
              </a:rPr>
              <a:t>general : </a:t>
            </a:r>
            <a:r>
              <a:rPr dirty="0" sz="1400" spc="-35">
                <a:latin typeface="Arial"/>
                <a:cs typeface="Arial"/>
              </a:rPr>
              <a:t>thebreadlab.wsu.edu/growing-grains-  west-of-the-cascades/</a:t>
            </a:r>
            <a:endParaRPr sz="1400">
              <a:latin typeface="Arial"/>
              <a:cs typeface="Arial"/>
            </a:endParaRPr>
          </a:p>
          <a:p>
            <a:pPr marL="332740" marR="1606550" indent="-320040">
              <a:lnSpc>
                <a:spcPct val="103200"/>
              </a:lnSpc>
              <a:spcBef>
                <a:spcPts val="625"/>
              </a:spcBef>
              <a:buSzPct val="57142"/>
              <a:buChar char="□"/>
              <a:tabLst>
                <a:tab pos="332105" algn="l"/>
                <a:tab pos="332740" algn="l"/>
              </a:tabLst>
            </a:pPr>
            <a:r>
              <a:rPr dirty="0" sz="1400" spc="-150">
                <a:latin typeface="Arial"/>
                <a:cs typeface="Arial"/>
              </a:rPr>
              <a:t>WSU- </a:t>
            </a:r>
            <a:r>
              <a:rPr dirty="0" sz="1400" spc="-45">
                <a:latin typeface="Arial"/>
                <a:cs typeface="Arial"/>
              </a:rPr>
              <a:t>Field </a:t>
            </a:r>
            <a:r>
              <a:rPr dirty="0" sz="1400" spc="-25">
                <a:latin typeface="Arial"/>
                <a:cs typeface="Arial"/>
              </a:rPr>
              <a:t>equipment for </a:t>
            </a:r>
            <a:r>
              <a:rPr dirty="0" sz="1400" spc="-35">
                <a:latin typeface="Arial"/>
                <a:cs typeface="Arial"/>
              </a:rPr>
              <a:t>modest </a:t>
            </a:r>
            <a:r>
              <a:rPr dirty="0" sz="1400" spc="-50">
                <a:latin typeface="Arial"/>
                <a:cs typeface="Arial"/>
              </a:rPr>
              <a:t>sized </a:t>
            </a:r>
            <a:r>
              <a:rPr dirty="0" sz="1400" spc="-35">
                <a:latin typeface="Arial"/>
                <a:cs typeface="Arial"/>
              </a:rPr>
              <a:t>grain </a:t>
            </a:r>
            <a:r>
              <a:rPr dirty="0" sz="1400" spc="-30">
                <a:latin typeface="Arial"/>
                <a:cs typeface="Arial"/>
              </a:rPr>
              <a:t>operations: cru.cahe.wsu.edu/CEPublications/  EM116E/EM116E.pdf</a:t>
            </a:r>
            <a:endParaRPr sz="14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720"/>
              </a:spcBef>
              <a:buSzPct val="57142"/>
              <a:buChar char="□"/>
              <a:tabLst>
                <a:tab pos="332105" algn="l"/>
                <a:tab pos="332740" algn="l"/>
              </a:tabLst>
            </a:pPr>
            <a:r>
              <a:rPr dirty="0" sz="1400" spc="-150">
                <a:latin typeface="Arial"/>
                <a:cs typeface="Arial"/>
              </a:rPr>
              <a:t>WSU- </a:t>
            </a:r>
            <a:r>
              <a:rPr dirty="0" sz="1400" spc="-15">
                <a:latin typeface="Arial"/>
                <a:cs typeface="Arial"/>
              </a:rPr>
              <a:t>Milling </a:t>
            </a:r>
            <a:r>
              <a:rPr dirty="0" sz="1400" spc="-70">
                <a:latin typeface="Arial"/>
                <a:cs typeface="Arial"/>
              </a:rPr>
              <a:t>Oats </a:t>
            </a:r>
            <a:r>
              <a:rPr dirty="0" sz="1400" spc="-5">
                <a:latin typeface="Arial"/>
                <a:cs typeface="Arial"/>
              </a:rPr>
              <a:t>in </a:t>
            </a:r>
            <a:r>
              <a:rPr dirty="0" sz="1400" spc="-135">
                <a:latin typeface="Arial"/>
                <a:cs typeface="Arial"/>
              </a:rPr>
              <a:t>W. </a:t>
            </a:r>
            <a:r>
              <a:rPr dirty="0" sz="1400" spc="-145">
                <a:latin typeface="Arial"/>
                <a:cs typeface="Arial"/>
              </a:rPr>
              <a:t>WA:</a:t>
            </a:r>
            <a:r>
              <a:rPr dirty="0" sz="1400" spc="-110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pubs.cahnrs.wsu.edu/publications/pubs/em109e/</a:t>
            </a:r>
            <a:endParaRPr sz="14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720"/>
              </a:spcBef>
              <a:buSzPct val="57142"/>
              <a:buChar char="□"/>
              <a:tabLst>
                <a:tab pos="332105" algn="l"/>
                <a:tab pos="332740" algn="l"/>
              </a:tabLst>
            </a:pPr>
            <a:r>
              <a:rPr dirty="0" sz="1400" spc="-150">
                <a:latin typeface="Arial"/>
                <a:cs typeface="Arial"/>
              </a:rPr>
              <a:t>WSU- </a:t>
            </a:r>
            <a:r>
              <a:rPr dirty="0" sz="1400" spc="-40">
                <a:latin typeface="Arial"/>
                <a:cs typeface="Arial"/>
              </a:rPr>
              <a:t>general </a:t>
            </a:r>
            <a:r>
              <a:rPr dirty="0" sz="1400" spc="-35">
                <a:latin typeface="Arial"/>
                <a:cs typeface="Arial"/>
              </a:rPr>
              <a:t>grains: </a:t>
            </a:r>
            <a:r>
              <a:rPr dirty="0" sz="1400" spc="-20">
                <a:latin typeface="Arial"/>
                <a:cs typeface="Arial"/>
              </a:rPr>
              <a:t>smallgrains.wsu.edu/ </a:t>
            </a:r>
            <a:r>
              <a:rPr dirty="0" sz="1400" spc="440">
                <a:latin typeface="Arial"/>
                <a:cs typeface="Arial"/>
              </a:rPr>
              <a:t>•</a:t>
            </a:r>
            <a:r>
              <a:rPr dirty="0" sz="1400" spc="-185">
                <a:latin typeface="Arial"/>
                <a:cs typeface="Arial"/>
              </a:rPr>
              <a:t> </a:t>
            </a:r>
            <a:r>
              <a:rPr dirty="0" sz="1400" spc="-60">
                <a:latin typeface="Arial"/>
                <a:cs typeface="Arial"/>
              </a:rPr>
              <a:t>Pest </a:t>
            </a:r>
            <a:r>
              <a:rPr dirty="0" sz="1400" spc="-35">
                <a:latin typeface="Arial"/>
                <a:cs typeface="Arial"/>
              </a:rPr>
              <a:t>Mgmt.: </a:t>
            </a:r>
            <a:r>
              <a:rPr dirty="0" sz="1400" spc="-45">
                <a:latin typeface="Arial"/>
                <a:cs typeface="Arial"/>
              </a:rPr>
              <a:t>pnwhandbooks.org</a:t>
            </a:r>
            <a:endParaRPr sz="1400">
              <a:latin typeface="Arial"/>
              <a:cs typeface="Arial"/>
            </a:endParaRPr>
          </a:p>
          <a:p>
            <a:pPr marL="332740" marR="1538605" indent="-320040">
              <a:lnSpc>
                <a:spcPct val="103200"/>
              </a:lnSpc>
              <a:spcBef>
                <a:spcPts val="535"/>
              </a:spcBef>
              <a:buSzPct val="57142"/>
              <a:buChar char="□"/>
              <a:tabLst>
                <a:tab pos="332105" algn="l"/>
                <a:tab pos="332740" algn="l"/>
              </a:tabLst>
            </a:pPr>
            <a:r>
              <a:rPr dirty="0" sz="1400" spc="-75">
                <a:latin typeface="Arial"/>
                <a:cs typeface="Arial"/>
              </a:rPr>
              <a:t>WSU/OSU/U </a:t>
            </a:r>
            <a:r>
              <a:rPr dirty="0" sz="1400" spc="-15">
                <a:latin typeface="Arial"/>
                <a:cs typeface="Arial"/>
              </a:rPr>
              <a:t>of </a:t>
            </a:r>
            <a:r>
              <a:rPr dirty="0" sz="1400" spc="-40">
                <a:latin typeface="Arial"/>
                <a:cs typeface="Arial"/>
              </a:rPr>
              <a:t>I: </a:t>
            </a:r>
            <a:r>
              <a:rPr dirty="0" sz="1400" spc="-60">
                <a:latin typeface="Arial"/>
                <a:cs typeface="Arial"/>
              </a:rPr>
              <a:t>Organic </a:t>
            </a:r>
            <a:r>
              <a:rPr dirty="0" sz="1400" spc="-40">
                <a:latin typeface="Arial"/>
                <a:cs typeface="Arial"/>
              </a:rPr>
              <a:t>Small </a:t>
            </a:r>
            <a:r>
              <a:rPr dirty="0" sz="1400" spc="-55">
                <a:latin typeface="Arial"/>
                <a:cs typeface="Arial"/>
              </a:rPr>
              <a:t>Grain </a:t>
            </a:r>
            <a:r>
              <a:rPr dirty="0" sz="1400" spc="-40">
                <a:latin typeface="Arial"/>
                <a:cs typeface="Arial"/>
              </a:rPr>
              <a:t>Production </a:t>
            </a:r>
            <a:r>
              <a:rPr dirty="0" sz="1400" spc="-5">
                <a:latin typeface="Arial"/>
                <a:cs typeface="Arial"/>
              </a:rPr>
              <a:t>in </a:t>
            </a:r>
            <a:r>
              <a:rPr dirty="0" sz="1400" spc="-20">
                <a:latin typeface="Arial"/>
                <a:cs typeface="Arial"/>
              </a:rPr>
              <a:t>the </a:t>
            </a:r>
            <a:r>
              <a:rPr dirty="0" sz="1400" spc="-25">
                <a:latin typeface="Arial"/>
                <a:cs typeface="Arial"/>
              </a:rPr>
              <a:t>Inland </a:t>
            </a:r>
            <a:r>
              <a:rPr dirty="0" sz="1400" spc="-35">
                <a:latin typeface="Arial"/>
                <a:cs typeface="Arial"/>
              </a:rPr>
              <a:t>Pacific Northwest: </a:t>
            </a:r>
            <a:r>
              <a:rPr dirty="0" sz="1400" spc="-185">
                <a:latin typeface="Arial"/>
                <a:cs typeface="Arial"/>
              </a:rPr>
              <a:t>A </a:t>
            </a:r>
            <a:r>
              <a:rPr dirty="0" sz="1400" spc="-40">
                <a:latin typeface="Arial"/>
                <a:cs typeface="Arial"/>
              </a:rPr>
              <a:t>Collection  </a:t>
            </a:r>
            <a:r>
              <a:rPr dirty="0" sz="1400" spc="-15">
                <a:latin typeface="Arial"/>
                <a:cs typeface="Arial"/>
              </a:rPr>
              <a:t>of </a:t>
            </a:r>
            <a:r>
              <a:rPr dirty="0" sz="1400" spc="-90">
                <a:latin typeface="Arial"/>
                <a:cs typeface="Arial"/>
              </a:rPr>
              <a:t>Case </a:t>
            </a:r>
            <a:r>
              <a:rPr dirty="0" sz="1400" spc="-40">
                <a:latin typeface="Arial"/>
                <a:cs typeface="Arial"/>
              </a:rPr>
              <a:t>Studies: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30">
                <a:latin typeface="Arial"/>
                <a:cs typeface="Arial"/>
              </a:rPr>
              <a:t>cru.cahe.wsu.edu/CEPublications/PNW683/PNW683.pdf</a:t>
            </a:r>
            <a:endParaRPr sz="14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720"/>
              </a:spcBef>
              <a:buSzPct val="57142"/>
              <a:buChar char="□"/>
              <a:tabLst>
                <a:tab pos="332105" algn="l"/>
                <a:tab pos="332740" algn="l"/>
              </a:tabLst>
            </a:pPr>
            <a:r>
              <a:rPr dirty="0" sz="1400" spc="-160">
                <a:latin typeface="Arial"/>
                <a:cs typeface="Arial"/>
              </a:rPr>
              <a:t>OSU- </a:t>
            </a:r>
            <a:r>
              <a:rPr dirty="0" sz="1400" spc="-55">
                <a:latin typeface="Arial"/>
                <a:cs typeface="Arial"/>
              </a:rPr>
              <a:t>Barley:</a:t>
            </a:r>
            <a:r>
              <a:rPr dirty="0" sz="1400" spc="-150">
                <a:latin typeface="Arial"/>
                <a:cs typeface="Arial"/>
              </a:rPr>
              <a:t> </a:t>
            </a:r>
            <a:r>
              <a:rPr dirty="0" sz="1400" spc="-30">
                <a:latin typeface="Arial"/>
                <a:cs typeface="Arial"/>
              </a:rPr>
              <a:t>barleyworld.org/</a:t>
            </a:r>
            <a:endParaRPr sz="1400">
              <a:latin typeface="Arial"/>
              <a:cs typeface="Arial"/>
            </a:endParaRPr>
          </a:p>
          <a:p>
            <a:pPr marL="332740" marR="1618615" indent="-320040">
              <a:lnSpc>
                <a:spcPts val="1670"/>
              </a:lnSpc>
              <a:spcBef>
                <a:spcPts val="780"/>
              </a:spcBef>
              <a:buSzPct val="57142"/>
              <a:buChar char="□"/>
              <a:tabLst>
                <a:tab pos="332105" algn="l"/>
                <a:tab pos="332740" algn="l"/>
              </a:tabLst>
            </a:pPr>
            <a:r>
              <a:rPr dirty="0" sz="1400" spc="-140">
                <a:latin typeface="Arial"/>
                <a:cs typeface="Arial"/>
              </a:rPr>
              <a:t>OSU: </a:t>
            </a:r>
            <a:r>
              <a:rPr dirty="0" sz="1400" spc="-45">
                <a:latin typeface="Arial"/>
                <a:cs typeface="Arial"/>
              </a:rPr>
              <a:t>Managing </a:t>
            </a:r>
            <a:r>
              <a:rPr dirty="0" sz="1400" spc="-40">
                <a:latin typeface="Arial"/>
                <a:cs typeface="Arial"/>
              </a:rPr>
              <a:t>Nitrogen </a:t>
            </a:r>
            <a:r>
              <a:rPr dirty="0" sz="1400" spc="-25">
                <a:latin typeface="Arial"/>
                <a:cs typeface="Arial"/>
              </a:rPr>
              <a:t>for </a:t>
            </a:r>
            <a:r>
              <a:rPr dirty="0" sz="1400" spc="-60">
                <a:latin typeface="Arial"/>
                <a:cs typeface="Arial"/>
              </a:rPr>
              <a:t>Yield </a:t>
            </a:r>
            <a:r>
              <a:rPr dirty="0" sz="1400" spc="-30">
                <a:latin typeface="Arial"/>
                <a:cs typeface="Arial"/>
              </a:rPr>
              <a:t>and </a:t>
            </a:r>
            <a:r>
              <a:rPr dirty="0" sz="1400" spc="-45">
                <a:latin typeface="Arial"/>
                <a:cs typeface="Arial"/>
              </a:rPr>
              <a:t>Protein </a:t>
            </a:r>
            <a:r>
              <a:rPr dirty="0" sz="1400" spc="-5">
                <a:latin typeface="Arial"/>
                <a:cs typeface="Arial"/>
              </a:rPr>
              <a:t>in </a:t>
            </a:r>
            <a:r>
              <a:rPr dirty="0" sz="1400" spc="-55">
                <a:latin typeface="Arial"/>
                <a:cs typeface="Arial"/>
              </a:rPr>
              <a:t>Hard Wheat: </a:t>
            </a:r>
            <a:r>
              <a:rPr dirty="0" sz="1400" spc="-40">
                <a:latin typeface="Arial"/>
                <a:cs typeface="Arial"/>
              </a:rPr>
              <a:t>catalog.extension.oregonstate.  </a:t>
            </a:r>
            <a:r>
              <a:rPr dirty="0" sz="1400" spc="15">
                <a:latin typeface="Arial"/>
                <a:cs typeface="Arial"/>
              </a:rPr>
              <a:t>edu/sites/catalog/files/project/pdf/fs335.pdf</a:t>
            </a:r>
            <a:endParaRPr sz="1400">
              <a:latin typeface="Arial"/>
              <a:cs typeface="Arial"/>
            </a:endParaRPr>
          </a:p>
          <a:p>
            <a:pPr marL="332740" marR="365760" indent="-320040">
              <a:lnSpc>
                <a:spcPts val="1670"/>
              </a:lnSpc>
              <a:spcBef>
                <a:spcPts val="660"/>
              </a:spcBef>
              <a:buSzPct val="57142"/>
              <a:buChar char="□"/>
              <a:tabLst>
                <a:tab pos="332105" algn="l"/>
                <a:tab pos="332740" algn="l"/>
              </a:tabLst>
            </a:pPr>
            <a:r>
              <a:rPr dirty="0" sz="1400" spc="-165">
                <a:latin typeface="Arial"/>
                <a:cs typeface="Arial"/>
              </a:rPr>
              <a:t>U </a:t>
            </a:r>
            <a:r>
              <a:rPr dirty="0" sz="1400" spc="-15">
                <a:latin typeface="Arial"/>
                <a:cs typeface="Arial"/>
              </a:rPr>
              <a:t>of </a:t>
            </a:r>
            <a:r>
              <a:rPr dirty="0" sz="1400" spc="-40">
                <a:latin typeface="Arial"/>
                <a:cs typeface="Arial"/>
              </a:rPr>
              <a:t>I </a:t>
            </a:r>
            <a:r>
              <a:rPr dirty="0" sz="1400" spc="-55">
                <a:latin typeface="Arial"/>
                <a:cs typeface="Arial"/>
              </a:rPr>
              <a:t>Barley: Winter- </a:t>
            </a:r>
            <a:r>
              <a:rPr dirty="0" sz="1400" spc="-20">
                <a:latin typeface="Arial"/>
                <a:cs typeface="Arial"/>
                <a:hlinkClick r:id="rId2"/>
              </a:rPr>
              <a:t>www.extension.uidaho.edu/nutrient/pdf/smallgrain/NorthernWinterBarley.pdf </a:t>
            </a:r>
            <a:r>
              <a:rPr dirty="0" sz="1400" spc="440">
                <a:latin typeface="Arial"/>
                <a:cs typeface="Arial"/>
              </a:rPr>
              <a:t>•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60">
                <a:latin typeface="Arial"/>
                <a:cs typeface="Arial"/>
              </a:rPr>
              <a:t>Spring-  </a:t>
            </a:r>
            <a:r>
              <a:rPr dirty="0" sz="1400" spc="-30">
                <a:latin typeface="Arial"/>
                <a:cs typeface="Arial"/>
              </a:rPr>
              <a:t>barley.idaho.gov/pdf/spring_barley_production_guide.pdf</a:t>
            </a:r>
            <a:endParaRPr sz="1400">
              <a:latin typeface="Arial"/>
              <a:cs typeface="Arial"/>
            </a:endParaRPr>
          </a:p>
          <a:p>
            <a:pPr marL="332740" marR="176530" indent="-320040">
              <a:lnSpc>
                <a:spcPct val="103200"/>
              </a:lnSpc>
              <a:spcBef>
                <a:spcPts val="610"/>
              </a:spcBef>
              <a:buSzPct val="57142"/>
              <a:buChar char="□"/>
              <a:tabLst>
                <a:tab pos="332105" algn="l"/>
                <a:tab pos="332740" algn="l"/>
              </a:tabLst>
            </a:pPr>
            <a:r>
              <a:rPr dirty="0" sz="1400" spc="-55">
                <a:latin typeface="Arial"/>
                <a:cs typeface="Arial"/>
              </a:rPr>
              <a:t>Grain </a:t>
            </a:r>
            <a:r>
              <a:rPr dirty="0" sz="1400" spc="-30">
                <a:latin typeface="Arial"/>
                <a:cs typeface="Arial"/>
              </a:rPr>
              <a:t>enterprise </a:t>
            </a:r>
            <a:r>
              <a:rPr dirty="0" sz="1400" spc="-40">
                <a:latin typeface="Arial"/>
                <a:cs typeface="Arial"/>
              </a:rPr>
              <a:t>budgets: </a:t>
            </a:r>
            <a:r>
              <a:rPr dirty="0" sz="1400" spc="-150">
                <a:latin typeface="Arial"/>
                <a:cs typeface="Arial"/>
              </a:rPr>
              <a:t>WSU- </a:t>
            </a:r>
            <a:r>
              <a:rPr dirty="0" sz="1400" spc="-20">
                <a:latin typeface="Arial"/>
                <a:cs typeface="Arial"/>
              </a:rPr>
              <a:t>ses.wsu.edu/enterprise_budgets/ </a:t>
            </a:r>
            <a:r>
              <a:rPr dirty="0" sz="1400" spc="440">
                <a:latin typeface="Arial"/>
                <a:cs typeface="Arial"/>
              </a:rPr>
              <a:t>• </a:t>
            </a:r>
            <a:r>
              <a:rPr dirty="0" sz="1400" spc="-160">
                <a:latin typeface="Arial"/>
                <a:cs typeface="Arial"/>
              </a:rPr>
              <a:t>OSU- </a:t>
            </a:r>
            <a:r>
              <a:rPr dirty="0" sz="1400" spc="-20">
                <a:latin typeface="Arial"/>
                <a:cs typeface="Arial"/>
              </a:rPr>
              <a:t>arec.oregonstate.edu/oaeb/ </a:t>
            </a:r>
            <a:r>
              <a:rPr dirty="0" sz="1400" spc="440">
                <a:latin typeface="Arial"/>
                <a:cs typeface="Arial"/>
              </a:rPr>
              <a:t>•</a:t>
            </a:r>
            <a:r>
              <a:rPr dirty="0" sz="1400" spc="-85">
                <a:latin typeface="Arial"/>
                <a:cs typeface="Arial"/>
              </a:rPr>
              <a:t> </a:t>
            </a:r>
            <a:r>
              <a:rPr dirty="0" sz="1400" spc="-165">
                <a:latin typeface="Arial"/>
                <a:cs typeface="Arial"/>
              </a:rPr>
              <a:t>U </a:t>
            </a:r>
            <a:r>
              <a:rPr dirty="0" sz="1400" spc="-15">
                <a:latin typeface="Arial"/>
                <a:cs typeface="Arial"/>
              </a:rPr>
              <a:t>of </a:t>
            </a:r>
            <a:r>
              <a:rPr dirty="0" sz="1400" spc="-80">
                <a:latin typeface="Arial"/>
                <a:cs typeface="Arial"/>
              </a:rPr>
              <a:t>I- </a:t>
            </a:r>
            <a:r>
              <a:rPr dirty="0" sz="1400" spc="-80">
                <a:latin typeface="Arial"/>
                <a:cs typeface="Arial"/>
                <a:hlinkClick r:id="rId3"/>
              </a:rPr>
              <a:t> </a:t>
            </a:r>
            <a:r>
              <a:rPr dirty="0" sz="1400" spc="-30">
                <a:latin typeface="Arial"/>
                <a:cs typeface="Arial"/>
                <a:hlinkClick r:id="rId3"/>
              </a:rPr>
              <a:t>www.uidaho.edu/cals/idaho-agbiz/crop-budgets </a:t>
            </a:r>
            <a:r>
              <a:rPr dirty="0" sz="1400" spc="440">
                <a:latin typeface="Arial"/>
                <a:cs typeface="Arial"/>
              </a:rPr>
              <a:t>•</a:t>
            </a:r>
            <a:r>
              <a:rPr dirty="0" sz="1400" spc="-175">
                <a:latin typeface="Arial"/>
                <a:cs typeface="Arial"/>
              </a:rPr>
              <a:t> </a:t>
            </a:r>
            <a:r>
              <a:rPr dirty="0" sz="1400" spc="-114">
                <a:latin typeface="Arial"/>
                <a:cs typeface="Arial"/>
              </a:rPr>
              <a:t>MSU </a:t>
            </a:r>
            <a:r>
              <a:rPr dirty="0" sz="1400" spc="-45">
                <a:latin typeface="Arial"/>
                <a:cs typeface="Arial"/>
              </a:rPr>
              <a:t>(organic): </a:t>
            </a:r>
            <a:r>
              <a:rPr dirty="0" sz="1400" spc="-35">
                <a:latin typeface="Arial"/>
                <a:cs typeface="Arial"/>
                <a:hlinkClick r:id="rId4"/>
              </a:rPr>
              <a:t>www.canr.msu.edu/organic_agriculture</a:t>
            </a:r>
            <a:endParaRPr sz="1400">
              <a:latin typeface="Arial"/>
              <a:cs typeface="Arial"/>
            </a:endParaRPr>
          </a:p>
          <a:p>
            <a:pPr marL="332740">
              <a:lnSpc>
                <a:spcPts val="1664"/>
              </a:lnSpc>
            </a:pPr>
            <a:r>
              <a:rPr dirty="0" sz="1400" spc="-30">
                <a:latin typeface="Arial"/>
                <a:cs typeface="Arial"/>
              </a:rPr>
              <a:t>/uploads/files/Organic%20Crop%20Budgets%20Final.xlsx</a:t>
            </a:r>
            <a:endParaRPr sz="14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655"/>
              </a:spcBef>
              <a:buSzPct val="57142"/>
              <a:buChar char="□"/>
              <a:tabLst>
                <a:tab pos="332105" algn="l"/>
                <a:tab pos="332740" algn="l"/>
              </a:tabLst>
            </a:pPr>
            <a:r>
              <a:rPr dirty="0" sz="1400" spc="-125">
                <a:latin typeface="Arial"/>
                <a:cs typeface="Arial"/>
              </a:rPr>
              <a:t>NDSU- </a:t>
            </a:r>
            <a:r>
              <a:rPr dirty="0" sz="1400" spc="-55">
                <a:latin typeface="Arial"/>
                <a:cs typeface="Arial"/>
              </a:rPr>
              <a:t>Grain Drying </a:t>
            </a:r>
            <a:r>
              <a:rPr dirty="0" sz="1400" spc="-5">
                <a:latin typeface="Arial"/>
                <a:cs typeface="Arial"/>
              </a:rPr>
              <a:t>&amp; </a:t>
            </a:r>
            <a:r>
              <a:rPr dirty="0" sz="1400" spc="-55">
                <a:latin typeface="Arial"/>
                <a:cs typeface="Arial"/>
              </a:rPr>
              <a:t>Storage:</a:t>
            </a:r>
            <a:r>
              <a:rPr dirty="0" sz="1400" spc="-220">
                <a:latin typeface="Arial"/>
                <a:cs typeface="Arial"/>
              </a:rPr>
              <a:t> </a:t>
            </a:r>
            <a:r>
              <a:rPr dirty="0" sz="1400" spc="-35">
                <a:latin typeface="Arial"/>
                <a:cs typeface="Arial"/>
                <a:hlinkClick r:id="rId5"/>
              </a:rPr>
              <a:t>www.ag.ndsu.edu/graindrying</a:t>
            </a:r>
            <a:endParaRPr sz="1400">
              <a:latin typeface="Arial"/>
              <a:cs typeface="Arial"/>
            </a:endParaRPr>
          </a:p>
          <a:p>
            <a:pPr marL="652780" marR="5080" indent="-274320">
              <a:lnSpc>
                <a:spcPct val="98300"/>
              </a:lnSpc>
              <a:spcBef>
                <a:spcPts val="645"/>
              </a:spcBef>
              <a:tabLst>
                <a:tab pos="652145" algn="l"/>
              </a:tabLst>
            </a:pPr>
            <a:r>
              <a:rPr dirty="0" sz="900" spc="254">
                <a:latin typeface="Arial"/>
                <a:cs typeface="Arial"/>
              </a:rPr>
              <a:t>□	</a:t>
            </a:r>
            <a:r>
              <a:rPr dirty="0" sz="1300" spc="-50">
                <a:latin typeface="Arial"/>
                <a:cs typeface="Arial"/>
              </a:rPr>
              <a:t>Grain </a:t>
            </a:r>
            <a:r>
              <a:rPr dirty="0" sz="1300" spc="-25">
                <a:latin typeface="Arial"/>
                <a:cs typeface="Arial"/>
              </a:rPr>
              <a:t>Equilibrium Moisture </a:t>
            </a:r>
            <a:r>
              <a:rPr dirty="0" sz="1300" spc="-45">
                <a:latin typeface="Arial"/>
                <a:cs typeface="Arial"/>
              </a:rPr>
              <a:t>Content </a:t>
            </a:r>
            <a:r>
              <a:rPr dirty="0" sz="1300" spc="-20">
                <a:latin typeface="Arial"/>
                <a:cs typeface="Arial"/>
              </a:rPr>
              <a:t>charts: </a:t>
            </a:r>
            <a:r>
              <a:rPr dirty="0" sz="1300" spc="-25">
                <a:latin typeface="Arial"/>
                <a:cs typeface="Arial"/>
                <a:hlinkClick r:id="rId6"/>
              </a:rPr>
              <a:t>www.ag.ndsu.edu/graindrying/documents/GrainEquilibriumMoisture 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spc="-35">
                <a:latin typeface="Arial"/>
                <a:cs typeface="Arial"/>
              </a:rPr>
              <a:t>ContentCharts.pdf </a:t>
            </a:r>
            <a:r>
              <a:rPr dirty="0" sz="1300" spc="409">
                <a:latin typeface="Arial"/>
                <a:cs typeface="Arial"/>
              </a:rPr>
              <a:t>• </a:t>
            </a:r>
            <a:r>
              <a:rPr dirty="0" sz="1300" spc="-75">
                <a:latin typeface="Arial"/>
                <a:cs typeface="Arial"/>
              </a:rPr>
              <a:t>Cool </a:t>
            </a:r>
            <a:r>
              <a:rPr dirty="0" sz="1300" spc="-50">
                <a:latin typeface="Arial"/>
                <a:cs typeface="Arial"/>
              </a:rPr>
              <a:t>Grain </a:t>
            </a:r>
            <a:r>
              <a:rPr dirty="0" sz="1300" spc="-15">
                <a:latin typeface="Arial"/>
                <a:cs typeface="Arial"/>
              </a:rPr>
              <a:t>to </a:t>
            </a:r>
            <a:r>
              <a:rPr dirty="0" sz="1300" spc="-55">
                <a:latin typeface="Arial"/>
                <a:cs typeface="Arial"/>
              </a:rPr>
              <a:t>Prevent Pests: </a:t>
            </a:r>
            <a:r>
              <a:rPr dirty="0" sz="1300" spc="-35">
                <a:latin typeface="Arial"/>
                <a:cs typeface="Arial"/>
                <a:hlinkClick r:id="rId7"/>
              </a:rPr>
              <a:t>www.ag.ndsu.edu/graindrying/images/cool-grain-to-prevent-storage- 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40">
                <a:latin typeface="Arial"/>
                <a:cs typeface="Arial"/>
              </a:rPr>
              <a:t>problems-poster</a:t>
            </a:r>
            <a:endParaRPr sz="13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740"/>
              </a:spcBef>
              <a:buSzPct val="57142"/>
              <a:buChar char="□"/>
              <a:tabLst>
                <a:tab pos="332105" algn="l"/>
                <a:tab pos="332740" algn="l"/>
              </a:tabLst>
            </a:pPr>
            <a:r>
              <a:rPr dirty="0" sz="1400" spc="-55">
                <a:latin typeface="Arial"/>
                <a:cs typeface="Arial"/>
              </a:rPr>
              <a:t>Cornell- </a:t>
            </a:r>
            <a:r>
              <a:rPr dirty="0" sz="1400" spc="-45">
                <a:latin typeface="Arial"/>
                <a:cs typeface="Arial"/>
              </a:rPr>
              <a:t>Harvest </a:t>
            </a:r>
            <a:r>
              <a:rPr dirty="0" sz="1400" spc="-30">
                <a:latin typeface="Arial"/>
                <a:cs typeface="Arial"/>
              </a:rPr>
              <a:t>and </a:t>
            </a:r>
            <a:r>
              <a:rPr dirty="0" sz="1400" spc="-55">
                <a:latin typeface="Arial"/>
                <a:cs typeface="Arial"/>
              </a:rPr>
              <a:t>Storage </a:t>
            </a:r>
            <a:r>
              <a:rPr dirty="0" sz="1400" spc="-15">
                <a:latin typeface="Arial"/>
                <a:cs typeface="Arial"/>
              </a:rPr>
              <a:t>of </a:t>
            </a:r>
            <a:r>
              <a:rPr dirty="0" sz="1400" spc="-20">
                <a:latin typeface="Arial"/>
                <a:cs typeface="Arial"/>
              </a:rPr>
              <a:t>Malting </a:t>
            </a:r>
            <a:r>
              <a:rPr dirty="0" sz="1400" spc="-55">
                <a:latin typeface="Arial"/>
                <a:cs typeface="Arial"/>
              </a:rPr>
              <a:t>Barley:</a:t>
            </a:r>
            <a:r>
              <a:rPr dirty="0" sz="1400" spc="85">
                <a:latin typeface="Arial"/>
                <a:cs typeface="Arial"/>
              </a:rPr>
              <a:t> </a:t>
            </a:r>
            <a:r>
              <a:rPr dirty="0" sz="1400" spc="-15">
                <a:latin typeface="Arial"/>
                <a:cs typeface="Arial"/>
              </a:rPr>
              <a:t>nmsp.cals.cornell.edu/publications/factsheets/factsheet82.pdf</a:t>
            </a:r>
            <a:endParaRPr sz="1400">
              <a:latin typeface="Arial"/>
              <a:cs typeface="Arial"/>
            </a:endParaRPr>
          </a:p>
          <a:p>
            <a:pPr marL="332740" marR="285750" indent="-320040">
              <a:lnSpc>
                <a:spcPct val="103200"/>
              </a:lnSpc>
              <a:spcBef>
                <a:spcPts val="665"/>
              </a:spcBef>
              <a:buSzPct val="57142"/>
              <a:buChar char="□"/>
              <a:tabLst>
                <a:tab pos="332105" algn="l"/>
                <a:tab pos="332740" algn="l"/>
              </a:tabLst>
            </a:pPr>
            <a:r>
              <a:rPr dirty="0" sz="1400" spc="-55">
                <a:latin typeface="Arial"/>
                <a:cs typeface="Arial"/>
              </a:rPr>
              <a:t>Cornell- Timing </a:t>
            </a:r>
            <a:r>
              <a:rPr dirty="0" sz="1400" spc="-20">
                <a:latin typeface="Arial"/>
                <a:cs typeface="Arial"/>
              </a:rPr>
              <a:t>Malting </a:t>
            </a:r>
            <a:r>
              <a:rPr dirty="0" sz="1400" spc="-55">
                <a:latin typeface="Arial"/>
                <a:cs typeface="Arial"/>
              </a:rPr>
              <a:t>Barley </a:t>
            </a:r>
            <a:r>
              <a:rPr dirty="0" sz="1400" spc="-45">
                <a:latin typeface="Arial"/>
                <a:cs typeface="Arial"/>
              </a:rPr>
              <a:t>Harvest: </a:t>
            </a:r>
            <a:r>
              <a:rPr dirty="0" sz="1400" spc="-25">
                <a:latin typeface="Arial"/>
                <a:cs typeface="Arial"/>
              </a:rPr>
              <a:t>fieldcrops.cals.cornell.edu/small-grains/malting-barley/timing-malting-  </a:t>
            </a:r>
            <a:r>
              <a:rPr dirty="0" sz="1400" spc="-45">
                <a:latin typeface="Arial"/>
                <a:cs typeface="Arial"/>
              </a:rPr>
              <a:t>barley-harvest</a:t>
            </a:r>
            <a:endParaRPr sz="14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590"/>
              </a:spcBef>
              <a:buSzPct val="57142"/>
              <a:buChar char="□"/>
              <a:tabLst>
                <a:tab pos="332105" algn="l"/>
                <a:tab pos="332740" algn="l"/>
              </a:tabLst>
            </a:pPr>
            <a:r>
              <a:rPr dirty="0" sz="1400" spc="-145">
                <a:latin typeface="Arial"/>
                <a:cs typeface="Arial"/>
              </a:rPr>
              <a:t>PSU- </a:t>
            </a:r>
            <a:r>
              <a:rPr dirty="0" sz="1400" spc="-45">
                <a:latin typeface="Arial"/>
                <a:cs typeface="Arial"/>
              </a:rPr>
              <a:t>Managing Stored </a:t>
            </a:r>
            <a:r>
              <a:rPr dirty="0" sz="1400" spc="-50">
                <a:latin typeface="Arial"/>
                <a:cs typeface="Arial"/>
              </a:rPr>
              <a:t>Grain:</a:t>
            </a:r>
            <a:r>
              <a:rPr dirty="0" sz="1400" spc="-160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ento.psu.edu/extension/factsheets/pdf/manageStoredGrain.pdf</a:t>
            </a:r>
            <a:endParaRPr sz="14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720"/>
              </a:spcBef>
              <a:buSzPct val="57142"/>
              <a:buChar char="□"/>
              <a:tabLst>
                <a:tab pos="332105" algn="l"/>
                <a:tab pos="332740" algn="l"/>
              </a:tabLst>
            </a:pPr>
            <a:r>
              <a:rPr dirty="0" sz="1400" spc="-70">
                <a:latin typeface="Arial"/>
                <a:cs typeface="Arial"/>
              </a:rPr>
              <a:t>Book- </a:t>
            </a:r>
            <a:r>
              <a:rPr dirty="0" sz="1400" spc="-90">
                <a:latin typeface="Arial"/>
                <a:cs typeface="Arial"/>
              </a:rPr>
              <a:t>The </a:t>
            </a:r>
            <a:r>
              <a:rPr dirty="0" sz="1400" spc="-60">
                <a:latin typeface="Arial"/>
                <a:cs typeface="Arial"/>
              </a:rPr>
              <a:t>Organic </a:t>
            </a:r>
            <a:r>
              <a:rPr dirty="0" sz="1400" spc="-55">
                <a:latin typeface="Arial"/>
                <a:cs typeface="Arial"/>
              </a:rPr>
              <a:t>Grain </a:t>
            </a:r>
            <a:r>
              <a:rPr dirty="0" sz="1400" spc="-80">
                <a:latin typeface="Arial"/>
                <a:cs typeface="Arial"/>
              </a:rPr>
              <a:t>Grower (by </a:t>
            </a:r>
            <a:r>
              <a:rPr dirty="0" sz="1400" spc="-70">
                <a:latin typeface="Arial"/>
                <a:cs typeface="Arial"/>
              </a:rPr>
              <a:t>Jack </a:t>
            </a:r>
            <a:r>
              <a:rPr dirty="0" sz="1400" spc="-75">
                <a:latin typeface="Arial"/>
                <a:cs typeface="Arial"/>
              </a:rPr>
              <a:t>Lazor, </a:t>
            </a:r>
            <a:r>
              <a:rPr dirty="0" sz="1400" spc="-160">
                <a:latin typeface="Arial"/>
                <a:cs typeface="Arial"/>
              </a:rPr>
              <a:t>VT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farmer)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91400" y="84667"/>
            <a:ext cx="1752600" cy="2641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393979" y="89452"/>
            <a:ext cx="1699084" cy="25264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035800" y="84667"/>
            <a:ext cx="364066" cy="330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4340" y="1429305"/>
            <a:ext cx="8202295" cy="5264785"/>
          </a:xfrm>
          <a:custGeom>
            <a:avLst/>
            <a:gdLst/>
            <a:ahLst/>
            <a:cxnLst/>
            <a:rect l="l" t="t" r="r" b="b"/>
            <a:pathLst>
              <a:path w="8202295" h="5264784">
                <a:moveTo>
                  <a:pt x="0" y="5264458"/>
                </a:moveTo>
                <a:lnTo>
                  <a:pt x="8201706" y="5264458"/>
                </a:lnTo>
                <a:lnTo>
                  <a:pt x="8201706" y="0"/>
                </a:lnTo>
                <a:lnTo>
                  <a:pt x="0" y="0"/>
                </a:lnTo>
                <a:lnTo>
                  <a:pt x="0" y="5264458"/>
                </a:lnTo>
                <a:close/>
              </a:path>
            </a:pathLst>
          </a:custGeom>
          <a:solidFill>
            <a:srgbClr val="C4BD97">
              <a:alpha val="658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43080" y="1415220"/>
            <a:ext cx="8042275" cy="4973320"/>
          </a:xfrm>
          <a:prstGeom prst="rect">
            <a:avLst/>
          </a:prstGeom>
        </p:spPr>
        <p:txBody>
          <a:bodyPr wrap="square" lIns="0" tIns="57150" rIns="0" bIns="0" rtlCol="0" vert="horz">
            <a:spAutoFit/>
          </a:bodyPr>
          <a:lstStyle/>
          <a:p>
            <a:pPr marL="12700" marR="5080">
              <a:lnSpc>
                <a:spcPts val="2870"/>
              </a:lnSpc>
              <a:spcBef>
                <a:spcPts val="450"/>
              </a:spcBef>
            </a:pPr>
            <a:r>
              <a:rPr dirty="0" sz="2650" spc="5" i="1">
                <a:latin typeface="Arial"/>
                <a:cs typeface="Arial"/>
              </a:rPr>
              <a:t>1) </a:t>
            </a:r>
            <a:r>
              <a:rPr dirty="0" sz="2650" spc="-30" i="1">
                <a:latin typeface="Arial"/>
                <a:cs typeface="Arial"/>
              </a:rPr>
              <a:t>Opportunity </a:t>
            </a:r>
            <a:r>
              <a:rPr dirty="0" sz="2650" spc="-25" i="1">
                <a:latin typeface="Arial"/>
                <a:cs typeface="Arial"/>
              </a:rPr>
              <a:t>to </a:t>
            </a:r>
            <a:r>
              <a:rPr dirty="0" sz="2650" spc="-15" i="1">
                <a:latin typeface="Arial"/>
                <a:cs typeface="Arial"/>
              </a:rPr>
              <a:t>capture </a:t>
            </a:r>
            <a:r>
              <a:rPr dirty="0" sz="2650" spc="-40" i="1">
                <a:latin typeface="Arial"/>
                <a:cs typeface="Arial"/>
              </a:rPr>
              <a:t>exciting </a:t>
            </a:r>
            <a:r>
              <a:rPr dirty="0" sz="2650" spc="-70" i="1">
                <a:latin typeface="Arial"/>
                <a:cs typeface="Arial"/>
              </a:rPr>
              <a:t>new </a:t>
            </a:r>
            <a:r>
              <a:rPr dirty="0" sz="2650" spc="-10" i="1">
                <a:latin typeface="Arial"/>
                <a:cs typeface="Arial"/>
              </a:rPr>
              <a:t>premium</a:t>
            </a:r>
            <a:r>
              <a:rPr dirty="0" sz="2650" spc="-250" i="1">
                <a:latin typeface="Arial"/>
                <a:cs typeface="Arial"/>
              </a:rPr>
              <a:t> </a:t>
            </a:r>
            <a:r>
              <a:rPr dirty="0" sz="2650" spc="-15" i="1">
                <a:latin typeface="Arial"/>
                <a:cs typeface="Arial"/>
              </a:rPr>
              <a:t>market  </a:t>
            </a:r>
            <a:r>
              <a:rPr dirty="0" sz="2650" spc="-5" i="1">
                <a:latin typeface="Arial"/>
                <a:cs typeface="Arial"/>
              </a:rPr>
              <a:t>opportunities</a:t>
            </a:r>
            <a:endParaRPr sz="265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465"/>
              </a:spcBef>
              <a:buSzPct val="58333"/>
              <a:buChar char="□"/>
              <a:tabLst>
                <a:tab pos="332105" algn="l"/>
                <a:tab pos="332740" algn="l"/>
              </a:tabLst>
            </a:pPr>
            <a:r>
              <a:rPr dirty="0" sz="2400" spc="-55">
                <a:latin typeface="Arial"/>
                <a:cs typeface="Arial"/>
              </a:rPr>
              <a:t>Artisan </a:t>
            </a:r>
            <a:r>
              <a:rPr dirty="0" sz="2400" spc="-50">
                <a:latin typeface="Arial"/>
                <a:cs typeface="Arial"/>
              </a:rPr>
              <a:t>baking </a:t>
            </a:r>
            <a:r>
              <a:rPr dirty="0" sz="2400" spc="-65">
                <a:latin typeface="Arial"/>
                <a:cs typeface="Arial"/>
              </a:rPr>
              <a:t>(</a:t>
            </a:r>
            <a:r>
              <a:rPr dirty="0" sz="2400" spc="-65">
                <a:solidFill>
                  <a:srgbClr val="008000"/>
                </a:solidFill>
                <a:latin typeface="Arial"/>
                <a:cs typeface="Arial"/>
              </a:rPr>
              <a:t>primary</a:t>
            </a:r>
            <a:r>
              <a:rPr dirty="0" sz="2400" spc="-65">
                <a:latin typeface="Arial"/>
                <a:cs typeface="Arial"/>
              </a:rPr>
              <a:t>,</a:t>
            </a:r>
            <a:r>
              <a:rPr dirty="0" sz="2400" spc="-114">
                <a:latin typeface="Arial"/>
                <a:cs typeface="Arial"/>
              </a:rPr>
              <a:t> </a:t>
            </a:r>
            <a:r>
              <a:rPr dirty="0" sz="2400" spc="-50">
                <a:latin typeface="Arial"/>
                <a:cs typeface="Arial"/>
              </a:rPr>
              <a:t>premium)</a:t>
            </a:r>
            <a:endParaRPr sz="24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455"/>
              </a:spcBef>
              <a:buSzPct val="58333"/>
              <a:buChar char="□"/>
              <a:tabLst>
                <a:tab pos="332105" algn="l"/>
                <a:tab pos="332740" algn="l"/>
              </a:tabLst>
            </a:pPr>
            <a:r>
              <a:rPr dirty="0" sz="2400" spc="-50">
                <a:latin typeface="Arial"/>
                <a:cs typeface="Arial"/>
              </a:rPr>
              <a:t>Craft </a:t>
            </a:r>
            <a:r>
              <a:rPr dirty="0" sz="2400" spc="-75">
                <a:latin typeface="Arial"/>
                <a:cs typeface="Arial"/>
              </a:rPr>
              <a:t>brewing </a:t>
            </a:r>
            <a:r>
              <a:rPr dirty="0" sz="2400" spc="-65">
                <a:latin typeface="Arial"/>
                <a:cs typeface="Arial"/>
              </a:rPr>
              <a:t>(</a:t>
            </a:r>
            <a:r>
              <a:rPr dirty="0" sz="2400" spc="-65">
                <a:solidFill>
                  <a:srgbClr val="008000"/>
                </a:solidFill>
                <a:latin typeface="Arial"/>
                <a:cs typeface="Arial"/>
              </a:rPr>
              <a:t>primary</a:t>
            </a:r>
            <a:r>
              <a:rPr dirty="0" sz="2400" spc="-65">
                <a:latin typeface="Arial"/>
                <a:cs typeface="Arial"/>
              </a:rPr>
              <a:t>,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50">
                <a:latin typeface="Arial"/>
                <a:cs typeface="Arial"/>
              </a:rPr>
              <a:t>premium)</a:t>
            </a:r>
            <a:endParaRPr sz="2400">
              <a:latin typeface="Arial"/>
              <a:cs typeface="Arial"/>
            </a:endParaRPr>
          </a:p>
          <a:p>
            <a:pPr marL="332740" marR="3820160" indent="-320040">
              <a:lnSpc>
                <a:spcPts val="2530"/>
              </a:lnSpc>
              <a:spcBef>
                <a:spcPts val="760"/>
              </a:spcBef>
              <a:buSzPct val="58333"/>
              <a:buChar char="□"/>
              <a:tabLst>
                <a:tab pos="332105" algn="l"/>
                <a:tab pos="332740" algn="l"/>
              </a:tabLst>
            </a:pPr>
            <a:r>
              <a:rPr dirty="0" sz="2400" spc="-75">
                <a:latin typeface="Arial"/>
                <a:cs typeface="Arial"/>
              </a:rPr>
              <a:t>Specialty </a:t>
            </a:r>
            <a:r>
              <a:rPr dirty="0" sz="2400" spc="-45">
                <a:latin typeface="Arial"/>
                <a:cs typeface="Arial"/>
              </a:rPr>
              <a:t>culinary </a:t>
            </a:r>
            <a:r>
              <a:rPr dirty="0" sz="2400" spc="-35">
                <a:latin typeface="Arial"/>
                <a:cs typeface="Arial"/>
              </a:rPr>
              <a:t>applications  </a:t>
            </a:r>
            <a:r>
              <a:rPr dirty="0" sz="2400" spc="-65">
                <a:latin typeface="Arial"/>
                <a:cs typeface="Arial"/>
              </a:rPr>
              <a:t>(</a:t>
            </a:r>
            <a:r>
              <a:rPr dirty="0" sz="2400" spc="-65">
                <a:solidFill>
                  <a:srgbClr val="008000"/>
                </a:solidFill>
                <a:latin typeface="Arial"/>
                <a:cs typeface="Arial"/>
              </a:rPr>
              <a:t>primary</a:t>
            </a:r>
            <a:r>
              <a:rPr dirty="0" sz="2400" spc="-65">
                <a:latin typeface="Arial"/>
                <a:cs typeface="Arial"/>
              </a:rPr>
              <a:t>,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 spc="-50">
                <a:latin typeface="Arial"/>
                <a:cs typeface="Arial"/>
              </a:rPr>
              <a:t>premium)</a:t>
            </a:r>
            <a:endParaRPr sz="24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65"/>
              </a:spcBef>
              <a:buSzPct val="58333"/>
              <a:buChar char="□"/>
              <a:tabLst>
                <a:tab pos="332105" algn="l"/>
                <a:tab pos="332740" algn="l"/>
              </a:tabLst>
            </a:pPr>
            <a:r>
              <a:rPr dirty="0" sz="2400" spc="-50">
                <a:latin typeface="Arial"/>
                <a:cs typeface="Arial"/>
              </a:rPr>
              <a:t>Craft </a:t>
            </a:r>
            <a:r>
              <a:rPr dirty="0" sz="2400" spc="-25">
                <a:latin typeface="Arial"/>
                <a:cs typeface="Arial"/>
              </a:rPr>
              <a:t>distilling </a:t>
            </a:r>
            <a:r>
              <a:rPr dirty="0" sz="2400" spc="-80">
                <a:latin typeface="Arial"/>
                <a:cs typeface="Arial"/>
              </a:rPr>
              <a:t>(</a:t>
            </a:r>
            <a:r>
              <a:rPr dirty="0" sz="2400" spc="-80">
                <a:solidFill>
                  <a:srgbClr val="FEC309"/>
                </a:solidFill>
                <a:latin typeface="Arial"/>
                <a:cs typeface="Arial"/>
              </a:rPr>
              <a:t>secondary</a:t>
            </a:r>
            <a:r>
              <a:rPr dirty="0" sz="2400" spc="-114">
                <a:solidFill>
                  <a:srgbClr val="FEC309"/>
                </a:solidFill>
                <a:latin typeface="Arial"/>
                <a:cs typeface="Arial"/>
              </a:rPr>
              <a:t> </a:t>
            </a:r>
            <a:r>
              <a:rPr dirty="0" baseline="1182" sz="3525" spc="-52">
                <a:latin typeface="Arial"/>
                <a:cs typeface="Arial"/>
              </a:rPr>
              <a:t>plus</a:t>
            </a:r>
            <a:r>
              <a:rPr dirty="0" sz="2400" spc="-35">
                <a:latin typeface="Arial"/>
                <a:cs typeface="Arial"/>
              </a:rPr>
              <a:t>)</a:t>
            </a:r>
            <a:endParaRPr sz="24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455"/>
              </a:spcBef>
              <a:buSzPct val="58333"/>
              <a:buChar char="□"/>
              <a:tabLst>
                <a:tab pos="332105" algn="l"/>
                <a:tab pos="332740" algn="l"/>
              </a:tabLst>
            </a:pPr>
            <a:r>
              <a:rPr dirty="0" sz="2400" spc="-110">
                <a:latin typeface="Arial"/>
                <a:cs typeface="Arial"/>
              </a:rPr>
              <a:t>Spec. </a:t>
            </a:r>
            <a:r>
              <a:rPr dirty="0" sz="2400" spc="-114">
                <a:latin typeface="Arial"/>
                <a:cs typeface="Arial"/>
              </a:rPr>
              <a:t>Seed </a:t>
            </a:r>
            <a:r>
              <a:rPr dirty="0" sz="2400" spc="-35">
                <a:latin typeface="Arial"/>
                <a:cs typeface="Arial"/>
              </a:rPr>
              <a:t>(</a:t>
            </a:r>
            <a:r>
              <a:rPr dirty="0" baseline="1182" sz="3525" spc="-52">
                <a:solidFill>
                  <a:srgbClr val="008000"/>
                </a:solidFill>
                <a:latin typeface="Arial"/>
                <a:cs typeface="Arial"/>
              </a:rPr>
              <a:t>primary</a:t>
            </a:r>
            <a:r>
              <a:rPr dirty="0" sz="2400" spc="-35">
                <a:latin typeface="Arial"/>
                <a:cs typeface="Arial"/>
              </a:rPr>
              <a:t>,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 spc="-50">
                <a:latin typeface="Arial"/>
                <a:cs typeface="Arial"/>
              </a:rPr>
              <a:t>premium)</a:t>
            </a:r>
            <a:endParaRPr sz="24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85"/>
              </a:spcBef>
              <a:buSzPct val="58333"/>
              <a:buChar char="□"/>
              <a:tabLst>
                <a:tab pos="332105" algn="l"/>
                <a:tab pos="332740" algn="l"/>
              </a:tabLst>
            </a:pPr>
            <a:r>
              <a:rPr dirty="0" sz="2400" spc="-40">
                <a:latin typeface="Arial"/>
                <a:cs typeface="Arial"/>
              </a:rPr>
              <a:t>Certified</a:t>
            </a:r>
            <a:r>
              <a:rPr dirty="0" sz="2400" spc="-80">
                <a:latin typeface="Arial"/>
                <a:cs typeface="Arial"/>
              </a:rPr>
              <a:t> </a:t>
            </a:r>
            <a:r>
              <a:rPr dirty="0" sz="2400" spc="-105">
                <a:latin typeface="Arial"/>
                <a:cs typeface="Arial"/>
              </a:rPr>
              <a:t>Organic</a:t>
            </a:r>
            <a:endParaRPr sz="2400">
              <a:latin typeface="Arial"/>
              <a:cs typeface="Arial"/>
            </a:endParaRPr>
          </a:p>
          <a:p>
            <a:pPr lvl="1" marL="652780" marR="4211320" indent="-274320">
              <a:lnSpc>
                <a:spcPts val="2070"/>
              </a:lnSpc>
              <a:spcBef>
                <a:spcPts val="795"/>
              </a:spcBef>
              <a:buSzPct val="70000"/>
              <a:buChar char="□"/>
              <a:tabLst>
                <a:tab pos="652780" algn="l"/>
              </a:tabLst>
            </a:pPr>
            <a:r>
              <a:rPr dirty="0" sz="2000" spc="-65">
                <a:latin typeface="Arial"/>
                <a:cs typeface="Arial"/>
              </a:rPr>
              <a:t>Human </a:t>
            </a:r>
            <a:r>
              <a:rPr dirty="0" sz="2000" spc="-40">
                <a:latin typeface="Arial"/>
                <a:cs typeface="Arial"/>
              </a:rPr>
              <a:t>consumption markets  </a:t>
            </a:r>
            <a:r>
              <a:rPr dirty="0" sz="2000" spc="-55">
                <a:latin typeface="Arial"/>
                <a:cs typeface="Arial"/>
              </a:rPr>
              <a:t>(</a:t>
            </a:r>
            <a:r>
              <a:rPr dirty="0" sz="2000" spc="-55">
                <a:solidFill>
                  <a:srgbClr val="008000"/>
                </a:solidFill>
                <a:latin typeface="Arial"/>
                <a:cs typeface="Arial"/>
              </a:rPr>
              <a:t>primary</a:t>
            </a:r>
            <a:r>
              <a:rPr dirty="0" sz="2000" spc="-55">
                <a:latin typeface="Arial"/>
                <a:cs typeface="Arial"/>
              </a:rPr>
              <a:t>, </a:t>
            </a:r>
            <a:r>
              <a:rPr dirty="0" sz="2000" spc="-35">
                <a:latin typeface="Arial"/>
                <a:cs typeface="Arial"/>
              </a:rPr>
              <a:t>premium</a:t>
            </a:r>
            <a:r>
              <a:rPr dirty="0" sz="2000" spc="-80">
                <a:latin typeface="Arial"/>
                <a:cs typeface="Arial"/>
              </a:rPr>
              <a:t> </a:t>
            </a:r>
            <a:r>
              <a:rPr dirty="0" baseline="1424" sz="2925" spc="-37">
                <a:latin typeface="Arial"/>
                <a:cs typeface="Arial"/>
              </a:rPr>
              <a:t>plus</a:t>
            </a:r>
            <a:r>
              <a:rPr dirty="0" sz="2000" spc="-25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85"/>
              </a:spcBef>
              <a:buSzPct val="70000"/>
              <a:buChar char="□"/>
              <a:tabLst>
                <a:tab pos="652780" algn="l"/>
              </a:tabLst>
            </a:pPr>
            <a:r>
              <a:rPr dirty="0" sz="2000" spc="-100">
                <a:latin typeface="Arial"/>
                <a:cs typeface="Arial"/>
              </a:rPr>
              <a:t>Seed </a:t>
            </a:r>
            <a:r>
              <a:rPr dirty="0" sz="2000" spc="-55">
                <a:latin typeface="Arial"/>
                <a:cs typeface="Arial"/>
              </a:rPr>
              <a:t>(</a:t>
            </a:r>
            <a:r>
              <a:rPr dirty="0" sz="2000" spc="-55">
                <a:solidFill>
                  <a:srgbClr val="008000"/>
                </a:solidFill>
                <a:latin typeface="Arial"/>
                <a:cs typeface="Arial"/>
              </a:rPr>
              <a:t>primary</a:t>
            </a:r>
            <a:r>
              <a:rPr dirty="0" sz="2000" spc="-55">
                <a:latin typeface="Arial"/>
                <a:cs typeface="Arial"/>
              </a:rPr>
              <a:t>, </a:t>
            </a:r>
            <a:r>
              <a:rPr dirty="0" sz="2000" spc="-35">
                <a:latin typeface="Arial"/>
                <a:cs typeface="Arial"/>
              </a:rPr>
              <a:t>premium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baseline="1424" sz="2925" spc="-37">
                <a:latin typeface="Arial"/>
                <a:cs typeface="Arial"/>
              </a:rPr>
              <a:t>plus</a:t>
            </a:r>
            <a:r>
              <a:rPr dirty="0" sz="2000" spc="-25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400"/>
              </a:spcBef>
              <a:buSzPct val="70000"/>
              <a:buChar char="□"/>
              <a:tabLst>
                <a:tab pos="652780" algn="l"/>
              </a:tabLst>
            </a:pPr>
            <a:r>
              <a:rPr dirty="0" sz="2000" spc="-85">
                <a:latin typeface="Arial"/>
                <a:cs typeface="Arial"/>
              </a:rPr>
              <a:t>Non </a:t>
            </a:r>
            <a:r>
              <a:rPr dirty="0" sz="2000" spc="-25">
                <a:latin typeface="Arial"/>
                <a:cs typeface="Arial"/>
              </a:rPr>
              <a:t>corn/soy animal </a:t>
            </a:r>
            <a:r>
              <a:rPr dirty="0" sz="2000" spc="-55">
                <a:latin typeface="Arial"/>
                <a:cs typeface="Arial"/>
              </a:rPr>
              <a:t>feeds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65">
                <a:latin typeface="Arial"/>
                <a:cs typeface="Arial"/>
              </a:rPr>
              <a:t>(</a:t>
            </a:r>
            <a:r>
              <a:rPr dirty="0" sz="2000" spc="-65">
                <a:solidFill>
                  <a:srgbClr val="FEC309"/>
                </a:solidFill>
                <a:latin typeface="Arial"/>
                <a:cs typeface="Arial"/>
              </a:rPr>
              <a:t>secondary</a:t>
            </a:r>
            <a:r>
              <a:rPr dirty="0" sz="2000" spc="-65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1387" y="359833"/>
            <a:ext cx="6515734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70">
                <a:solidFill>
                  <a:srgbClr val="FFFFFF"/>
                </a:solidFill>
              </a:rPr>
              <a:t>But </a:t>
            </a:r>
            <a:r>
              <a:rPr dirty="0" sz="4400" spc="-265">
                <a:solidFill>
                  <a:srgbClr val="FFFFFF"/>
                </a:solidFill>
              </a:rPr>
              <a:t>why </a:t>
            </a:r>
            <a:r>
              <a:rPr dirty="0" sz="4400" spc="-45">
                <a:solidFill>
                  <a:srgbClr val="FFFFFF"/>
                </a:solidFill>
              </a:rPr>
              <a:t>farm </a:t>
            </a:r>
            <a:r>
              <a:rPr dirty="0" sz="4400" spc="-110">
                <a:solidFill>
                  <a:srgbClr val="FFFFFF"/>
                </a:solidFill>
              </a:rPr>
              <a:t>grains,</a:t>
            </a:r>
            <a:r>
              <a:rPr dirty="0" sz="4400" spc="-145">
                <a:solidFill>
                  <a:srgbClr val="FFFFFF"/>
                </a:solidFill>
              </a:rPr>
              <a:t> </a:t>
            </a:r>
            <a:r>
              <a:rPr dirty="0" sz="4400" spc="-125">
                <a:solidFill>
                  <a:srgbClr val="FFFFFF"/>
                </a:solidFill>
              </a:rPr>
              <a:t>really?</a:t>
            </a:r>
            <a:endParaRPr sz="4400"/>
          </a:p>
        </p:txBody>
      </p:sp>
      <p:sp>
        <p:nvSpPr>
          <p:cNvPr id="6" name="object 6"/>
          <p:cNvSpPr/>
          <p:nvPr/>
        </p:nvSpPr>
        <p:spPr>
          <a:xfrm>
            <a:off x="7137400" y="3691466"/>
            <a:ext cx="1413932" cy="10583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69466" y="3691466"/>
            <a:ext cx="1600200" cy="10583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27133" y="4809066"/>
            <a:ext cx="1667932" cy="9313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154333" y="4809066"/>
            <a:ext cx="1397000" cy="9313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06533" y="2023532"/>
            <a:ext cx="2853267" cy="1600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4342" y="1429305"/>
            <a:ext cx="8020684" cy="5264785"/>
          </a:xfrm>
          <a:custGeom>
            <a:avLst/>
            <a:gdLst/>
            <a:ahLst/>
            <a:cxnLst/>
            <a:rect l="l" t="t" r="r" b="b"/>
            <a:pathLst>
              <a:path w="8020684" h="5264784">
                <a:moveTo>
                  <a:pt x="0" y="5264458"/>
                </a:moveTo>
                <a:lnTo>
                  <a:pt x="8020366" y="5264458"/>
                </a:lnTo>
                <a:lnTo>
                  <a:pt x="8020366" y="0"/>
                </a:lnTo>
                <a:lnTo>
                  <a:pt x="0" y="0"/>
                </a:lnTo>
                <a:lnTo>
                  <a:pt x="0" y="5264458"/>
                </a:lnTo>
                <a:close/>
              </a:path>
            </a:pathLst>
          </a:custGeom>
          <a:solidFill>
            <a:srgbClr val="C4BD97">
              <a:alpha val="658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43082" y="1449335"/>
            <a:ext cx="4267200" cy="4591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850" spc="5" i="1">
                <a:latin typeface="Arial"/>
                <a:cs typeface="Arial"/>
              </a:rPr>
              <a:t>2) </a:t>
            </a:r>
            <a:r>
              <a:rPr dirty="0" sz="2850" spc="-75" i="1">
                <a:latin typeface="Arial"/>
                <a:cs typeface="Arial"/>
              </a:rPr>
              <a:t>Diversify, </a:t>
            </a:r>
            <a:r>
              <a:rPr dirty="0" sz="2850" spc="-65" i="1">
                <a:latin typeface="Arial"/>
                <a:cs typeface="Arial"/>
              </a:rPr>
              <a:t>expand</a:t>
            </a:r>
            <a:r>
              <a:rPr dirty="0" sz="2850" spc="-160" i="1">
                <a:latin typeface="Arial"/>
                <a:cs typeface="Arial"/>
              </a:rPr>
              <a:t> </a:t>
            </a:r>
            <a:r>
              <a:rPr dirty="0" sz="2850" spc="-15" i="1">
                <a:latin typeface="Arial"/>
                <a:cs typeface="Arial"/>
              </a:rPr>
              <a:t>market</a:t>
            </a:r>
            <a:endParaRPr sz="2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3082" y="1826333"/>
            <a:ext cx="7502525" cy="4787900"/>
          </a:xfrm>
          <a:prstGeom prst="rect">
            <a:avLst/>
          </a:prstGeom>
        </p:spPr>
        <p:txBody>
          <a:bodyPr wrap="square" lIns="0" tIns="831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dirty="0" sz="2850" spc="-5" i="1">
                <a:latin typeface="Arial"/>
                <a:cs typeface="Arial"/>
              </a:rPr>
              <a:t>portfolio, </a:t>
            </a:r>
            <a:r>
              <a:rPr dirty="0" sz="2850" spc="-30" i="1">
                <a:latin typeface="Arial"/>
                <a:cs typeface="Arial"/>
              </a:rPr>
              <a:t>add</a:t>
            </a:r>
            <a:r>
              <a:rPr dirty="0" sz="2850" spc="-135" i="1">
                <a:latin typeface="Arial"/>
                <a:cs typeface="Arial"/>
              </a:rPr>
              <a:t> </a:t>
            </a:r>
            <a:r>
              <a:rPr dirty="0" sz="2850" spc="-15" i="1">
                <a:latin typeface="Arial"/>
                <a:cs typeface="Arial"/>
              </a:rPr>
              <a:t>stability</a:t>
            </a:r>
            <a:endParaRPr sz="2850">
              <a:latin typeface="Arial"/>
              <a:cs typeface="Arial"/>
            </a:endParaRPr>
          </a:p>
          <a:p>
            <a:pPr marL="332740" marR="3776345" indent="-228600">
              <a:lnSpc>
                <a:spcPts val="3470"/>
              </a:lnSpc>
              <a:spcBef>
                <a:spcPts val="700"/>
              </a:spcBef>
            </a:pPr>
            <a:r>
              <a:rPr dirty="0" sz="2200" spc="-45">
                <a:latin typeface="Arial"/>
                <a:cs typeface="Arial"/>
              </a:rPr>
              <a:t>n</a:t>
            </a:r>
            <a:r>
              <a:rPr dirty="0" sz="2900" spc="-45">
                <a:latin typeface="Arial"/>
                <a:cs typeface="Arial"/>
              </a:rPr>
              <a:t>Expanded offerings</a:t>
            </a:r>
            <a:r>
              <a:rPr dirty="0" sz="2900" spc="-204">
                <a:latin typeface="Arial"/>
                <a:cs typeface="Arial"/>
              </a:rPr>
              <a:t> </a:t>
            </a:r>
            <a:r>
              <a:rPr dirty="0" sz="2900" spc="-35">
                <a:latin typeface="Arial"/>
                <a:cs typeface="Arial"/>
              </a:rPr>
              <a:t>to  </a:t>
            </a:r>
            <a:r>
              <a:rPr dirty="0" sz="2900" spc="-114">
                <a:latin typeface="Arial"/>
                <a:cs typeface="Arial"/>
              </a:rPr>
              <a:t>your </a:t>
            </a:r>
            <a:r>
              <a:rPr dirty="0" sz="2900" spc="-55">
                <a:latin typeface="Arial"/>
                <a:cs typeface="Arial"/>
              </a:rPr>
              <a:t>primary</a:t>
            </a:r>
            <a:r>
              <a:rPr dirty="0" sz="2900" spc="-105">
                <a:latin typeface="Arial"/>
                <a:cs typeface="Arial"/>
              </a:rPr>
              <a:t> </a:t>
            </a:r>
            <a:r>
              <a:rPr dirty="0" sz="2900" spc="-55">
                <a:latin typeface="Arial"/>
                <a:cs typeface="Arial"/>
              </a:rPr>
              <a:t>markets</a:t>
            </a:r>
            <a:endParaRPr sz="2900">
              <a:latin typeface="Arial"/>
              <a:cs typeface="Arial"/>
            </a:endParaRPr>
          </a:p>
          <a:p>
            <a:pPr marL="103505">
              <a:lnSpc>
                <a:spcPct val="100000"/>
              </a:lnSpc>
              <a:spcBef>
                <a:spcPts val="335"/>
              </a:spcBef>
            </a:pPr>
            <a:r>
              <a:rPr dirty="0" sz="2200" spc="-10">
                <a:latin typeface="Arial"/>
                <a:cs typeface="Arial"/>
              </a:rPr>
              <a:t>n</a:t>
            </a:r>
            <a:r>
              <a:rPr dirty="0" sz="2900" spc="-10">
                <a:latin typeface="Arial"/>
                <a:cs typeface="Arial"/>
              </a:rPr>
              <a:t>Novel </a:t>
            </a:r>
            <a:r>
              <a:rPr dirty="0" sz="2900" spc="-70">
                <a:latin typeface="Arial"/>
                <a:cs typeface="Arial"/>
              </a:rPr>
              <a:t>components </a:t>
            </a:r>
            <a:r>
              <a:rPr dirty="0" sz="2900" spc="-20">
                <a:latin typeface="Arial"/>
                <a:cs typeface="Arial"/>
              </a:rPr>
              <a:t>of</a:t>
            </a:r>
            <a:r>
              <a:rPr dirty="0" sz="2900" spc="-175">
                <a:latin typeface="Arial"/>
                <a:cs typeface="Arial"/>
              </a:rPr>
              <a:t> </a:t>
            </a:r>
            <a:r>
              <a:rPr dirty="0" sz="2900" spc="-305">
                <a:latin typeface="Arial"/>
                <a:cs typeface="Arial"/>
              </a:rPr>
              <a:t>CSAs</a:t>
            </a:r>
            <a:endParaRPr sz="2900">
              <a:latin typeface="Arial"/>
              <a:cs typeface="Arial"/>
            </a:endParaRPr>
          </a:p>
          <a:p>
            <a:pPr marL="423545">
              <a:lnSpc>
                <a:spcPct val="100000"/>
              </a:lnSpc>
              <a:spcBef>
                <a:spcPts val="489"/>
              </a:spcBef>
            </a:pPr>
            <a:r>
              <a:rPr dirty="0" sz="2000" spc="380">
                <a:latin typeface="Arial"/>
                <a:cs typeface="Arial"/>
              </a:rPr>
              <a:t>n</a:t>
            </a:r>
            <a:r>
              <a:rPr dirty="0" sz="2000" spc="-415">
                <a:latin typeface="Arial"/>
                <a:cs typeface="Arial"/>
              </a:rPr>
              <a:t> </a:t>
            </a:r>
            <a:r>
              <a:rPr dirty="0" sz="2600" spc="-40">
                <a:latin typeface="Arial"/>
                <a:cs typeface="Arial"/>
              </a:rPr>
              <a:t>“Full </a:t>
            </a:r>
            <a:r>
              <a:rPr dirty="0" sz="2600" spc="20">
                <a:latin typeface="Arial"/>
                <a:cs typeface="Arial"/>
              </a:rPr>
              <a:t>diet” </a:t>
            </a:r>
            <a:r>
              <a:rPr dirty="0" sz="2600" spc="-50">
                <a:latin typeface="Arial"/>
                <a:cs typeface="Arial"/>
              </a:rPr>
              <a:t>marketing </a:t>
            </a:r>
            <a:r>
              <a:rPr dirty="0" sz="2600" spc="-70">
                <a:latin typeface="Arial"/>
                <a:cs typeface="Arial"/>
              </a:rPr>
              <a:t>approach</a:t>
            </a:r>
            <a:endParaRPr sz="2600">
              <a:latin typeface="Arial"/>
              <a:cs typeface="Arial"/>
            </a:endParaRPr>
          </a:p>
          <a:p>
            <a:pPr marL="332740" marR="1538605" indent="-228600">
              <a:lnSpc>
                <a:spcPts val="3470"/>
              </a:lnSpc>
              <a:spcBef>
                <a:spcPts val="635"/>
              </a:spcBef>
            </a:pPr>
            <a:r>
              <a:rPr dirty="0" sz="2200" spc="-10">
                <a:latin typeface="Arial"/>
                <a:cs typeface="Arial"/>
              </a:rPr>
              <a:t>n</a:t>
            </a:r>
            <a:r>
              <a:rPr dirty="0" sz="2900" spc="-10">
                <a:latin typeface="Arial"/>
                <a:cs typeface="Arial"/>
              </a:rPr>
              <a:t>Grains </a:t>
            </a:r>
            <a:r>
              <a:rPr dirty="0" sz="2900" spc="-50">
                <a:latin typeface="Arial"/>
                <a:cs typeface="Arial"/>
              </a:rPr>
              <a:t>compliment, </a:t>
            </a:r>
            <a:r>
              <a:rPr dirty="0" sz="2900" spc="-95">
                <a:latin typeface="Arial"/>
                <a:cs typeface="Arial"/>
              </a:rPr>
              <a:t>economize  </a:t>
            </a:r>
            <a:r>
              <a:rPr dirty="0" sz="2900" spc="-45">
                <a:latin typeface="Arial"/>
                <a:cs typeface="Arial"/>
              </a:rPr>
              <a:t>other </a:t>
            </a:r>
            <a:r>
              <a:rPr dirty="0" sz="2900" spc="5">
                <a:latin typeface="Arial"/>
                <a:cs typeface="Arial"/>
              </a:rPr>
              <a:t>part </a:t>
            </a:r>
            <a:r>
              <a:rPr dirty="0" sz="2900" spc="-20">
                <a:latin typeface="Arial"/>
                <a:cs typeface="Arial"/>
              </a:rPr>
              <a:t>of </a:t>
            </a:r>
            <a:r>
              <a:rPr dirty="0" sz="2900" spc="-70">
                <a:latin typeface="Arial"/>
                <a:cs typeface="Arial"/>
              </a:rPr>
              <a:t>business,</a:t>
            </a:r>
            <a:r>
              <a:rPr dirty="0" sz="2900" spc="-340">
                <a:latin typeface="Arial"/>
                <a:cs typeface="Arial"/>
              </a:rPr>
              <a:t> </a:t>
            </a:r>
            <a:r>
              <a:rPr dirty="0" sz="2900" spc="-75">
                <a:latin typeface="Arial"/>
                <a:cs typeface="Arial"/>
              </a:rPr>
              <a:t>economically</a:t>
            </a:r>
            <a:endParaRPr sz="2900">
              <a:latin typeface="Arial"/>
              <a:cs typeface="Arial"/>
            </a:endParaRPr>
          </a:p>
          <a:p>
            <a:pPr marL="103505">
              <a:lnSpc>
                <a:spcPct val="100000"/>
              </a:lnSpc>
              <a:spcBef>
                <a:spcPts val="405"/>
              </a:spcBef>
            </a:pPr>
            <a:r>
              <a:rPr dirty="0" sz="2200" spc="10">
                <a:latin typeface="Arial"/>
                <a:cs typeface="Arial"/>
              </a:rPr>
              <a:t>n</a:t>
            </a:r>
            <a:r>
              <a:rPr dirty="0" sz="2900" spc="10">
                <a:latin typeface="Arial"/>
                <a:cs typeface="Arial"/>
              </a:rPr>
              <a:t>Add </a:t>
            </a:r>
            <a:r>
              <a:rPr dirty="0" sz="2900" spc="-70">
                <a:latin typeface="Arial"/>
                <a:cs typeface="Arial"/>
              </a:rPr>
              <a:t>non-perishable</a:t>
            </a:r>
            <a:r>
              <a:rPr dirty="0" sz="2900" spc="-175">
                <a:latin typeface="Arial"/>
                <a:cs typeface="Arial"/>
              </a:rPr>
              <a:t> </a:t>
            </a:r>
            <a:r>
              <a:rPr dirty="0" sz="2900" spc="-50">
                <a:latin typeface="Arial"/>
                <a:cs typeface="Arial"/>
              </a:rPr>
              <a:t>product</a:t>
            </a:r>
            <a:endParaRPr sz="2900">
              <a:latin typeface="Arial"/>
              <a:cs typeface="Arial"/>
            </a:endParaRPr>
          </a:p>
          <a:p>
            <a:pPr marL="332740" marR="5080">
              <a:lnSpc>
                <a:spcPts val="3470"/>
              </a:lnSpc>
              <a:spcBef>
                <a:spcPts val="175"/>
              </a:spcBef>
            </a:pPr>
            <a:r>
              <a:rPr dirty="0" sz="2900" spc="-70">
                <a:latin typeface="Arial"/>
                <a:cs typeface="Arial"/>
              </a:rPr>
              <a:t>(relatively!) </a:t>
            </a:r>
            <a:r>
              <a:rPr dirty="0" sz="2900" spc="-35">
                <a:latin typeface="Arial"/>
                <a:cs typeface="Arial"/>
              </a:rPr>
              <a:t>to </a:t>
            </a:r>
            <a:r>
              <a:rPr dirty="0" sz="2900" spc="-114">
                <a:latin typeface="Arial"/>
                <a:cs typeface="Arial"/>
              </a:rPr>
              <a:t>your </a:t>
            </a:r>
            <a:r>
              <a:rPr dirty="0" sz="2900" spc="-75">
                <a:latin typeface="Arial"/>
                <a:cs typeface="Arial"/>
              </a:rPr>
              <a:t>sales </a:t>
            </a:r>
            <a:r>
              <a:rPr dirty="0" sz="2900" spc="-95">
                <a:latin typeface="Arial"/>
                <a:cs typeface="Arial"/>
              </a:rPr>
              <a:t>strategy- </a:t>
            </a:r>
            <a:r>
              <a:rPr dirty="0" sz="2900" spc="-65" i="1">
                <a:latin typeface="Arial"/>
                <a:cs typeface="Arial"/>
              </a:rPr>
              <a:t>i.e. </a:t>
            </a:r>
            <a:r>
              <a:rPr dirty="0" sz="2900" spc="-95" i="1">
                <a:latin typeface="Arial"/>
                <a:cs typeface="Arial"/>
              </a:rPr>
              <a:t>does </a:t>
            </a:r>
            <a:r>
              <a:rPr dirty="0" sz="2900" spc="-25" i="1">
                <a:latin typeface="Arial"/>
                <a:cs typeface="Arial"/>
              </a:rPr>
              <a:t>not  </a:t>
            </a:r>
            <a:r>
              <a:rPr dirty="0" sz="2900" spc="-75" i="1">
                <a:latin typeface="Arial"/>
                <a:cs typeface="Arial"/>
              </a:rPr>
              <a:t>need </a:t>
            </a:r>
            <a:r>
              <a:rPr dirty="0" sz="2900" spc="-50" i="1">
                <a:latin typeface="Arial"/>
                <a:cs typeface="Arial"/>
              </a:rPr>
              <a:t>to </a:t>
            </a:r>
            <a:r>
              <a:rPr dirty="0" sz="2900" spc="-80" i="1">
                <a:latin typeface="Arial"/>
                <a:cs typeface="Arial"/>
              </a:rPr>
              <a:t>be </a:t>
            </a:r>
            <a:r>
              <a:rPr dirty="0" sz="2900" spc="-65" i="1">
                <a:latin typeface="Arial"/>
                <a:cs typeface="Arial"/>
              </a:rPr>
              <a:t>sold</a:t>
            </a:r>
            <a:r>
              <a:rPr dirty="0" sz="2900" spc="-125" i="1">
                <a:latin typeface="Arial"/>
                <a:cs typeface="Arial"/>
              </a:rPr>
              <a:t> </a:t>
            </a:r>
            <a:r>
              <a:rPr dirty="0" sz="2900" spc="-55" i="1">
                <a:latin typeface="Arial"/>
                <a:cs typeface="Arial"/>
              </a:rPr>
              <a:t>immediately</a:t>
            </a:r>
            <a:endParaRPr sz="29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1387" y="359833"/>
            <a:ext cx="6515734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70">
                <a:solidFill>
                  <a:srgbClr val="FFFFFF"/>
                </a:solidFill>
              </a:rPr>
              <a:t>But </a:t>
            </a:r>
            <a:r>
              <a:rPr dirty="0" sz="4400" spc="-265">
                <a:solidFill>
                  <a:srgbClr val="FFFFFF"/>
                </a:solidFill>
              </a:rPr>
              <a:t>why </a:t>
            </a:r>
            <a:r>
              <a:rPr dirty="0" sz="4400" spc="-45">
                <a:solidFill>
                  <a:srgbClr val="FFFFFF"/>
                </a:solidFill>
              </a:rPr>
              <a:t>farm </a:t>
            </a:r>
            <a:r>
              <a:rPr dirty="0" sz="4400" spc="-110">
                <a:solidFill>
                  <a:srgbClr val="FFFFFF"/>
                </a:solidFill>
              </a:rPr>
              <a:t>grains,</a:t>
            </a:r>
            <a:r>
              <a:rPr dirty="0" sz="4400" spc="-145">
                <a:solidFill>
                  <a:srgbClr val="FFFFFF"/>
                </a:solidFill>
              </a:rPr>
              <a:t> </a:t>
            </a:r>
            <a:r>
              <a:rPr dirty="0" sz="4400" spc="-125">
                <a:solidFill>
                  <a:srgbClr val="FFFFFF"/>
                </a:solidFill>
              </a:rPr>
              <a:t>really?</a:t>
            </a:r>
            <a:endParaRPr sz="4400"/>
          </a:p>
        </p:txBody>
      </p:sp>
      <p:sp>
        <p:nvSpPr>
          <p:cNvPr id="7" name="object 7"/>
          <p:cNvSpPr/>
          <p:nvPr/>
        </p:nvSpPr>
        <p:spPr>
          <a:xfrm>
            <a:off x="5956626" y="3257193"/>
            <a:ext cx="2459404" cy="1410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87333" y="1989667"/>
            <a:ext cx="4018250" cy="116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550308" y="1985433"/>
            <a:ext cx="32385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FFFFFF"/>
                </a:solidFill>
                <a:latin typeface="Arial"/>
                <a:cs typeface="Arial"/>
              </a:rPr>
              <a:t>Amanda </a:t>
            </a:r>
            <a:r>
              <a:rPr dirty="0" sz="1200" spc="-40">
                <a:solidFill>
                  <a:srgbClr val="FFFFFF"/>
                </a:solidFill>
                <a:latin typeface="Arial"/>
                <a:cs typeface="Arial"/>
              </a:rPr>
              <a:t>Merrow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dirty="0" sz="1200" spc="-20">
                <a:solidFill>
                  <a:srgbClr val="FFFFFF"/>
                </a:solidFill>
                <a:latin typeface="Arial"/>
                <a:cs typeface="Arial"/>
              </a:rPr>
              <a:t>Katie 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Baldwin, </a:t>
            </a:r>
            <a:r>
              <a:rPr dirty="0" sz="1200" spc="-40">
                <a:solidFill>
                  <a:srgbClr val="FFFFFF"/>
                </a:solidFill>
                <a:latin typeface="Arial"/>
                <a:cs typeface="Arial"/>
              </a:rPr>
              <a:t>Amagansett, </a:t>
            </a:r>
            <a:r>
              <a:rPr dirty="0" sz="1200" spc="-140">
                <a:solidFill>
                  <a:srgbClr val="FFFFFF"/>
                </a:solidFill>
                <a:latin typeface="Arial"/>
                <a:cs typeface="Arial"/>
              </a:rPr>
              <a:t>NY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4340" y="1410351"/>
            <a:ext cx="8015605" cy="5295900"/>
          </a:xfrm>
          <a:custGeom>
            <a:avLst/>
            <a:gdLst/>
            <a:ahLst/>
            <a:cxnLst/>
            <a:rect l="l" t="t" r="r" b="b"/>
            <a:pathLst>
              <a:path w="8015605" h="5295900">
                <a:moveTo>
                  <a:pt x="0" y="5295442"/>
                </a:moveTo>
                <a:lnTo>
                  <a:pt x="8015316" y="5295442"/>
                </a:lnTo>
                <a:lnTo>
                  <a:pt x="8015316" y="0"/>
                </a:lnTo>
                <a:lnTo>
                  <a:pt x="0" y="0"/>
                </a:lnTo>
                <a:lnTo>
                  <a:pt x="0" y="5295442"/>
                </a:lnTo>
                <a:close/>
              </a:path>
            </a:pathLst>
          </a:custGeom>
          <a:solidFill>
            <a:srgbClr val="C4BD97">
              <a:alpha val="709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43080" y="1321308"/>
            <a:ext cx="7442200" cy="2555875"/>
          </a:xfrm>
          <a:prstGeom prst="rect">
            <a:avLst/>
          </a:prstGeom>
        </p:spPr>
        <p:txBody>
          <a:bodyPr wrap="square" lIns="0" tIns="124460" rIns="0" bIns="0" rtlCol="0" vert="horz">
            <a:spAutoFit/>
          </a:bodyPr>
          <a:lstStyle/>
          <a:p>
            <a:pPr marL="471170" indent="-458470">
              <a:lnSpc>
                <a:spcPct val="100000"/>
              </a:lnSpc>
              <a:spcBef>
                <a:spcPts val="980"/>
              </a:spcBef>
              <a:buAutoNum type="arabicParenR"/>
              <a:tabLst>
                <a:tab pos="471805" algn="l"/>
              </a:tabLst>
            </a:pPr>
            <a:r>
              <a:rPr dirty="0" sz="3100" spc="-125" i="1">
                <a:latin typeface="Arial"/>
                <a:cs typeface="Arial"/>
              </a:rPr>
              <a:t>The </a:t>
            </a:r>
            <a:r>
              <a:rPr dirty="0" sz="3100" spc="10" i="1">
                <a:latin typeface="Arial"/>
                <a:cs typeface="Arial"/>
              </a:rPr>
              <a:t>allure </a:t>
            </a:r>
            <a:r>
              <a:rPr dirty="0" sz="3100" spc="15" i="1">
                <a:latin typeface="Arial"/>
                <a:cs typeface="Arial"/>
              </a:rPr>
              <a:t>of </a:t>
            </a:r>
            <a:r>
              <a:rPr dirty="0" sz="3100" spc="5" i="1">
                <a:latin typeface="Arial"/>
                <a:cs typeface="Arial"/>
              </a:rPr>
              <a:t>production</a:t>
            </a:r>
            <a:r>
              <a:rPr dirty="0" sz="3100" spc="-160" i="1">
                <a:latin typeface="Arial"/>
                <a:cs typeface="Arial"/>
              </a:rPr>
              <a:t> </a:t>
            </a:r>
            <a:r>
              <a:rPr dirty="0" sz="3100" spc="-65" i="1">
                <a:latin typeface="Arial"/>
                <a:cs typeface="Arial"/>
              </a:rPr>
              <a:t>economy</a:t>
            </a:r>
            <a:endParaRPr sz="31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760"/>
              </a:spcBef>
              <a:buSzPct val="71428"/>
              <a:buChar char="□"/>
              <a:tabLst>
                <a:tab pos="652780" algn="l"/>
              </a:tabLst>
            </a:pPr>
            <a:r>
              <a:rPr dirty="0" sz="2800" spc="-180">
                <a:latin typeface="Arial"/>
                <a:cs typeface="Arial"/>
              </a:rPr>
              <a:t>Can </a:t>
            </a:r>
            <a:r>
              <a:rPr dirty="0" sz="2800" spc="-80">
                <a:latin typeface="Arial"/>
                <a:cs typeface="Arial"/>
              </a:rPr>
              <a:t>be </a:t>
            </a:r>
            <a:r>
              <a:rPr dirty="0" sz="2800" spc="-120">
                <a:latin typeface="Arial"/>
                <a:cs typeface="Arial"/>
              </a:rPr>
              <a:t>grown </a:t>
            </a:r>
            <a:r>
              <a:rPr dirty="0" sz="2800" spc="-25">
                <a:latin typeface="Arial"/>
                <a:cs typeface="Arial"/>
              </a:rPr>
              <a:t>efficiently </a:t>
            </a:r>
            <a:r>
              <a:rPr dirty="0" sz="2800" spc="-75">
                <a:latin typeface="Arial"/>
                <a:cs typeface="Arial"/>
              </a:rPr>
              <a:t>on </a:t>
            </a:r>
            <a:r>
              <a:rPr dirty="0" sz="2800" spc="-80">
                <a:latin typeface="Arial"/>
                <a:cs typeface="Arial"/>
              </a:rPr>
              <a:t>a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90">
                <a:latin typeface="Arial"/>
                <a:cs typeface="Arial"/>
              </a:rPr>
              <a:t>larger-scale</a:t>
            </a:r>
            <a:endParaRPr sz="28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509"/>
              </a:spcBef>
              <a:buSzPct val="71428"/>
              <a:buChar char="□"/>
              <a:tabLst>
                <a:tab pos="652780" algn="l"/>
              </a:tabLst>
            </a:pPr>
            <a:r>
              <a:rPr dirty="0" sz="2800" spc="-70">
                <a:latin typeface="Arial"/>
                <a:cs typeface="Arial"/>
              </a:rPr>
              <a:t>Equipment-oriented </a:t>
            </a:r>
            <a:r>
              <a:rPr dirty="0" sz="2800" spc="-110">
                <a:latin typeface="Arial"/>
                <a:cs typeface="Arial"/>
              </a:rPr>
              <a:t>vs. </a:t>
            </a:r>
            <a:r>
              <a:rPr dirty="0" sz="2800" spc="-60">
                <a:latin typeface="Arial"/>
                <a:cs typeface="Arial"/>
              </a:rPr>
              <a:t>hand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 spc="-50">
                <a:latin typeface="Arial"/>
                <a:cs typeface="Arial"/>
              </a:rPr>
              <a:t>labor</a:t>
            </a:r>
            <a:endParaRPr sz="2800">
              <a:latin typeface="Arial"/>
              <a:cs typeface="Arial"/>
            </a:endParaRPr>
          </a:p>
          <a:p>
            <a:pPr lvl="1" marL="652780" marR="5080" indent="-274320">
              <a:lnSpc>
                <a:spcPts val="3329"/>
              </a:lnSpc>
              <a:spcBef>
                <a:spcPts val="775"/>
              </a:spcBef>
              <a:buSzPct val="71428"/>
              <a:buChar char="□"/>
              <a:tabLst>
                <a:tab pos="652780" algn="l"/>
              </a:tabLst>
            </a:pPr>
            <a:r>
              <a:rPr dirty="0" sz="2800" spc="-95">
                <a:latin typeface="Arial"/>
                <a:cs typeface="Arial"/>
              </a:rPr>
              <a:t>Relatively low </a:t>
            </a:r>
            <a:r>
              <a:rPr dirty="0" sz="2800" spc="-45">
                <a:latin typeface="Arial"/>
                <a:cs typeface="Arial"/>
              </a:rPr>
              <a:t>pest </a:t>
            </a:r>
            <a:r>
              <a:rPr dirty="0" sz="2800" spc="-5">
                <a:latin typeface="Arial"/>
                <a:cs typeface="Arial"/>
              </a:rPr>
              <a:t>&amp; </a:t>
            </a:r>
            <a:r>
              <a:rPr dirty="0" sz="2800" spc="-75">
                <a:latin typeface="Arial"/>
                <a:cs typeface="Arial"/>
              </a:rPr>
              <a:t>disease </a:t>
            </a:r>
            <a:r>
              <a:rPr dirty="0" sz="2800" spc="-45">
                <a:latin typeface="Arial"/>
                <a:cs typeface="Arial"/>
              </a:rPr>
              <a:t>control</a:t>
            </a:r>
            <a:r>
              <a:rPr dirty="0" sz="2800" spc="-190">
                <a:latin typeface="Arial"/>
                <a:cs typeface="Arial"/>
              </a:rPr>
              <a:t> </a:t>
            </a:r>
            <a:r>
              <a:rPr dirty="0" sz="2800" spc="-65">
                <a:latin typeface="Arial"/>
                <a:cs typeface="Arial"/>
              </a:rPr>
              <a:t>demand  </a:t>
            </a:r>
            <a:r>
              <a:rPr dirty="0" sz="2800" spc="-80">
                <a:latin typeface="Arial"/>
                <a:cs typeface="Arial"/>
              </a:rPr>
              <a:t>(compared </a:t>
            </a:r>
            <a:r>
              <a:rPr dirty="0" sz="2800" spc="-35">
                <a:latin typeface="Arial"/>
                <a:cs typeface="Arial"/>
              </a:rPr>
              <a:t>to</a:t>
            </a:r>
            <a:r>
              <a:rPr dirty="0" sz="2800" spc="-85">
                <a:latin typeface="Arial"/>
                <a:cs typeface="Arial"/>
              </a:rPr>
              <a:t> </a:t>
            </a:r>
            <a:r>
              <a:rPr dirty="0" sz="2800" spc="-125">
                <a:latin typeface="Arial"/>
                <a:cs typeface="Arial"/>
              </a:rPr>
              <a:t>many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8841" y="3775286"/>
            <a:ext cx="4130040" cy="1041400"/>
          </a:xfrm>
          <a:prstGeom prst="rect">
            <a:avLst/>
          </a:prstGeom>
        </p:spPr>
        <p:txBody>
          <a:bodyPr wrap="square" lIns="0" tIns="93980" rIns="0" bIns="0" rtlCol="0" vert="horz">
            <a:spAutoFit/>
          </a:bodyPr>
          <a:lstStyle/>
          <a:p>
            <a:pPr marL="286385">
              <a:lnSpc>
                <a:spcPct val="100000"/>
              </a:lnSpc>
              <a:spcBef>
                <a:spcPts val="740"/>
              </a:spcBef>
            </a:pPr>
            <a:r>
              <a:rPr dirty="0" sz="2800" spc="-10">
                <a:latin typeface="Arial"/>
                <a:cs typeface="Arial"/>
              </a:rPr>
              <a:t>horticultural</a:t>
            </a:r>
            <a:r>
              <a:rPr dirty="0" sz="2800" spc="-85">
                <a:latin typeface="Arial"/>
                <a:cs typeface="Arial"/>
              </a:rPr>
              <a:t> </a:t>
            </a:r>
            <a:r>
              <a:rPr dirty="0" sz="2800" spc="-95">
                <a:latin typeface="Arial"/>
                <a:cs typeface="Arial"/>
              </a:rPr>
              <a:t>crops)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2000" spc="570">
                <a:latin typeface="Arial"/>
                <a:cs typeface="Arial"/>
              </a:rPr>
              <a:t>□</a:t>
            </a:r>
            <a:r>
              <a:rPr dirty="0" sz="2000" spc="-80">
                <a:latin typeface="Arial"/>
                <a:cs typeface="Arial"/>
              </a:rPr>
              <a:t> </a:t>
            </a:r>
            <a:r>
              <a:rPr dirty="0" sz="2800" spc="-125">
                <a:latin typeface="Arial"/>
                <a:cs typeface="Arial"/>
              </a:rPr>
              <a:t>Dry </a:t>
            </a:r>
            <a:r>
              <a:rPr dirty="0" sz="2800" spc="-114">
                <a:latin typeface="Arial"/>
                <a:cs typeface="Arial"/>
              </a:rPr>
              <a:t>goods </a:t>
            </a:r>
            <a:r>
              <a:rPr dirty="0" sz="2800" spc="-110">
                <a:latin typeface="Arial"/>
                <a:cs typeface="Arial"/>
              </a:rPr>
              <a:t>vs. </a:t>
            </a:r>
            <a:r>
              <a:rPr dirty="0" sz="2800" spc="-60">
                <a:latin typeface="Arial"/>
                <a:cs typeface="Arial"/>
              </a:rPr>
              <a:t>perishables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1387" y="359833"/>
            <a:ext cx="6515734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70">
                <a:solidFill>
                  <a:srgbClr val="FFFFFF"/>
                </a:solidFill>
              </a:rPr>
              <a:t>But </a:t>
            </a:r>
            <a:r>
              <a:rPr dirty="0" sz="4400" spc="-265">
                <a:solidFill>
                  <a:srgbClr val="FFFFFF"/>
                </a:solidFill>
              </a:rPr>
              <a:t>why </a:t>
            </a:r>
            <a:r>
              <a:rPr dirty="0" sz="4400" spc="-45">
                <a:solidFill>
                  <a:srgbClr val="FFFFFF"/>
                </a:solidFill>
              </a:rPr>
              <a:t>farm </a:t>
            </a:r>
            <a:r>
              <a:rPr dirty="0" sz="4400" spc="-110">
                <a:solidFill>
                  <a:srgbClr val="FFFFFF"/>
                </a:solidFill>
              </a:rPr>
              <a:t>grains,</a:t>
            </a:r>
            <a:r>
              <a:rPr dirty="0" sz="4400" spc="-145">
                <a:solidFill>
                  <a:srgbClr val="FFFFFF"/>
                </a:solidFill>
              </a:rPr>
              <a:t> </a:t>
            </a:r>
            <a:r>
              <a:rPr dirty="0" sz="4400" spc="-125">
                <a:solidFill>
                  <a:srgbClr val="FFFFFF"/>
                </a:solidFill>
              </a:rPr>
              <a:t>really?</a:t>
            </a:r>
            <a:endParaRPr sz="4400"/>
          </a:p>
        </p:txBody>
      </p:sp>
      <p:sp>
        <p:nvSpPr>
          <p:cNvPr id="7" name="object 7"/>
          <p:cNvSpPr/>
          <p:nvPr/>
        </p:nvSpPr>
        <p:spPr>
          <a:xfrm>
            <a:off x="1109133" y="5156200"/>
            <a:ext cx="4080933" cy="1549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3933" y="5156200"/>
            <a:ext cx="1066800" cy="1549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301171" y="3937195"/>
            <a:ext cx="3695699" cy="276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379911" y="3966633"/>
            <a:ext cx="17062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FFFFFF"/>
                </a:solidFill>
                <a:latin typeface="Arial"/>
                <a:cs typeface="Arial"/>
              </a:rPr>
              <a:t>Thor </a:t>
            </a:r>
            <a:r>
              <a:rPr dirty="0" sz="1200" spc="-50">
                <a:solidFill>
                  <a:srgbClr val="FFFFFF"/>
                </a:solidFill>
                <a:latin typeface="Arial"/>
                <a:cs typeface="Arial"/>
              </a:rPr>
              <a:t>Oeschner: </a:t>
            </a:r>
            <a:r>
              <a:rPr dirty="0" sz="1200" spc="-15">
                <a:solidFill>
                  <a:srgbClr val="FFFFFF"/>
                </a:solidFill>
                <a:latin typeface="Arial"/>
                <a:cs typeface="Arial"/>
              </a:rPr>
              <a:t>Ithaca,</a:t>
            </a:r>
            <a:r>
              <a:rPr dirty="0" sz="12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20">
                <a:solidFill>
                  <a:srgbClr val="FFFFFF"/>
                </a:solidFill>
                <a:latin typeface="Arial"/>
                <a:cs typeface="Arial"/>
              </a:rPr>
              <a:t>NY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4436" y="6464299"/>
            <a:ext cx="177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FFFFFF"/>
                </a:solidFill>
                <a:latin typeface="Arial"/>
                <a:cs typeface="Arial"/>
              </a:rPr>
              <a:t>George </a:t>
            </a: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Wright: </a:t>
            </a: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Ottawa,</a:t>
            </a:r>
            <a:r>
              <a:rPr dirty="0" sz="1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25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4340" y="1429305"/>
            <a:ext cx="8047355" cy="5264785"/>
          </a:xfrm>
          <a:custGeom>
            <a:avLst/>
            <a:gdLst/>
            <a:ahLst/>
            <a:cxnLst/>
            <a:rect l="l" t="t" r="r" b="b"/>
            <a:pathLst>
              <a:path w="8047355" h="5264784">
                <a:moveTo>
                  <a:pt x="0" y="5264458"/>
                </a:moveTo>
                <a:lnTo>
                  <a:pt x="8046999" y="5264458"/>
                </a:lnTo>
                <a:lnTo>
                  <a:pt x="8046999" y="0"/>
                </a:lnTo>
                <a:lnTo>
                  <a:pt x="0" y="0"/>
                </a:lnTo>
                <a:lnTo>
                  <a:pt x="0" y="5264458"/>
                </a:lnTo>
                <a:close/>
              </a:path>
            </a:pathLst>
          </a:custGeom>
          <a:solidFill>
            <a:srgbClr val="C4BD97">
              <a:alpha val="658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43080" y="1373293"/>
            <a:ext cx="7782559" cy="322707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2900" spc="-20">
                <a:latin typeface="Arial"/>
                <a:cs typeface="Arial"/>
              </a:rPr>
              <a:t>4) </a:t>
            </a:r>
            <a:r>
              <a:rPr dirty="0" sz="2900" spc="-60">
                <a:latin typeface="Arial"/>
                <a:cs typeface="Arial"/>
              </a:rPr>
              <a:t>Rotational</a:t>
            </a:r>
            <a:r>
              <a:rPr dirty="0" sz="2900" spc="-160">
                <a:latin typeface="Arial"/>
                <a:cs typeface="Arial"/>
              </a:rPr>
              <a:t> </a:t>
            </a:r>
            <a:r>
              <a:rPr dirty="0" sz="2900" spc="-30">
                <a:latin typeface="Arial"/>
                <a:cs typeface="Arial"/>
              </a:rPr>
              <a:t>benefits</a:t>
            </a:r>
            <a:endParaRPr sz="29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20"/>
              </a:spcBef>
              <a:buSzPct val="58620"/>
              <a:buChar char="□"/>
              <a:tabLst>
                <a:tab pos="332105" algn="l"/>
                <a:tab pos="332740" algn="l"/>
              </a:tabLst>
            </a:pPr>
            <a:r>
              <a:rPr dirty="0" sz="2900" spc="-100">
                <a:latin typeface="Arial"/>
                <a:cs typeface="Arial"/>
              </a:rPr>
              <a:t>Overwinter </a:t>
            </a:r>
            <a:r>
              <a:rPr dirty="0" sz="2900" spc="35">
                <a:latin typeface="Arial"/>
                <a:cs typeface="Arial"/>
              </a:rPr>
              <a:t>and/or </a:t>
            </a:r>
            <a:r>
              <a:rPr dirty="0" sz="2900" spc="-75">
                <a:latin typeface="Arial"/>
                <a:cs typeface="Arial"/>
              </a:rPr>
              <a:t>cool </a:t>
            </a:r>
            <a:r>
              <a:rPr dirty="0" sz="2900" spc="-90">
                <a:latin typeface="Arial"/>
                <a:cs typeface="Arial"/>
              </a:rPr>
              <a:t>season </a:t>
            </a:r>
            <a:r>
              <a:rPr dirty="0" sz="2900" spc="-85">
                <a:latin typeface="Arial"/>
                <a:cs typeface="Arial"/>
              </a:rPr>
              <a:t>cash crop</a:t>
            </a:r>
            <a:r>
              <a:rPr dirty="0" sz="2900" spc="-220">
                <a:latin typeface="Arial"/>
                <a:cs typeface="Arial"/>
              </a:rPr>
              <a:t> </a:t>
            </a:r>
            <a:r>
              <a:rPr dirty="0" sz="2900" spc="-35">
                <a:latin typeface="Arial"/>
                <a:cs typeface="Arial"/>
              </a:rPr>
              <a:t>option</a:t>
            </a:r>
            <a:endParaRPr sz="2900">
              <a:latin typeface="Arial"/>
              <a:cs typeface="Arial"/>
            </a:endParaRPr>
          </a:p>
          <a:p>
            <a:pPr marL="332740" marR="2679700" indent="-320040">
              <a:lnSpc>
                <a:spcPts val="3200"/>
              </a:lnSpc>
              <a:spcBef>
                <a:spcPts val="660"/>
              </a:spcBef>
              <a:buSzPct val="58620"/>
              <a:buChar char="□"/>
              <a:tabLst>
                <a:tab pos="332105" algn="l"/>
                <a:tab pos="332740" algn="l"/>
              </a:tabLst>
            </a:pPr>
            <a:r>
              <a:rPr dirty="0" sz="2900" spc="-80">
                <a:latin typeface="Arial"/>
                <a:cs typeface="Arial"/>
              </a:rPr>
              <a:t>Break </a:t>
            </a:r>
            <a:r>
              <a:rPr dirty="0" sz="2900" spc="-110">
                <a:latin typeface="Arial"/>
                <a:cs typeface="Arial"/>
              </a:rPr>
              <a:t>weed, </a:t>
            </a:r>
            <a:r>
              <a:rPr dirty="0" sz="2900" spc="-80">
                <a:latin typeface="Arial"/>
                <a:cs typeface="Arial"/>
              </a:rPr>
              <a:t>disease, </a:t>
            </a:r>
            <a:r>
              <a:rPr dirty="0" sz="2900" spc="-60">
                <a:latin typeface="Arial"/>
                <a:cs typeface="Arial"/>
              </a:rPr>
              <a:t>and </a:t>
            </a:r>
            <a:r>
              <a:rPr dirty="0" sz="2900" spc="-50">
                <a:latin typeface="Arial"/>
                <a:cs typeface="Arial"/>
              </a:rPr>
              <a:t>pest  </a:t>
            </a:r>
            <a:r>
              <a:rPr dirty="0" sz="2900" spc="-114">
                <a:latin typeface="Arial"/>
                <a:cs typeface="Arial"/>
              </a:rPr>
              <a:t>cycles</a:t>
            </a:r>
            <a:endParaRPr sz="29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259"/>
              </a:spcBef>
              <a:buSzPct val="58620"/>
              <a:buChar char="□"/>
              <a:tabLst>
                <a:tab pos="332105" algn="l"/>
                <a:tab pos="332740" algn="l"/>
              </a:tabLst>
            </a:pPr>
            <a:r>
              <a:rPr dirty="0" sz="2900" spc="-65">
                <a:latin typeface="Arial"/>
                <a:cs typeface="Arial"/>
              </a:rPr>
              <a:t>Potential </a:t>
            </a:r>
            <a:r>
              <a:rPr dirty="0" sz="2900" spc="-45">
                <a:latin typeface="Arial"/>
                <a:cs typeface="Arial"/>
              </a:rPr>
              <a:t>soil </a:t>
            </a:r>
            <a:r>
              <a:rPr dirty="0" sz="2900" spc="-35">
                <a:latin typeface="Arial"/>
                <a:cs typeface="Arial"/>
              </a:rPr>
              <a:t>health</a:t>
            </a:r>
            <a:r>
              <a:rPr dirty="0" sz="2900" spc="-160">
                <a:latin typeface="Arial"/>
                <a:cs typeface="Arial"/>
              </a:rPr>
              <a:t> </a:t>
            </a:r>
            <a:r>
              <a:rPr dirty="0" sz="2900" spc="-30">
                <a:latin typeface="Arial"/>
                <a:cs typeface="Arial"/>
              </a:rPr>
              <a:t>benefits</a:t>
            </a:r>
            <a:endParaRPr sz="29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85"/>
              </a:spcBef>
              <a:buSzPct val="69230"/>
              <a:buChar char="□"/>
              <a:tabLst>
                <a:tab pos="652780" algn="l"/>
              </a:tabLst>
            </a:pPr>
            <a:r>
              <a:rPr dirty="0" sz="2600" spc="-110">
                <a:latin typeface="Arial"/>
                <a:cs typeface="Arial"/>
              </a:rPr>
              <a:t>Carbon </a:t>
            </a:r>
            <a:r>
              <a:rPr dirty="0" sz="2600" spc="-35">
                <a:latin typeface="Arial"/>
                <a:cs typeface="Arial"/>
              </a:rPr>
              <a:t>returns </a:t>
            </a:r>
            <a:r>
              <a:rPr dirty="0" sz="2600" spc="-45">
                <a:latin typeface="Arial"/>
                <a:cs typeface="Arial"/>
              </a:rPr>
              <a:t>(in </a:t>
            </a:r>
            <a:r>
              <a:rPr dirty="0" sz="2600" spc="-150">
                <a:latin typeface="Arial"/>
                <a:cs typeface="Arial"/>
              </a:rPr>
              <a:t>veg</a:t>
            </a:r>
            <a:r>
              <a:rPr dirty="0" sz="2600" spc="-110">
                <a:latin typeface="Arial"/>
                <a:cs typeface="Arial"/>
              </a:rPr>
              <a:t> </a:t>
            </a:r>
            <a:r>
              <a:rPr dirty="0" sz="2600" spc="-95">
                <a:latin typeface="Arial"/>
                <a:cs typeface="Arial"/>
              </a:rPr>
              <a:t>systems)</a:t>
            </a:r>
            <a:endParaRPr sz="26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80"/>
              </a:spcBef>
              <a:buSzPct val="69230"/>
              <a:buChar char="□"/>
              <a:tabLst>
                <a:tab pos="652780" algn="l"/>
              </a:tabLst>
            </a:pPr>
            <a:r>
              <a:rPr dirty="0" sz="2600" spc="-85">
                <a:latin typeface="Arial"/>
                <a:cs typeface="Arial"/>
              </a:rPr>
              <a:t>Soil </a:t>
            </a:r>
            <a:r>
              <a:rPr dirty="0" sz="2600" spc="-35">
                <a:latin typeface="Arial"/>
                <a:cs typeface="Arial"/>
              </a:rPr>
              <a:t>stabilization </a:t>
            </a:r>
            <a:r>
              <a:rPr dirty="0" sz="2600" spc="-45">
                <a:latin typeface="Arial"/>
                <a:cs typeface="Arial"/>
              </a:rPr>
              <a:t>(in </a:t>
            </a:r>
            <a:r>
              <a:rPr dirty="0" sz="2600" spc="-150">
                <a:latin typeface="Arial"/>
                <a:cs typeface="Arial"/>
              </a:rPr>
              <a:t>veg</a:t>
            </a:r>
            <a:r>
              <a:rPr dirty="0" sz="2600" spc="-130">
                <a:latin typeface="Arial"/>
                <a:cs typeface="Arial"/>
              </a:rPr>
              <a:t> </a:t>
            </a:r>
            <a:r>
              <a:rPr dirty="0" sz="2600" spc="30">
                <a:latin typeface="Arial"/>
                <a:cs typeface="Arial"/>
              </a:rPr>
              <a:t>and/or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3080" y="4498221"/>
            <a:ext cx="5027930" cy="173545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652780">
              <a:lnSpc>
                <a:spcPct val="100000"/>
              </a:lnSpc>
              <a:spcBef>
                <a:spcPts val="380"/>
              </a:spcBef>
            </a:pPr>
            <a:r>
              <a:rPr dirty="0" sz="2600" spc="-114">
                <a:latin typeface="Arial"/>
                <a:cs typeface="Arial"/>
              </a:rPr>
              <a:t>row </a:t>
            </a:r>
            <a:r>
              <a:rPr dirty="0" sz="2600" spc="-75">
                <a:latin typeface="Arial"/>
                <a:cs typeface="Arial"/>
              </a:rPr>
              <a:t>crop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 spc="-95">
                <a:latin typeface="Arial"/>
                <a:cs typeface="Arial"/>
              </a:rPr>
              <a:t>systems)</a:t>
            </a:r>
            <a:endParaRPr sz="2600">
              <a:latin typeface="Arial"/>
              <a:cs typeface="Arial"/>
            </a:endParaRPr>
          </a:p>
          <a:p>
            <a:pPr marL="332105" marR="5080" indent="-320040">
              <a:lnSpc>
                <a:spcPct val="90000"/>
              </a:lnSpc>
              <a:spcBef>
                <a:spcPts val="660"/>
              </a:spcBef>
              <a:tabLst>
                <a:tab pos="332105" algn="l"/>
              </a:tabLst>
            </a:pPr>
            <a:r>
              <a:rPr dirty="0" sz="1700" spc="484">
                <a:latin typeface="Arial"/>
                <a:cs typeface="Arial"/>
              </a:rPr>
              <a:t>□	</a:t>
            </a:r>
            <a:r>
              <a:rPr dirty="0" sz="2900" spc="-185">
                <a:latin typeface="Arial"/>
                <a:cs typeface="Arial"/>
              </a:rPr>
              <a:t>Can </a:t>
            </a:r>
            <a:r>
              <a:rPr dirty="0" sz="2900" spc="-80">
                <a:latin typeface="Arial"/>
                <a:cs typeface="Arial"/>
              </a:rPr>
              <a:t>be </a:t>
            </a:r>
            <a:r>
              <a:rPr dirty="0" sz="2900" spc="-60">
                <a:latin typeface="Arial"/>
                <a:cs typeface="Arial"/>
              </a:rPr>
              <a:t>nurse </a:t>
            </a:r>
            <a:r>
              <a:rPr dirty="0" sz="2900" spc="-85">
                <a:latin typeface="Arial"/>
                <a:cs typeface="Arial"/>
              </a:rPr>
              <a:t>crop </a:t>
            </a:r>
            <a:r>
              <a:rPr dirty="0" sz="2900" spc="-40">
                <a:latin typeface="Arial"/>
                <a:cs typeface="Arial"/>
              </a:rPr>
              <a:t>for </a:t>
            </a:r>
            <a:r>
              <a:rPr dirty="0" sz="2900" spc="-85">
                <a:latin typeface="Arial"/>
                <a:cs typeface="Arial"/>
              </a:rPr>
              <a:t>forages,  </a:t>
            </a:r>
            <a:r>
              <a:rPr dirty="0" sz="2900" spc="-25">
                <a:latin typeface="Arial"/>
                <a:cs typeface="Arial"/>
              </a:rPr>
              <a:t>certain </a:t>
            </a:r>
            <a:r>
              <a:rPr dirty="0" sz="2900" spc="-80">
                <a:latin typeface="Arial"/>
                <a:cs typeface="Arial"/>
              </a:rPr>
              <a:t>legume </a:t>
            </a:r>
            <a:r>
              <a:rPr dirty="0" sz="2900" spc="-114">
                <a:latin typeface="Arial"/>
                <a:cs typeface="Arial"/>
              </a:rPr>
              <a:t>cover </a:t>
            </a:r>
            <a:r>
              <a:rPr dirty="0" sz="2900" spc="10">
                <a:latin typeface="Arial"/>
                <a:cs typeface="Arial"/>
              </a:rPr>
              <a:t>crops/  </a:t>
            </a:r>
            <a:r>
              <a:rPr dirty="0" sz="2900" spc="-95">
                <a:latin typeface="Arial"/>
                <a:cs typeface="Arial"/>
              </a:rPr>
              <a:t>green</a:t>
            </a:r>
            <a:r>
              <a:rPr dirty="0" sz="2900" spc="-85">
                <a:latin typeface="Arial"/>
                <a:cs typeface="Arial"/>
              </a:rPr>
              <a:t> </a:t>
            </a:r>
            <a:r>
              <a:rPr dirty="0" sz="2900" spc="-65">
                <a:latin typeface="Arial"/>
                <a:cs typeface="Arial"/>
              </a:rPr>
              <a:t>manures</a:t>
            </a:r>
            <a:endParaRPr sz="29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1387" y="359833"/>
            <a:ext cx="6515734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70">
                <a:solidFill>
                  <a:srgbClr val="FFFFFF"/>
                </a:solidFill>
              </a:rPr>
              <a:t>But </a:t>
            </a:r>
            <a:r>
              <a:rPr dirty="0" sz="4400" spc="-265">
                <a:solidFill>
                  <a:srgbClr val="FFFFFF"/>
                </a:solidFill>
              </a:rPr>
              <a:t>why </a:t>
            </a:r>
            <a:r>
              <a:rPr dirty="0" sz="4400" spc="-45">
                <a:solidFill>
                  <a:srgbClr val="FFFFFF"/>
                </a:solidFill>
              </a:rPr>
              <a:t>farm </a:t>
            </a:r>
            <a:r>
              <a:rPr dirty="0" sz="4400" spc="-110">
                <a:solidFill>
                  <a:srgbClr val="FFFFFF"/>
                </a:solidFill>
              </a:rPr>
              <a:t>grains,</a:t>
            </a:r>
            <a:r>
              <a:rPr dirty="0" sz="4400" spc="-145">
                <a:solidFill>
                  <a:srgbClr val="FFFFFF"/>
                </a:solidFill>
              </a:rPr>
              <a:t> </a:t>
            </a:r>
            <a:r>
              <a:rPr dirty="0" sz="4400" spc="-125">
                <a:solidFill>
                  <a:srgbClr val="FFFFFF"/>
                </a:solidFill>
              </a:rPr>
              <a:t>really?</a:t>
            </a:r>
            <a:endParaRPr sz="4400"/>
          </a:p>
        </p:txBody>
      </p:sp>
      <p:sp>
        <p:nvSpPr>
          <p:cNvPr id="7" name="object 7"/>
          <p:cNvSpPr/>
          <p:nvPr/>
        </p:nvSpPr>
        <p:spPr>
          <a:xfrm>
            <a:off x="6070600" y="2421465"/>
            <a:ext cx="2353732" cy="24214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071279" y="4972815"/>
            <a:ext cx="2349562" cy="15657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733359" y="4593166"/>
            <a:ext cx="16865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Teresa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Rusinek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2226" y="6278028"/>
            <a:ext cx="11569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Photo: </a:t>
            </a:r>
            <a:r>
              <a:rPr dirty="0" sz="1400" spc="-110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O’Dea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4340" y="1429305"/>
            <a:ext cx="8047355" cy="5318125"/>
          </a:xfrm>
          <a:custGeom>
            <a:avLst/>
            <a:gdLst/>
            <a:ahLst/>
            <a:cxnLst/>
            <a:rect l="l" t="t" r="r" b="b"/>
            <a:pathLst>
              <a:path w="8047355" h="5318125">
                <a:moveTo>
                  <a:pt x="0" y="5317577"/>
                </a:moveTo>
                <a:lnTo>
                  <a:pt x="8046999" y="5317577"/>
                </a:lnTo>
                <a:lnTo>
                  <a:pt x="8046999" y="0"/>
                </a:lnTo>
                <a:lnTo>
                  <a:pt x="0" y="0"/>
                </a:lnTo>
                <a:lnTo>
                  <a:pt x="0" y="5317577"/>
                </a:lnTo>
                <a:close/>
              </a:path>
            </a:pathLst>
          </a:custGeom>
          <a:solidFill>
            <a:srgbClr val="C4BD97">
              <a:alpha val="658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359833"/>
            <a:ext cx="6515734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70">
                <a:solidFill>
                  <a:srgbClr val="FFFFFF"/>
                </a:solidFill>
              </a:rPr>
              <a:t>But </a:t>
            </a:r>
            <a:r>
              <a:rPr dirty="0" sz="4400" spc="-265">
                <a:solidFill>
                  <a:srgbClr val="FFFFFF"/>
                </a:solidFill>
              </a:rPr>
              <a:t>why </a:t>
            </a:r>
            <a:r>
              <a:rPr dirty="0" sz="4400" spc="-45">
                <a:solidFill>
                  <a:srgbClr val="FFFFFF"/>
                </a:solidFill>
              </a:rPr>
              <a:t>farm </a:t>
            </a:r>
            <a:r>
              <a:rPr dirty="0" sz="4400" spc="-110">
                <a:solidFill>
                  <a:srgbClr val="FFFFFF"/>
                </a:solidFill>
              </a:rPr>
              <a:t>grains,</a:t>
            </a:r>
            <a:r>
              <a:rPr dirty="0" sz="4400" spc="-145">
                <a:solidFill>
                  <a:srgbClr val="FFFFFF"/>
                </a:solidFill>
              </a:rPr>
              <a:t> </a:t>
            </a:r>
            <a:r>
              <a:rPr dirty="0" sz="4400" spc="-125">
                <a:solidFill>
                  <a:srgbClr val="FFFFFF"/>
                </a:solidFill>
              </a:rPr>
              <a:t>really?</a:t>
            </a:r>
            <a:endParaRPr sz="4400"/>
          </a:p>
        </p:txBody>
      </p:sp>
      <p:sp>
        <p:nvSpPr>
          <p:cNvPr id="5" name="object 5"/>
          <p:cNvSpPr/>
          <p:nvPr/>
        </p:nvSpPr>
        <p:spPr>
          <a:xfrm>
            <a:off x="5154211" y="2805344"/>
            <a:ext cx="3421620" cy="38083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77938" y="4298669"/>
            <a:ext cx="3088716" cy="23860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43080" y="1368213"/>
            <a:ext cx="5474335" cy="291465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dirty="0" sz="2700" spc="-15">
                <a:latin typeface="Arial"/>
                <a:cs typeface="Arial"/>
              </a:rPr>
              <a:t>5) </a:t>
            </a:r>
            <a:r>
              <a:rPr dirty="0" sz="2700" spc="-155">
                <a:latin typeface="Arial"/>
                <a:cs typeface="Arial"/>
              </a:rPr>
              <a:t>Good </a:t>
            </a:r>
            <a:r>
              <a:rPr dirty="0" sz="2700" spc="-110">
                <a:latin typeface="Arial"/>
                <a:cs typeface="Arial"/>
              </a:rPr>
              <a:t>growing</a:t>
            </a:r>
            <a:r>
              <a:rPr dirty="0" sz="2700" spc="-95">
                <a:latin typeface="Arial"/>
                <a:cs typeface="Arial"/>
              </a:rPr>
              <a:t> </a:t>
            </a:r>
            <a:r>
              <a:rPr dirty="0" sz="2700" spc="-25">
                <a:latin typeface="Arial"/>
                <a:cs typeface="Arial"/>
              </a:rPr>
              <a:t>climate/environment</a:t>
            </a:r>
            <a:endParaRPr sz="27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59"/>
              </a:spcBef>
              <a:buClr>
                <a:srgbClr val="000000"/>
              </a:buClr>
              <a:buSzPct val="59259"/>
              <a:buChar char="□"/>
              <a:tabLst>
                <a:tab pos="332105" algn="l"/>
                <a:tab pos="332740" algn="l"/>
              </a:tabLst>
            </a:pPr>
            <a:r>
              <a:rPr dirty="0" sz="2700" spc="-95">
                <a:solidFill>
                  <a:srgbClr val="FFFFFF"/>
                </a:solidFill>
                <a:latin typeface="Arial"/>
                <a:cs typeface="Arial"/>
              </a:rPr>
              <a:t>Grain</a:t>
            </a:r>
            <a:r>
              <a:rPr dirty="0" sz="2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spc="-60">
                <a:solidFill>
                  <a:srgbClr val="FFFFFF"/>
                </a:solidFill>
                <a:latin typeface="Arial"/>
                <a:cs typeface="Arial"/>
              </a:rPr>
              <a:t>origins:</a:t>
            </a:r>
            <a:endParaRPr sz="27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5"/>
              </a:spcBef>
              <a:buClr>
                <a:srgbClr val="000000"/>
              </a:buClr>
              <a:buSzPct val="70833"/>
              <a:buChar char="□"/>
              <a:tabLst>
                <a:tab pos="652780" algn="l"/>
              </a:tabLst>
            </a:pPr>
            <a:r>
              <a:rPr dirty="0" sz="2400" spc="-75">
                <a:solidFill>
                  <a:srgbClr val="FFFFFF"/>
                </a:solidFill>
                <a:latin typeface="Arial"/>
                <a:cs typeface="Arial"/>
              </a:rPr>
              <a:t>Semi-arid </a:t>
            </a:r>
            <a:r>
              <a:rPr dirty="0" sz="2400" spc="-55">
                <a:solidFill>
                  <a:srgbClr val="FFFFFF"/>
                </a:solidFill>
                <a:latin typeface="Arial"/>
                <a:cs typeface="Arial"/>
              </a:rPr>
              <a:t>origins,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0">
                <a:solidFill>
                  <a:srgbClr val="FFFFFF"/>
                </a:solidFill>
                <a:latin typeface="Arial"/>
                <a:cs typeface="Arial"/>
              </a:rPr>
              <a:t>evolution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70833"/>
              <a:buChar char="□"/>
              <a:tabLst>
                <a:tab pos="652780" algn="l"/>
              </a:tabLst>
            </a:pPr>
            <a:r>
              <a:rPr dirty="0" sz="2400" spc="-114">
                <a:solidFill>
                  <a:srgbClr val="FFFFFF"/>
                </a:solidFill>
                <a:latin typeface="Arial"/>
                <a:cs typeface="Arial"/>
              </a:rPr>
              <a:t>Dry </a:t>
            </a:r>
            <a:r>
              <a:rPr dirty="0" sz="2400" spc="-60">
                <a:solidFill>
                  <a:srgbClr val="FFFFFF"/>
                </a:solidFill>
                <a:latin typeface="Arial"/>
                <a:cs typeface="Arial"/>
              </a:rPr>
              <a:t>summers,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5">
                <a:solidFill>
                  <a:srgbClr val="FFFFFF"/>
                </a:solidFill>
                <a:latin typeface="Arial"/>
                <a:cs typeface="Arial"/>
              </a:rPr>
              <a:t>Mediterranean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70833"/>
              <a:buChar char="□"/>
              <a:tabLst>
                <a:tab pos="652780" algn="l"/>
              </a:tabLst>
            </a:pPr>
            <a:r>
              <a:rPr dirty="0" sz="2400" spc="-145">
                <a:solidFill>
                  <a:srgbClr val="FFFFFF"/>
                </a:solidFill>
                <a:latin typeface="Arial"/>
                <a:cs typeface="Arial"/>
              </a:rPr>
              <a:t>Low </a:t>
            </a:r>
            <a:r>
              <a:rPr dirty="0" sz="2400" spc="-65">
                <a:solidFill>
                  <a:srgbClr val="FFFFFF"/>
                </a:solidFill>
                <a:latin typeface="Arial"/>
                <a:cs typeface="Arial"/>
              </a:rPr>
              <a:t>disease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60">
                <a:solidFill>
                  <a:srgbClr val="FFFFFF"/>
                </a:solidFill>
                <a:latin typeface="Arial"/>
                <a:cs typeface="Arial"/>
              </a:rPr>
              <a:t>pressure</a:t>
            </a:r>
            <a:endParaRPr sz="2400">
              <a:latin typeface="Arial"/>
              <a:cs typeface="Arial"/>
            </a:endParaRPr>
          </a:p>
          <a:p>
            <a:pPr lvl="1" marL="652780" indent="-274320">
              <a:lnSpc>
                <a:spcPct val="100000"/>
              </a:lnSpc>
              <a:spcBef>
                <a:spcPts val="254"/>
              </a:spcBef>
              <a:buClr>
                <a:srgbClr val="000000"/>
              </a:buClr>
              <a:buSzPct val="70833"/>
              <a:buChar char="□"/>
              <a:tabLst>
                <a:tab pos="652780" algn="l"/>
              </a:tabLst>
            </a:pPr>
            <a:r>
              <a:rPr dirty="0" sz="2400" spc="-70">
                <a:solidFill>
                  <a:srgbClr val="FFFFFF"/>
                </a:solidFill>
                <a:latin typeface="Arial"/>
                <a:cs typeface="Arial"/>
              </a:rPr>
              <a:t>Unhindered </a:t>
            </a:r>
            <a:r>
              <a:rPr dirty="0" sz="2400" spc="-55">
                <a:solidFill>
                  <a:srgbClr val="FFFFFF"/>
                </a:solidFill>
                <a:latin typeface="Arial"/>
                <a:cs typeface="Arial"/>
              </a:rPr>
              <a:t>grain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maturity</a:t>
            </a:r>
            <a:endParaRPr sz="2400">
              <a:latin typeface="Arial"/>
              <a:cs typeface="Arial"/>
            </a:endParaRPr>
          </a:p>
          <a:p>
            <a:pPr marL="698500">
              <a:lnSpc>
                <a:spcPct val="100000"/>
              </a:lnSpc>
              <a:spcBef>
                <a:spcPts val="285"/>
              </a:spcBef>
            </a:pPr>
            <a:r>
              <a:rPr dirty="0" sz="1600" spc="300">
                <a:latin typeface="Arial"/>
                <a:cs typeface="Arial"/>
              </a:rPr>
              <a:t>n </a:t>
            </a:r>
            <a:r>
              <a:rPr dirty="0" sz="2100" spc="-60">
                <a:solidFill>
                  <a:srgbClr val="FFFFFF"/>
                </a:solidFill>
                <a:latin typeface="Arial"/>
                <a:cs typeface="Arial"/>
              </a:rPr>
              <a:t>Consistent </a:t>
            </a:r>
            <a:r>
              <a:rPr dirty="0" sz="2100" spc="-45">
                <a:solidFill>
                  <a:srgbClr val="FFFFFF"/>
                </a:solidFill>
                <a:latin typeface="Arial"/>
                <a:cs typeface="Arial"/>
              </a:rPr>
              <a:t>high </a:t>
            </a:r>
            <a:r>
              <a:rPr dirty="0" sz="2100" spc="-35">
                <a:solidFill>
                  <a:srgbClr val="FFFFFF"/>
                </a:solidFill>
                <a:latin typeface="Arial"/>
                <a:cs typeface="Arial"/>
              </a:rPr>
              <a:t>quality</a:t>
            </a:r>
            <a:r>
              <a:rPr dirty="0" sz="21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50">
                <a:solidFill>
                  <a:srgbClr val="FFFFFF"/>
                </a:solidFill>
                <a:latin typeface="Arial"/>
                <a:cs typeface="Arial"/>
              </a:rPr>
              <a:t>grains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2019-02-13T20:34:11Z</dcterms:created>
  <dcterms:modified xsi:type="dcterms:W3CDTF">2019-02-13T20:34:11Z</dcterms:modified>
</cp:coreProperties>
</file>