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74" r:id="rId4"/>
    <p:sldId id="275" r:id="rId5"/>
    <p:sldId id="276" r:id="rId6"/>
    <p:sldId id="272" r:id="rId7"/>
    <p:sldId id="277" r:id="rId8"/>
    <p:sldId id="278" r:id="rId9"/>
    <p:sldId id="279" r:id="rId10"/>
    <p:sldId id="281" r:id="rId11"/>
    <p:sldId id="280" r:id="rId12"/>
    <p:sldId id="283" r:id="rId13"/>
    <p:sldId id="285" r:id="rId14"/>
    <p:sldId id="287" r:id="rId15"/>
    <p:sldId id="288" r:id="rId16"/>
    <p:sldId id="289" r:id="rId17"/>
    <p:sldId id="291" r:id="rId18"/>
    <p:sldId id="290" r:id="rId19"/>
    <p:sldId id="29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031D"/>
    <a:srgbClr val="576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3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emailwsu-my.sharepoint.com/personal/philip_ashmore_wsu_edu/Documents/Sandstone%20whiskies/trucated_MORE.xlsm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emailwsu-my.sharepoint.com/personal/philip_ashmore_wsu_edu/Documents/Sandstone%20whiskies/trucated_MORE.xlsm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emailwsu-my.sharepoint.com/personal/philip_ashmore_wsu_edu/Documents/Sandstone%20whiskies/trucated_MORE.xlsm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emailwsu-my.sharepoint.com/personal/philip_ashmore_wsu_edu/Documents/Barley%20trials/First%20barley%20steep/steep_trial_truncated_MORE.xlsm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L:\OneDrive\OneDrive%20-%20Washington%20State%20University%20(email.wsu.edu)\Barley%20trials\First%20barley%20steep-QToF\Recursed\recursion_aligned_results-18_compound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en-US"/>
              <a:t>Biplot (axes F1 and F2: 97.08 %)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Active variables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0.10371048960705091"/>
                  <c:y val="4.6570027383483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Ethyl trans-4-decenoate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7674494569119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5E0-459E-8355-FFACFEE0D270}"/>
                </c:ext>
              </c:extLst>
            </c:dLbl>
            <c:dLbl>
              <c:idx val="1"/>
              <c:layout>
                <c:manualLayout>
                  <c:x val="-1.4142339491870567E-2"/>
                  <c:y val="-7.688168075923122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76651925473954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5E0-459E-8355-FFACFEE0D270}"/>
                </c:ext>
              </c:extLst>
            </c:dLbl>
            <c:dLbl>
              <c:idx val="2"/>
              <c:layout>
                <c:manualLayout>
                  <c:x val="-4.7141131639568554E-2"/>
                  <c:y val="-3.98781088816863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Dodecanoic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76363585071927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A5E0-459E-8355-FFACFEE0D270}"/>
                </c:ext>
              </c:extLst>
            </c:dLbl>
            <c:dLbl>
              <c:idx val="3"/>
              <c:layout>
                <c:manualLayout>
                  <c:x val="-5.9978923831066955E-2"/>
                  <c:y val="-4.46433404665405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Heptadecanoic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212040067734758"/>
                      <c:h val="7.49289700420195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5E0-459E-8355-FFACFEE0D270}"/>
                </c:ext>
              </c:extLst>
            </c:dLbl>
            <c:dLbl>
              <c:idx val="4"/>
              <c:layout>
                <c:manualLayout>
                  <c:x val="-0.26196549566115995"/>
                  <c:y val="-3.145009378785222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Ethyl 9-hexadecenoate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40576933213266"/>
                      <c:h val="7.49289700420195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A5E0-459E-8355-FFACFEE0D270}"/>
                </c:ext>
              </c:extLst>
            </c:dLbl>
            <c:dLbl>
              <c:idx val="5"/>
              <c:layout>
                <c:manualLayout>
                  <c:x val="-9.0746585608666247E-2"/>
                  <c:y val="3.5284588728499044E-2"/>
                </c:manualLayout>
              </c:layout>
              <c:tx>
                <c:rich>
                  <a:bodyPr rot="0" vert="horz" wrap="square" lIns="38100" tIns="19050" rIns="38100" bIns="19050" anchor="ctr">
                    <a:noAutofit/>
                  </a:bodyPr>
                  <a:lstStyle/>
                  <a:p>
                    <a:pPr>
                      <a:defRPr sz="850" baseline="0">
                        <a:solidFill>
                          <a:srgbClr val="FF0000"/>
                        </a:solidFill>
                      </a:defRPr>
                    </a:pPr>
                    <a:r>
                      <a:rPr lang="en-US"/>
                      <a:t>Hexadecanoic acid, ethyl ester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534956819465792"/>
                      <c:h val="4.02396320596030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5E0-459E-8355-FFACFEE0D270}"/>
                </c:ext>
              </c:extLst>
            </c:dLbl>
            <c:dLbl>
              <c:idx val="6"/>
              <c:layout>
                <c:manualLayout>
                  <c:x val="-2.8284678983741221E-2"/>
                  <c:y val="-3.003408842031660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Pentadecanoic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17912961881013"/>
                      <c:h val="7.49289700420195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A5E0-459E-8355-FFACFEE0D270}"/>
                </c:ext>
              </c:extLst>
            </c:dLbl>
            <c:dLbl>
              <c:idx val="7"/>
              <c:layout>
                <c:manualLayout>
                  <c:x val="-0.25691916743564863"/>
                  <c:y val="1.10052043194120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68628579106902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5E0-459E-8355-FFACFEE0D270}"/>
                </c:ext>
              </c:extLst>
            </c:dLbl>
            <c:dLbl>
              <c:idx val="8"/>
              <c:layout>
                <c:manualLayout>
                  <c:x val="-0.1918649625580634"/>
                  <c:y val="-2.295291152201519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Heptanoic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224186889717222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A5E0-459E-8355-FFACFEE0D270}"/>
                </c:ext>
              </c:extLst>
            </c:dLbl>
            <c:dLbl>
              <c:idx val="9"/>
              <c:layout>
                <c:manualLayout>
                  <c:x val="-1.6499396073848996E-2"/>
                  <c:y val="-4.01989948457834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Ethyl 9-tetradecenoate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80954908579613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5E0-459E-8355-FFACFEE0D270}"/>
                </c:ext>
              </c:extLst>
            </c:dLbl>
            <c:dLbl>
              <c:idx val="10"/>
              <c:layout>
                <c:manualLayout>
                  <c:x val="-0.13317369688178118"/>
                  <c:y val="3.01274115411453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(Z)-Ethyl pentadec-9-enoate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673530959845404"/>
                      <c:h val="6.87210656055794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A5E0-459E-8355-FFACFEE0D2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850" baseline="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[trucated_MORE.xlsm]PCA_HID2!$A$1:$A$11</c:f>
              <c:numCache>
                <c:formatCode>General</c:formatCode>
                <c:ptCount val="11"/>
                <c:pt idx="0">
                  <c:v>4.580837235663604</c:v>
                </c:pt>
                <c:pt idx="1">
                  <c:v>4.5808312071680142</c:v>
                </c:pt>
                <c:pt idx="2">
                  <c:v>4.6870530402537947</c:v>
                </c:pt>
                <c:pt idx="3">
                  <c:v>4.2991077937733753</c:v>
                </c:pt>
                <c:pt idx="4">
                  <c:v>4.2978878368568054</c:v>
                </c:pt>
                <c:pt idx="5">
                  <c:v>4.297377134829496</c:v>
                </c:pt>
                <c:pt idx="6">
                  <c:v>3.3600195817183707</c:v>
                </c:pt>
                <c:pt idx="7">
                  <c:v>4.5874179605343111</c:v>
                </c:pt>
                <c:pt idx="8">
                  <c:v>4.589386229930339</c:v>
                </c:pt>
                <c:pt idx="9">
                  <c:v>4.7552366968290496</c:v>
                </c:pt>
                <c:pt idx="10">
                  <c:v>4.7551882005369954</c:v>
                </c:pt>
              </c:numCache>
            </c:numRef>
          </c:xVal>
          <c:yVal>
            <c:numRef>
              <c:f>[trucated_MORE.xlsm]PCA_HID2!$B$1:$B$11</c:f>
              <c:numCache>
                <c:formatCode>General</c:formatCode>
                <c:ptCount val="11"/>
                <c:pt idx="0">
                  <c:v>-4.1047452259104933</c:v>
                </c:pt>
                <c:pt idx="1">
                  <c:v>-4.1048224784972716</c:v>
                </c:pt>
                <c:pt idx="2">
                  <c:v>-3.5241630930996677</c:v>
                </c:pt>
                <c:pt idx="3">
                  <c:v>5.2476246974643139</c:v>
                </c:pt>
                <c:pt idx="4">
                  <c:v>5.251144501124859</c:v>
                </c:pt>
                <c:pt idx="5">
                  <c:v>5.2470798355333814</c:v>
                </c:pt>
                <c:pt idx="6">
                  <c:v>7.6227489604132295</c:v>
                </c:pt>
                <c:pt idx="7">
                  <c:v>-3.9364092744522066</c:v>
                </c:pt>
                <c:pt idx="8">
                  <c:v>-3.9246873304793084</c:v>
                </c:pt>
                <c:pt idx="9">
                  <c:v>-0.32605722866241788</c:v>
                </c:pt>
                <c:pt idx="10">
                  <c:v>-0.32496149802840735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5E0-459E-8355-FFACFEE0D270}"/>
            </c:ext>
          </c:extLst>
        </c:ser>
        <c:ser>
          <c:idx val="1"/>
          <c:order val="1"/>
          <c:tx>
            <c:v>Active observations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003CE6"/>
              </a:solidFill>
              <a:ln w="6350">
                <a:solidFill>
                  <a:srgbClr val="003CE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7.470069093309005E-2"/>
                  <c:y val="-2.8307691696460098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Muir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5E0-459E-8355-FFACFEE0D270}"/>
                </c:ext>
              </c:extLst>
            </c:dLbl>
            <c:dLbl>
              <c:idx val="1"/>
              <c:layout>
                <c:manualLayout>
                  <c:x val="-0.11638922687801731"/>
                  <c:y val="-2.8307691696460098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Hanever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5E0-459E-8355-FFACFEE0D270}"/>
                </c:ext>
              </c:extLst>
            </c:dLbl>
            <c:dLbl>
              <c:idx val="2"/>
              <c:layout>
                <c:manualLayout>
                  <c:x val="-9.7179958114918946E-2"/>
                  <c:y val="-3.145133535327750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107.43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5E0-459E-8355-FFACFEE0D270}"/>
                </c:ext>
              </c:extLst>
            </c:dLbl>
            <c:dLbl>
              <c:idx val="3"/>
              <c:layout>
                <c:manualLayout>
                  <c:x val="-1.5432098765432212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107.8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5E0-459E-8355-FFACFEE0D270}"/>
                </c:ext>
              </c:extLst>
            </c:dLbl>
            <c:dLbl>
              <c:idx val="4"/>
              <c:layout>
                <c:manualLayout>
                  <c:x val="-9.8092528761658151E-2"/>
                  <c:y val="-4.80535482201662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5E0-459E-8355-FFACFEE0D270}"/>
                </c:ext>
              </c:extLst>
            </c:dLbl>
            <c:dLbl>
              <c:idx val="5"/>
              <c:layout>
                <c:manualLayout>
                  <c:x val="-9.5735472179679718E-2"/>
                  <c:y val="-1.484663935553872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117.24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5E0-459E-8355-FFACFEE0D270}"/>
                </c:ext>
              </c:extLst>
            </c:dLbl>
            <c:dLbl>
              <c:idx val="6"/>
              <c:layout>
                <c:manualLayout>
                  <c:x val="-4.3425211068551475E-2"/>
                  <c:y val="1.764707805048652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120.14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5E0-459E-8355-FFACFEE0D270}"/>
                </c:ext>
              </c:extLst>
            </c:dLbl>
            <c:dLbl>
              <c:idx val="7"/>
              <c:layout>
                <c:manualLayout>
                  <c:x val="-4.4219607976955207E-3"/>
                  <c:y val="-6.465910316627667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5E0-459E-8355-FFACFEE0D270}"/>
                </c:ext>
              </c:extLst>
            </c:dLbl>
            <c:dLbl>
              <c:idx val="8"/>
              <c:layout>
                <c:manualLayout>
                  <c:x val="-1.5432098765432098E-2"/>
                  <c:y val="-3.13725490196078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107.58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5E0-459E-8355-FFACFEE0D2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000" b="1" baseline="0">
                    <a:solidFill>
                      <a:srgbClr val="003CE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[trucated_MORE.xlsm]PCA_HID2!$A$12:$A$20</c:f>
              <c:numCache>
                <c:formatCode>General</c:formatCode>
                <c:ptCount val="9"/>
                <c:pt idx="0">
                  <c:v>-4.3142967686050069</c:v>
                </c:pt>
                <c:pt idx="1">
                  <c:v>-1.0589846150408269</c:v>
                </c:pt>
                <c:pt idx="2">
                  <c:v>-1.4178940061652614</c:v>
                </c:pt>
                <c:pt idx="3">
                  <c:v>5.9440458710363124</c:v>
                </c:pt>
                <c:pt idx="4">
                  <c:v>-0.68376894919902909</c:v>
                </c:pt>
                <c:pt idx="5">
                  <c:v>-1.4339043718909177</c:v>
                </c:pt>
                <c:pt idx="6">
                  <c:v>-0.38009295541927329</c:v>
                </c:pt>
                <c:pt idx="7">
                  <c:v>-0.87751522021756745</c:v>
                </c:pt>
                <c:pt idx="8">
                  <c:v>4.2224110155015726</c:v>
                </c:pt>
              </c:numCache>
            </c:numRef>
          </c:xVal>
          <c:yVal>
            <c:numRef>
              <c:f>[trucated_MORE.xlsm]PCA_HID2!$B$12:$B$20</c:f>
              <c:numCache>
                <c:formatCode>General</c:formatCode>
                <c:ptCount val="9"/>
                <c:pt idx="0">
                  <c:v>-1.9024647568887127</c:v>
                </c:pt>
                <c:pt idx="1">
                  <c:v>-2.048806772183839</c:v>
                </c:pt>
                <c:pt idx="2">
                  <c:v>2.176018568972204</c:v>
                </c:pt>
                <c:pt idx="3">
                  <c:v>-1.4555758010399182</c:v>
                </c:pt>
                <c:pt idx="4">
                  <c:v>0.36075870498313994</c:v>
                </c:pt>
                <c:pt idx="5">
                  <c:v>1.0279388733916799</c:v>
                </c:pt>
                <c:pt idx="6">
                  <c:v>-0.1022469089347022</c:v>
                </c:pt>
                <c:pt idx="7">
                  <c:v>1.0133998622656524</c:v>
                </c:pt>
                <c:pt idx="8">
                  <c:v>0.93097822943449671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A5E0-459E-8355-FFACFEE0D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7453056"/>
        <c:axId val="587451744"/>
      </c:scatterChart>
      <c:valAx>
        <c:axId val="587453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F1 (79.13 %)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low"/>
        <c:txPr>
          <a:bodyPr rot="0" vert="horz"/>
          <a:lstStyle/>
          <a:p>
            <a:pPr>
              <a:defRPr sz="700"/>
            </a:pPr>
            <a:endParaRPr lang="en-US"/>
          </a:p>
        </c:txPr>
        <c:crossAx val="587451744"/>
        <c:crosses val="autoZero"/>
        <c:crossBetween val="midCat"/>
      </c:valAx>
      <c:valAx>
        <c:axId val="5874517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F2 (17.94 %)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low"/>
        <c:txPr>
          <a:bodyPr/>
          <a:lstStyle/>
          <a:p>
            <a:pPr>
              <a:defRPr sz="700"/>
            </a:pPr>
            <a:endParaRPr lang="en-US"/>
          </a:p>
        </c:txPr>
        <c:crossAx val="587453056"/>
        <c:crosses val="autoZero"/>
        <c:crossBetween val="midCat"/>
      </c:valAx>
      <c:spPr>
        <a:solidFill>
          <a:schemeClr val="bg1"/>
        </a:solidFill>
        <a:ln>
          <a:solidFill>
            <a:srgbClr val="C0C0C0"/>
          </a:solidFill>
          <a:prstDash val="solid"/>
        </a:ln>
      </c:spPr>
    </c:plotArea>
    <c:legend>
      <c:legendPos val="b"/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en-US"/>
              <a:t>Biplot (axes F1 and F2: 89.88 %)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Active variables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0.14163347433689441"/>
                  <c:y val="2.05016250399398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Ethyl trans-4-decenoate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80574407938259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377-40E6-8EC0-954F95994CAA}"/>
                </c:ext>
              </c:extLst>
            </c:dLbl>
            <c:dLbl>
              <c:idx val="1"/>
              <c:layout>
                <c:manualLayout>
                  <c:x val="-7.6119175425262031E-2"/>
                  <c:y val="-1.43193905491020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65536670482367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377-40E6-8EC0-954F95994CAA}"/>
                </c:ext>
              </c:extLst>
            </c:dLbl>
            <c:dLbl>
              <c:idx val="2"/>
              <c:layout>
                <c:manualLayout>
                  <c:x val="-0.11250700521558392"/>
                  <c:y val="-1.52330840869066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Dodecanoic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03928128227076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377-40E6-8EC0-954F95994CAA}"/>
                </c:ext>
              </c:extLst>
            </c:dLbl>
            <c:dLbl>
              <c:idx val="3"/>
              <c:layout>
                <c:manualLayout>
                  <c:x val="-1.0020850929600145E-2"/>
                  <c:y val="9.384329142263329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Heptadecanoic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440638165034889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377-40E6-8EC0-954F95994CAA}"/>
                </c:ext>
              </c:extLst>
            </c:dLbl>
            <c:dLbl>
              <c:idx val="4"/>
              <c:layout>
                <c:manualLayout>
                  <c:x val="6.1309723476161787E-2"/>
                  <c:y val="-1.002372520028882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Ethyl 9-hexadecenoate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165623882008952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377-40E6-8EC0-954F95994CAA}"/>
                </c:ext>
              </c:extLst>
            </c:dLbl>
            <c:dLbl>
              <c:idx val="5"/>
              <c:layout>
                <c:manualLayout>
                  <c:x val="-5.7301300502645952E-2"/>
                  <c:y val="2.871666823427810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Hexadecanoic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712479256948018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377-40E6-8EC0-954F95994CAA}"/>
                </c:ext>
              </c:extLst>
            </c:dLbl>
            <c:dLbl>
              <c:idx val="6"/>
              <c:layout>
                <c:manualLayout>
                  <c:x val="-9.3114613316799683E-2"/>
                  <c:y val="-2.82912496080022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Pentadecanoic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71862673899013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377-40E6-8EC0-954F95994CAA}"/>
                </c:ext>
              </c:extLst>
            </c:dLbl>
            <c:dLbl>
              <c:idx val="7"/>
              <c:layout>
                <c:manualLayout>
                  <c:x val="-0.14605458550461334"/>
                  <c:y val="7.26008313882425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55105540234894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377-40E6-8EC0-954F95994CAA}"/>
                </c:ext>
              </c:extLst>
            </c:dLbl>
            <c:dLbl>
              <c:idx val="8"/>
              <c:layout>
                <c:manualLayout>
                  <c:x val="-0.14007009633499151"/>
                  <c:y val="2.522131219783150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Heptanoic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973307708171701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F377-40E6-8EC0-954F95994CAA}"/>
                </c:ext>
              </c:extLst>
            </c:dLbl>
            <c:dLbl>
              <c:idx val="9"/>
              <c:layout>
                <c:manualLayout>
                  <c:x val="-1.9100433500881985E-2"/>
                  <c:y val="-3.129696429193647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Ethyl 9-tetradecenoate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66240698173483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377-40E6-8EC0-954F95994CAA}"/>
                </c:ext>
              </c:extLst>
            </c:dLbl>
            <c:dLbl>
              <c:idx val="10"/>
              <c:layout>
                <c:manualLayout>
                  <c:x val="0"/>
                  <c:y val="2.670025682258289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(Z)-Ethyl pentadec-9-enoate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270388443786539"/>
                      <c:h val="6.87210499550326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F377-40E6-8EC0-954F95994C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850" baseline="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[trucated_MORE.xlsm]PCA1_HID2!$A$1:$A$11</c:f>
              <c:numCache>
                <c:formatCode>General</c:formatCode>
                <c:ptCount val="11"/>
                <c:pt idx="0">
                  <c:v>2.926737865764053</c:v>
                </c:pt>
                <c:pt idx="1">
                  <c:v>2.9267543798197133</c:v>
                </c:pt>
                <c:pt idx="2">
                  <c:v>2.982890167661274</c:v>
                </c:pt>
                <c:pt idx="3">
                  <c:v>0.13664996978140301</c:v>
                </c:pt>
                <c:pt idx="4">
                  <c:v>0.1366924759343596</c:v>
                </c:pt>
                <c:pt idx="5">
                  <c:v>0.13618677044170849</c:v>
                </c:pt>
                <c:pt idx="6">
                  <c:v>0.1356296269358552</c:v>
                </c:pt>
                <c:pt idx="7">
                  <c:v>2.6982612198769549</c:v>
                </c:pt>
                <c:pt idx="8">
                  <c:v>2.6974956440814388</c:v>
                </c:pt>
                <c:pt idx="9">
                  <c:v>2.0287703344128531</c:v>
                </c:pt>
                <c:pt idx="10">
                  <c:v>2.0275646549288373</c:v>
                </c:pt>
              </c:numCache>
            </c:numRef>
          </c:xVal>
          <c:yVal>
            <c:numRef>
              <c:f>[trucated_MORE.xlsm]PCA1_HID2!$B$1:$B$11</c:f>
              <c:numCache>
                <c:formatCode>General</c:formatCode>
                <c:ptCount val="11"/>
                <c:pt idx="0">
                  <c:v>-0.54825097086409469</c:v>
                </c:pt>
                <c:pt idx="1">
                  <c:v>-0.54830861206799031</c:v>
                </c:pt>
                <c:pt idx="2">
                  <c:v>-6.5295323897803764E-2</c:v>
                </c:pt>
                <c:pt idx="3">
                  <c:v>3.2501011123016781</c:v>
                </c:pt>
                <c:pt idx="4">
                  <c:v>3.2487635380501616</c:v>
                </c:pt>
                <c:pt idx="5">
                  <c:v>3.2497198121731783</c:v>
                </c:pt>
                <c:pt idx="6">
                  <c:v>3.2496966286973907</c:v>
                </c:pt>
                <c:pt idx="7">
                  <c:v>-0.84364232006172257</c:v>
                </c:pt>
                <c:pt idx="8">
                  <c:v>-0.83849148774186255</c:v>
                </c:pt>
                <c:pt idx="9">
                  <c:v>1.5208120973504422</c:v>
                </c:pt>
                <c:pt idx="10">
                  <c:v>1.5217293152768785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F377-40E6-8EC0-954F95994CAA}"/>
            </c:ext>
          </c:extLst>
        </c:ser>
        <c:ser>
          <c:idx val="1"/>
          <c:order val="1"/>
          <c:tx>
            <c:v>Active observations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003CE6"/>
              </a:solidFill>
              <a:ln w="6350">
                <a:solidFill>
                  <a:srgbClr val="003CE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7.3179012345679015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Muir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77-40E6-8EC0-954F95994CAA}"/>
                </c:ext>
              </c:extLst>
            </c:dLbl>
            <c:dLbl>
              <c:idx val="1"/>
              <c:layout>
                <c:manualLayout>
                  <c:x val="-1.5432098765432098E-2"/>
                  <c:y val="1.76470588235292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Hanever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377-40E6-8EC0-954F95994CAA}"/>
                </c:ext>
              </c:extLst>
            </c:dLbl>
            <c:dLbl>
              <c:idx val="2"/>
              <c:layout>
                <c:manualLayout>
                  <c:x val="-9.1095800524934378E-2"/>
                  <c:y val="-3.13725490196078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107.43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377-40E6-8EC0-954F95994CAA}"/>
                </c:ext>
              </c:extLst>
            </c:dLbl>
            <c:dLbl>
              <c:idx val="3"/>
              <c:layout>
                <c:manualLayout>
                  <c:x val="-7.0345806204670638E-2"/>
                  <c:y val="-3.13725740263709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377-40E6-8EC0-954F95994CAA}"/>
                </c:ext>
              </c:extLst>
            </c:dLbl>
            <c:dLbl>
              <c:idx val="4"/>
              <c:layout>
                <c:manualLayout>
                  <c:x val="-9.1095800524934378E-2"/>
                  <c:y val="-3.13725490196078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117.24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377-40E6-8EC0-954F95994CAA}"/>
                </c:ext>
              </c:extLst>
            </c:dLbl>
            <c:dLbl>
              <c:idx val="5"/>
              <c:layout>
                <c:manualLayout>
                  <c:x val="-1.5432098765432098E-2"/>
                  <c:y val="-3.13725490196078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120.14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377-40E6-8EC0-954F95994CAA}"/>
                </c:ext>
              </c:extLst>
            </c:dLbl>
            <c:dLbl>
              <c:idx val="6"/>
              <c:layout>
                <c:manualLayout>
                  <c:x val="-9.1095800524934378E-2"/>
                  <c:y val="-3.137254901960784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377-40E6-8EC0-954F95994C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000" b="1" baseline="0">
                    <a:solidFill>
                      <a:srgbClr val="003CE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[trucated_MORE.xlsm]PCA1_HID2!$A$12:$A$18</c:f>
              <c:numCache>
                <c:formatCode>General</c:formatCode>
                <c:ptCount val="7"/>
                <c:pt idx="0">
                  <c:v>-3.1892578635220077</c:v>
                </c:pt>
                <c:pt idx="1">
                  <c:v>3.5458406970208562</c:v>
                </c:pt>
                <c:pt idx="2">
                  <c:v>-2.573332648732185</c:v>
                </c:pt>
                <c:pt idx="3">
                  <c:v>1.2165991817513926</c:v>
                </c:pt>
                <c:pt idx="4">
                  <c:v>-1.2207630283884816</c:v>
                </c:pt>
                <c:pt idx="5">
                  <c:v>2.3646152759025543</c:v>
                </c:pt>
                <c:pt idx="6">
                  <c:v>-0.14370161403213161</c:v>
                </c:pt>
              </c:numCache>
            </c:numRef>
          </c:xVal>
          <c:yVal>
            <c:numRef>
              <c:f>[trucated_MORE.xlsm]PCA1_HID2!$B$12:$B$18</c:f>
              <c:numCache>
                <c:formatCode>General</c:formatCode>
                <c:ptCount val="7"/>
                <c:pt idx="0">
                  <c:v>-4.0626263903770976</c:v>
                </c:pt>
                <c:pt idx="1">
                  <c:v>-2.0932344421525988</c:v>
                </c:pt>
                <c:pt idx="2">
                  <c:v>2.6788059544558394</c:v>
                </c:pt>
                <c:pt idx="3">
                  <c:v>1.0971971578792963</c:v>
                </c:pt>
                <c:pt idx="4">
                  <c:v>0.9033211343106291</c:v>
                </c:pt>
                <c:pt idx="5">
                  <c:v>0.53384168026073464</c:v>
                </c:pt>
                <c:pt idx="6">
                  <c:v>0.94269490562320557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F377-40E6-8EC0-954F95994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9679984"/>
        <c:axId val="909678344"/>
      </c:scatterChart>
      <c:valAx>
        <c:axId val="9096799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F1 (49.28 %)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low"/>
        <c:txPr>
          <a:bodyPr rot="0" vert="horz"/>
          <a:lstStyle/>
          <a:p>
            <a:pPr>
              <a:defRPr sz="700"/>
            </a:pPr>
            <a:endParaRPr lang="en-US"/>
          </a:p>
        </c:txPr>
        <c:crossAx val="909678344"/>
        <c:crosses val="autoZero"/>
        <c:crossBetween val="midCat"/>
      </c:valAx>
      <c:valAx>
        <c:axId val="9096783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F2 (40.59 %)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low"/>
        <c:txPr>
          <a:bodyPr/>
          <a:lstStyle/>
          <a:p>
            <a:pPr>
              <a:defRPr sz="700"/>
            </a:pPr>
            <a:endParaRPr lang="en-US"/>
          </a:p>
        </c:txPr>
        <c:crossAx val="909679984"/>
        <c:crosses val="autoZero"/>
        <c:crossBetween val="midCat"/>
      </c:valAx>
      <c:spPr>
        <a:solidFill>
          <a:schemeClr val="bg1"/>
        </a:solidFill>
        <a:ln w="25400">
          <a:noFill/>
        </a:ln>
      </c:spPr>
    </c:plotArea>
    <c:legend>
      <c:legendPos val="b"/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en-US"/>
              <a:t>Biplot (axes F1 and F2: 86.97 %)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Active variables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2746947156274992E-4"/>
                  <c:y val="2.4551087560719352E-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2-Nonenal, (E)-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6C-4FA9-B329-7FA11F72D33A}"/>
                </c:ext>
              </c:extLst>
            </c:dLbl>
            <c:dLbl>
              <c:idx val="1"/>
              <c:layout>
                <c:manualLayout>
                  <c:x val="-4.52510143698378E-3"/>
                  <c:y val="4.210847270464799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Nerolidol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6C-4FA9-B329-7FA11F72D33A}"/>
                </c:ext>
              </c:extLst>
            </c:dLbl>
            <c:dLbl>
              <c:idx val="2"/>
              <c:layout>
                <c:manualLayout>
                  <c:x val="-2.5986871314867429E-2"/>
                  <c:y val="-1.70983636175545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.alpha.-epi-7-epi-5-Eudesmol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10738319354619"/>
                      <c:h val="6.33191433642921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F6C-4FA9-B329-7FA11F72D33A}"/>
                </c:ext>
              </c:extLst>
            </c:dLbl>
            <c:dLbl>
              <c:idx val="3"/>
              <c:layout>
                <c:manualLayout>
                  <c:x val="-1.2611275487748855E-3"/>
                  <c:y val="5.088155189392457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Linalool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6C-4FA9-B329-7FA11F72D33A}"/>
                </c:ext>
              </c:extLst>
            </c:dLbl>
            <c:dLbl>
              <c:idx val="4"/>
              <c:layout>
                <c:manualLayout>
                  <c:x val="-1.5948963317384428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trans-2-Pinanol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6C-4FA9-B329-7FA11F72D33A}"/>
                </c:ext>
              </c:extLst>
            </c:dLbl>
            <c:dLbl>
              <c:idx val="5"/>
              <c:layout>
                <c:manualLayout>
                  <c:x val="-2.8931144928793324E-3"/>
                  <c:y val="-1.191279661470887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cis-.beta.-Farnesene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6C-4FA9-B329-7FA11F72D33A}"/>
                </c:ext>
              </c:extLst>
            </c:dLbl>
            <c:dLbl>
              <c:idx val="6"/>
              <c:layout>
                <c:manualLayout>
                  <c:x val="-4.52510143698378E-3"/>
                  <c:y val="-2.0685875803986039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.alpha.-Farnesene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6C-4FA9-B329-7FA11F72D33A}"/>
                </c:ext>
              </c:extLst>
            </c:dLbl>
            <c:dLbl>
              <c:idx val="7"/>
              <c:layout>
                <c:manualLayout>
                  <c:x val="-7.789075325192794E-3"/>
                  <c:y val="-1.881374718270106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Nonanal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6C-4FA9-B329-7FA11F72D33A}"/>
                </c:ext>
              </c:extLst>
            </c:dLbl>
            <c:dLbl>
              <c:idx val="8"/>
              <c:layout>
                <c:manualLayout>
                  <c:x val="-6.1570883810882267E-3"/>
                  <c:y val="2.4557369889203409E-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Decanal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6C-4FA9-B329-7FA11F72D33A}"/>
                </c:ext>
              </c:extLst>
            </c:dLbl>
            <c:dLbl>
              <c:idx val="9"/>
              <c:layout>
                <c:manualLayout>
                  <c:x val="-2.8931144928794521E-3"/>
                  <c:y val="2.4557369889203409E-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.beta.-Bisabolene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6C-4FA9-B329-7FA11F72D33A}"/>
                </c:ext>
              </c:extLst>
            </c:dLbl>
            <c:dLbl>
              <c:idx val="10"/>
              <c:layout>
                <c:manualLayout>
                  <c:x val="-0.21357525288620227"/>
                  <c:y val="-1.191252342583035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2,4-Decadienal, (E,E)-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F6C-4FA9-B329-7FA11F72D3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850" baseline="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[trucated_MORE.xlsm]PCA1_HID5!$A$1:$A$11</c:f>
              <c:numCache>
                <c:formatCode>General</c:formatCode>
                <c:ptCount val="11"/>
                <c:pt idx="0">
                  <c:v>-2.7921729197363314</c:v>
                </c:pt>
                <c:pt idx="1">
                  <c:v>0.44188432170947645</c:v>
                </c:pt>
                <c:pt idx="2">
                  <c:v>0.26313521006479201</c:v>
                </c:pt>
                <c:pt idx="3">
                  <c:v>3.2723818298434839</c:v>
                </c:pt>
                <c:pt idx="4">
                  <c:v>0.38202525382714209</c:v>
                </c:pt>
                <c:pt idx="5">
                  <c:v>3.3611136150751415</c:v>
                </c:pt>
                <c:pt idx="6">
                  <c:v>3.4035826404815865</c:v>
                </c:pt>
                <c:pt idx="7">
                  <c:v>1.4498959866378913</c:v>
                </c:pt>
                <c:pt idx="8">
                  <c:v>1.4740141708672605</c:v>
                </c:pt>
                <c:pt idx="9">
                  <c:v>3.4005876664495536</c:v>
                </c:pt>
                <c:pt idx="10">
                  <c:v>2.899941601537031</c:v>
                </c:pt>
              </c:numCache>
            </c:numRef>
          </c:xVal>
          <c:yVal>
            <c:numRef>
              <c:f>[trucated_MORE.xlsm]PCA1_HID5!$B$1:$B$11</c:f>
              <c:numCache>
                <c:formatCode>General</c:formatCode>
                <c:ptCount val="11"/>
                <c:pt idx="0">
                  <c:v>1.9591868654097526</c:v>
                </c:pt>
                <c:pt idx="1">
                  <c:v>3.8464983990292487</c:v>
                </c:pt>
                <c:pt idx="2">
                  <c:v>3.8979278638851103</c:v>
                </c:pt>
                <c:pt idx="3">
                  <c:v>-1.1142662332013757</c:v>
                </c:pt>
                <c:pt idx="4">
                  <c:v>-2.3497764295215631</c:v>
                </c:pt>
                <c:pt idx="5">
                  <c:v>-0.82327331440415874</c:v>
                </c:pt>
                <c:pt idx="6">
                  <c:v>0.58519589896941682</c:v>
                </c:pt>
                <c:pt idx="7">
                  <c:v>3.4087879798023817</c:v>
                </c:pt>
                <c:pt idx="8">
                  <c:v>3.3986612787607764</c:v>
                </c:pt>
                <c:pt idx="9">
                  <c:v>0.35448588786146318</c:v>
                </c:pt>
                <c:pt idx="10">
                  <c:v>-1.0666397808187509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F6C-4FA9-B329-7FA11F72D33A}"/>
            </c:ext>
          </c:extLst>
        </c:ser>
        <c:ser>
          <c:idx val="1"/>
          <c:order val="1"/>
          <c:tx>
            <c:v>Active observations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003CE6"/>
              </a:solidFill>
              <a:ln w="6350">
                <a:solidFill>
                  <a:srgbClr val="003CE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5948963317384369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Muir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F6C-4FA9-B329-7FA11F72D33A}"/>
                </c:ext>
              </c:extLst>
            </c:dLbl>
            <c:dLbl>
              <c:idx val="1"/>
              <c:layout>
                <c:manualLayout>
                  <c:x val="-0.10834118223260369"/>
                  <c:y val="-3.13725490196078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Hanever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F6C-4FA9-B329-7FA11F72D33A}"/>
                </c:ext>
              </c:extLst>
            </c:dLbl>
            <c:dLbl>
              <c:idx val="2"/>
              <c:layout>
                <c:manualLayout>
                  <c:x val="-9.4146856044908273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107.43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F6C-4FA9-B329-7FA11F72D33A}"/>
                </c:ext>
              </c:extLst>
            </c:dLbl>
            <c:dLbl>
              <c:idx val="3"/>
              <c:layout>
                <c:manualLayout>
                  <c:x val="-9.4146856044908259E-2"/>
                  <c:y val="-3.13725490196079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F6C-4FA9-B329-7FA11F72D33A}"/>
                </c:ext>
              </c:extLst>
            </c:dLbl>
            <c:dLbl>
              <c:idx val="4"/>
              <c:layout>
                <c:manualLayout>
                  <c:x val="-9.4146856044908286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117.24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F6C-4FA9-B329-7FA11F72D33A}"/>
                </c:ext>
              </c:extLst>
            </c:dLbl>
            <c:dLbl>
              <c:idx val="5"/>
              <c:layout>
                <c:manualLayout>
                  <c:x val="-0.11033990549944138"/>
                  <c:y val="-2.604261858962185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120.14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F6C-4FA9-B329-7FA11F72D33A}"/>
                </c:ext>
              </c:extLst>
            </c:dLbl>
            <c:dLbl>
              <c:idx val="6"/>
              <c:layout>
                <c:manualLayout>
                  <c:x val="-1.5948963317384369E-2"/>
                  <c:y val="1.76470588235293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F6C-4FA9-B329-7FA11F72D3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000" b="1" baseline="0">
                    <a:solidFill>
                      <a:srgbClr val="003CE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[trucated_MORE.xlsm]PCA1_HID5!$A$12:$A$18</c:f>
              <c:numCache>
                <c:formatCode>General</c:formatCode>
                <c:ptCount val="7"/>
                <c:pt idx="0">
                  <c:v>0.23559311500007074</c:v>
                </c:pt>
                <c:pt idx="1">
                  <c:v>-1.7151867852637603</c:v>
                </c:pt>
                <c:pt idx="2">
                  <c:v>-2.0809367850058282</c:v>
                </c:pt>
                <c:pt idx="3">
                  <c:v>-2.5846365071240318</c:v>
                </c:pt>
                <c:pt idx="4">
                  <c:v>-0.37399776592083261</c:v>
                </c:pt>
                <c:pt idx="5">
                  <c:v>4.2544783006019831</c:v>
                </c:pt>
                <c:pt idx="6">
                  <c:v>2.2646864277123986</c:v>
                </c:pt>
              </c:numCache>
            </c:numRef>
          </c:xVal>
          <c:yVal>
            <c:numRef>
              <c:f>[trucated_MORE.xlsm]PCA1_HID5!$B$12:$B$18</c:f>
              <c:numCache>
                <c:formatCode>General</c:formatCode>
                <c:ptCount val="7"/>
                <c:pt idx="0">
                  <c:v>-3.1472240871735564</c:v>
                </c:pt>
                <c:pt idx="1">
                  <c:v>3.5692349879416287</c:v>
                </c:pt>
                <c:pt idx="2">
                  <c:v>-2.06753780447877</c:v>
                </c:pt>
                <c:pt idx="3">
                  <c:v>1.0012016564761033</c:v>
                </c:pt>
                <c:pt idx="4">
                  <c:v>-0.50126115257708448</c:v>
                </c:pt>
                <c:pt idx="5">
                  <c:v>1.1894869012812186</c:v>
                </c:pt>
                <c:pt idx="6">
                  <c:v>-4.3900501469537938E-2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9F6C-4FA9-B329-7FA11F72D3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971952"/>
        <c:axId val="935972280"/>
      </c:scatterChart>
      <c:valAx>
        <c:axId val="935971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F1 (48.54 %)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low"/>
        <c:txPr>
          <a:bodyPr rot="0" vert="horz"/>
          <a:lstStyle/>
          <a:p>
            <a:pPr>
              <a:defRPr sz="700"/>
            </a:pPr>
            <a:endParaRPr lang="en-US"/>
          </a:p>
        </c:txPr>
        <c:crossAx val="935972280"/>
        <c:crosses val="autoZero"/>
        <c:crossBetween val="midCat"/>
      </c:valAx>
      <c:valAx>
        <c:axId val="93597228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F2 (38.43 %)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low"/>
        <c:txPr>
          <a:bodyPr/>
          <a:lstStyle/>
          <a:p>
            <a:pPr>
              <a:defRPr sz="700"/>
            </a:pPr>
            <a:endParaRPr lang="en-US"/>
          </a:p>
        </c:txPr>
        <c:crossAx val="935971952"/>
        <c:crosses val="autoZero"/>
        <c:crossBetween val="midCat"/>
      </c:valAx>
      <c:spPr>
        <a:solidFill>
          <a:schemeClr val="bg1"/>
        </a:solidFill>
        <a:ln>
          <a:solidFill>
            <a:srgbClr val="C0C0C0"/>
          </a:solidFill>
          <a:prstDash val="solid"/>
        </a:ln>
      </c:spPr>
    </c:plotArea>
    <c:legend>
      <c:legendPos val="b"/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en-US"/>
              <a:t>Biplot (axes F1 and F2: 49.36 %)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Active variables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65016501650165E-2"/>
                  <c:y val="1.764705882352926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1-Hexanol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32-44A0-91AA-DDEABEE1EB8E}"/>
                </c:ext>
              </c:extLst>
            </c:dLbl>
            <c:dLbl>
              <c:idx val="1"/>
              <c:layout>
                <c:manualLayout>
                  <c:x val="-1.0381356579555016E-3"/>
                  <c:y val="-3.705177422217327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1-Octen-3-ol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32-44A0-91AA-DDEABEE1EB8E}"/>
                </c:ext>
              </c:extLst>
            </c:dLbl>
            <c:dLbl>
              <c:idx val="2"/>
              <c:layout>
                <c:manualLayout>
                  <c:x val="-1.6501650165016563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Nonanal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32-44A0-91AA-DDEABEE1EB8E}"/>
                </c:ext>
              </c:extLst>
            </c:dLbl>
            <c:dLbl>
              <c:idx val="3"/>
              <c:layout>
                <c:manualLayout>
                  <c:x val="1.5133355261445318E-2"/>
                  <c:y val="-8.075722063148575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2-Octanone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2-44A0-91AA-DDEABEE1EB8E}"/>
                </c:ext>
              </c:extLst>
            </c:dLbl>
            <c:dLbl>
              <c:idx val="4"/>
              <c:layout>
                <c:manualLayout>
                  <c:x val="-0.21266393827315327"/>
                  <c:y val="-2.70273013450515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1,3-Hexadiene, 3-ethyl-2-methyl-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80068923684645"/>
                      <c:h val="6.58647841504732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532-44A0-91AA-DDEABEE1EB8E}"/>
                </c:ext>
              </c:extLst>
            </c:dLbl>
            <c:dLbl>
              <c:idx val="5"/>
              <c:layout>
                <c:manualLayout>
                  <c:x val="-9.7971455547102011E-4"/>
                  <c:y val="-5.098387558151835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Furan, 2-pentyl-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32-44A0-91AA-DDEABEE1EB8E}"/>
                </c:ext>
              </c:extLst>
            </c:dLbl>
            <c:dLbl>
              <c:idx val="6"/>
              <c:layout>
                <c:manualLayout>
                  <c:x val="-4.0758403754602768E-2"/>
                  <c:y val="1.844948207096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Pentadecanoic acid,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95481310228362"/>
                      <c:h val="6.58647841504732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532-44A0-91AA-DDEABEE1EB8E}"/>
                </c:ext>
              </c:extLst>
            </c:dLbl>
            <c:dLbl>
              <c:idx val="7"/>
              <c:layout>
                <c:manualLayout>
                  <c:x val="-0.19208671227398469"/>
                  <c:y val="-2.3109709594432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Benzeneacetaldehyde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498104953623621"/>
                      <c:h val="6.58647841504732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532-44A0-91AA-DDEABEE1EB8E}"/>
                </c:ext>
              </c:extLst>
            </c:dLbl>
            <c:dLbl>
              <c:idx val="8"/>
              <c:layout>
                <c:manualLayout>
                  <c:x val="-0.31022964175932871"/>
                  <c:y val="-3.0598491373571228E-2"/>
                </c:manualLayout>
              </c:layout>
              <c:tx>
                <c:rich>
                  <a:bodyPr/>
                  <a:lstStyle/>
                  <a:p>
                    <a:r>
                      <a:rPr lang="pt-BR"/>
                      <a:t>(E)-9-Octadecenoic acid 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312247639375627"/>
                      <c:h val="6.58647841504732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E532-44A0-91AA-DDEABEE1EB8E}"/>
                </c:ext>
              </c:extLst>
            </c:dLbl>
            <c:dLbl>
              <c:idx val="9"/>
              <c:layout>
                <c:manualLayout>
                  <c:x val="-0.28503015904191503"/>
                  <c:y val="1.80719328168375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4-Ethylbenzoic acid, tridec-2-ynyl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860184622083188"/>
                      <c:h val="5.637005919169438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532-44A0-91AA-DDEABEE1EB8E}"/>
                </c:ext>
              </c:extLst>
            </c:dLbl>
            <c:dLbl>
              <c:idx val="10"/>
              <c:layout>
                <c:manualLayout>
                  <c:x val="-0.28423802571268336"/>
                  <c:y val="-3.25713659578127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2'-Hydroxy-4'-methoxyacetophenone, propyl ether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688838512075053"/>
                      <c:h val="4.76630871094467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E532-44A0-91AA-DDEABEE1EB8E}"/>
                </c:ext>
              </c:extLst>
            </c:dLbl>
            <c:dLbl>
              <c:idx val="11"/>
              <c:layout>
                <c:manualLayout>
                  <c:x val="-3.3367408672962812E-2"/>
                  <c:y val="-4.36597134578924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Phenol, 2,6-dimethoxy-, acetate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98079160484596"/>
                      <c:h val="4.89273333441015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E532-44A0-91AA-DDEABEE1EB8E}"/>
                </c:ext>
              </c:extLst>
            </c:dLbl>
            <c:dLbl>
              <c:idx val="12"/>
              <c:layout>
                <c:manualLayout>
                  <c:x val="-0.32760757198218299"/>
                  <c:y val="2.239213198800537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Benzoic acid, 2-formyl-4,6-dimethoxy-, 8,8-dimethoxyoct-2-yl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7104933115314269"/>
                      <c:h val="4.76630871094467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E532-44A0-91AA-DDEABEE1EB8E}"/>
                </c:ext>
              </c:extLst>
            </c:dLbl>
            <c:dLbl>
              <c:idx val="13"/>
              <c:layout>
                <c:manualLayout>
                  <c:x val="-8.6572251809618098E-2"/>
                  <c:y val="-2.6627623504357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Octane, 4-methyl-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532-44A0-91AA-DDEABEE1EB8E}"/>
                </c:ext>
              </c:extLst>
            </c:dLbl>
            <c:dLbl>
              <c:idx val="14"/>
              <c:layout>
                <c:manualLayout>
                  <c:x val="-5.1740287542229361E-2"/>
                  <c:y val="-2.74268529218014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2-Propenoic acid, 3-[4-(acetyloxy)-3-methoxyphenyl]-, methyl ester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036664907685017"/>
                      <c:h val="4.76630871094467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E532-44A0-91AA-DDEABEE1EB8E}"/>
                </c:ext>
              </c:extLst>
            </c:dLbl>
            <c:dLbl>
              <c:idx val="15"/>
              <c:layout>
                <c:manualLayout>
                  <c:x val="-0.13912484455159055"/>
                  <c:y val="1.84494820709688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3'-Hydroxy-6-methoxyaurone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532-44A0-91AA-DDEABEE1E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600" baseline="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PCA2_HID2!$A$1:$A$16</c:f>
              <c:numCache>
                <c:formatCode>General</c:formatCode>
                <c:ptCount val="16"/>
                <c:pt idx="0">
                  <c:v>1.4451420414430702</c:v>
                </c:pt>
                <c:pt idx="1">
                  <c:v>-1.3125909312069526</c:v>
                </c:pt>
                <c:pt idx="2">
                  <c:v>0.88336625883205744</c:v>
                </c:pt>
                <c:pt idx="3">
                  <c:v>-0.86491989895827248</c:v>
                </c:pt>
                <c:pt idx="4">
                  <c:v>-2.1099384051596726</c:v>
                </c:pt>
                <c:pt idx="5">
                  <c:v>0.1198763283789985</c:v>
                </c:pt>
                <c:pt idx="6">
                  <c:v>-2.5197650542430381</c:v>
                </c:pt>
                <c:pt idx="7">
                  <c:v>-2.2899938200968246</c:v>
                </c:pt>
                <c:pt idx="8">
                  <c:v>-0.91009430531967084</c:v>
                </c:pt>
                <c:pt idx="9">
                  <c:v>-1.9668819921232348</c:v>
                </c:pt>
                <c:pt idx="10">
                  <c:v>-1.4767757018713539</c:v>
                </c:pt>
                <c:pt idx="11">
                  <c:v>2.8118388710240727</c:v>
                </c:pt>
                <c:pt idx="12">
                  <c:v>-0.65301015185261435</c:v>
                </c:pt>
                <c:pt idx="13">
                  <c:v>-0.55041345575717404</c:v>
                </c:pt>
                <c:pt idx="14">
                  <c:v>0.89783621397188718</c:v>
                </c:pt>
                <c:pt idx="15">
                  <c:v>2.7847662571152498</c:v>
                </c:pt>
              </c:numCache>
            </c:numRef>
          </c:xVal>
          <c:yVal>
            <c:numRef>
              <c:f>PCA2_HID2!$B$1:$B$16</c:f>
              <c:numCache>
                <c:formatCode>General</c:formatCode>
                <c:ptCount val="16"/>
                <c:pt idx="0">
                  <c:v>-1.7793125360296556</c:v>
                </c:pt>
                <c:pt idx="1">
                  <c:v>-0.89192238811813118</c:v>
                </c:pt>
                <c:pt idx="2">
                  <c:v>-2.6792262010770767</c:v>
                </c:pt>
                <c:pt idx="3">
                  <c:v>-1.29939007495944</c:v>
                </c:pt>
                <c:pt idx="4">
                  <c:v>0.4367289213419816</c:v>
                </c:pt>
                <c:pt idx="5">
                  <c:v>0.87535026290446272</c:v>
                </c:pt>
                <c:pt idx="6">
                  <c:v>1.7539938816889871</c:v>
                </c:pt>
                <c:pt idx="7">
                  <c:v>-1.1694784211000342</c:v>
                </c:pt>
                <c:pt idx="8">
                  <c:v>2.8563209007859092</c:v>
                </c:pt>
                <c:pt idx="9">
                  <c:v>-1.4894589307984156</c:v>
                </c:pt>
                <c:pt idx="10">
                  <c:v>2.0598830146041873</c:v>
                </c:pt>
                <c:pt idx="11">
                  <c:v>0.87976393418376331</c:v>
                </c:pt>
                <c:pt idx="12">
                  <c:v>-2.7397245317362122</c:v>
                </c:pt>
                <c:pt idx="13">
                  <c:v>0.61189947392192123</c:v>
                </c:pt>
                <c:pt idx="14">
                  <c:v>1.8015580682880385</c:v>
                </c:pt>
                <c:pt idx="15">
                  <c:v>0.8510513836209963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E532-44A0-91AA-DDEABEE1EB8E}"/>
            </c:ext>
          </c:extLst>
        </c:ser>
        <c:ser>
          <c:idx val="1"/>
          <c:order val="1"/>
          <c:tx>
            <c:v>Active observations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003CE6"/>
              </a:solidFill>
              <a:ln w="6350">
                <a:solidFill>
                  <a:srgbClr val="003CE6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1.4949446802269624E-2"/>
                  <c:y val="1.84494820709688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117.24 -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532-44A0-91AA-DDEABEE1EB8E}"/>
                </c:ext>
              </c:extLst>
            </c:dLbl>
            <c:dLbl>
              <c:idx val="1"/>
              <c:layout>
                <c:manualLayout>
                  <c:x val="-0.15961634480457565"/>
                  <c:y val="-1.953535458483524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120.14 - Pullman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532-44A0-91AA-DDEABEE1EB8E}"/>
                </c:ext>
              </c:extLst>
            </c:dLbl>
            <c:dLbl>
              <c:idx val="2"/>
              <c:layout>
                <c:manualLayout>
                  <c:x val="-1.6501650165016441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117.17 - Pullman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532-44A0-91AA-DDEABEE1EB8E}"/>
                </c:ext>
              </c:extLst>
            </c:dLbl>
            <c:dLbl>
              <c:idx val="3"/>
              <c:layout>
                <c:manualLayout>
                  <c:x val="-1.6501650165016441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107.8 - Pullman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532-44A0-91AA-DDEABEE1EB8E}"/>
                </c:ext>
              </c:extLst>
            </c:dLbl>
            <c:dLbl>
              <c:idx val="4"/>
              <c:layout>
                <c:manualLayout>
                  <c:x val="-4.7610821759944057E-2"/>
                  <c:y val="-1.87360331567783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Hanever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32465753100504"/>
                      <c:h val="7.59829012442959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532-44A0-91AA-DDEABEE1EB8E}"/>
                </c:ext>
              </c:extLst>
            </c:dLbl>
            <c:dLbl>
              <c:idx val="5"/>
              <c:layout>
                <c:manualLayout>
                  <c:x val="-3.8362364418404152E-3"/>
                  <c:y val="-1.67632677098153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107.58 - Pullman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532-44A0-91AA-DDEABEE1EB8E}"/>
                </c:ext>
              </c:extLst>
            </c:dLbl>
            <c:dLbl>
              <c:idx val="6"/>
              <c:layout>
                <c:manualLayout>
                  <c:x val="-2.4550808934369333E-4"/>
                  <c:y val="-5.275259495707194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117.17 -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532-44A0-91AA-DDEABEE1EB8E}"/>
                </c:ext>
              </c:extLst>
            </c:dLbl>
            <c:dLbl>
              <c:idx val="7"/>
              <c:layout>
                <c:manualLayout>
                  <c:x val="-0.11565276109985673"/>
                  <c:y val="-2.98024490710903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107.43 -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532-44A0-91AA-DDEABEE1EB8E}"/>
                </c:ext>
              </c:extLst>
            </c:dLbl>
            <c:dLbl>
              <c:idx val="8"/>
              <c:layout>
                <c:manualLayout>
                  <c:x val="-0.13320992854432831"/>
                  <c:y val="-2.58819056067312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120.17 -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532-44A0-91AA-DDEABEE1EB8E}"/>
                </c:ext>
              </c:extLst>
            </c:dLbl>
            <c:dLbl>
              <c:idx val="9"/>
              <c:layout>
                <c:manualLayout>
                  <c:x val="-1.3997313411880237E-2"/>
                  <c:y val="-1.8390067983793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120.17 - Pullman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532-44A0-91AA-DDEABEE1EB8E}"/>
                </c:ext>
              </c:extLst>
            </c:dLbl>
            <c:dLbl>
              <c:idx val="10"/>
              <c:layout>
                <c:manualLayout>
                  <c:x val="-5.2680908896582182E-2"/>
                  <c:y val="2.126867284267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Muir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E532-44A0-91AA-DDEABEE1EB8E}"/>
                </c:ext>
              </c:extLst>
            </c:dLbl>
            <c:dLbl>
              <c:idx val="11"/>
              <c:layout>
                <c:manualLayout>
                  <c:x val="-0.12471495426253314"/>
                  <c:y val="1.25276499295191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107.8 - Olympia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E532-44A0-91AA-DDEABEE1EB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000" b="1" i="0" baseline="0">
                    <a:solidFill>
                      <a:srgbClr val="003CE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PCA2_HID2!$A$17:$A$28</c:f>
              <c:numCache>
                <c:formatCode>General</c:formatCode>
                <c:ptCount val="12"/>
                <c:pt idx="0">
                  <c:v>3.0390253728748444</c:v>
                </c:pt>
                <c:pt idx="1">
                  <c:v>2.7381767822797194</c:v>
                </c:pt>
                <c:pt idx="2">
                  <c:v>1.9865803448753532</c:v>
                </c:pt>
                <c:pt idx="3">
                  <c:v>1.986159003733597</c:v>
                </c:pt>
                <c:pt idx="4">
                  <c:v>0.77991679430957739</c:v>
                </c:pt>
                <c:pt idx="5">
                  <c:v>0.69140822618999442</c:v>
                </c:pt>
                <c:pt idx="6">
                  <c:v>-2.7708728523561086</c:v>
                </c:pt>
                <c:pt idx="7">
                  <c:v>-1.4712751935141668</c:v>
                </c:pt>
                <c:pt idx="8">
                  <c:v>-2.6999847953042528</c:v>
                </c:pt>
                <c:pt idx="9">
                  <c:v>0.17348819445980715</c:v>
                </c:pt>
                <c:pt idx="10">
                  <c:v>-1.7673868681262408</c:v>
                </c:pt>
                <c:pt idx="11">
                  <c:v>-2.6852350094221267</c:v>
                </c:pt>
              </c:numCache>
            </c:numRef>
          </c:xVal>
          <c:yVal>
            <c:numRef>
              <c:f>PCA2_HID2!$B$17:$B$28</c:f>
              <c:numCache>
                <c:formatCode>General</c:formatCode>
                <c:ptCount val="12"/>
                <c:pt idx="0">
                  <c:v>0.65230419055403988</c:v>
                </c:pt>
                <c:pt idx="1">
                  <c:v>0.8546292695647264</c:v>
                </c:pt>
                <c:pt idx="2">
                  <c:v>-0.58008692869929301</c:v>
                </c:pt>
                <c:pt idx="3">
                  <c:v>-3.3227398530832231</c:v>
                </c:pt>
                <c:pt idx="4">
                  <c:v>2.5354178789790418</c:v>
                </c:pt>
                <c:pt idx="5">
                  <c:v>1.3699327583302352</c:v>
                </c:pt>
                <c:pt idx="6">
                  <c:v>3.5704011259823862</c:v>
                </c:pt>
                <c:pt idx="7">
                  <c:v>-0.79736608778524642</c:v>
                </c:pt>
                <c:pt idx="8">
                  <c:v>-0.31809329816676152</c:v>
                </c:pt>
                <c:pt idx="9">
                  <c:v>-0.43651292396826047</c:v>
                </c:pt>
                <c:pt idx="10">
                  <c:v>-1.1238806631712053</c:v>
                </c:pt>
                <c:pt idx="11">
                  <c:v>-2.4040054685364414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E532-44A0-91AA-DDEABEE1E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5057936"/>
        <c:axId val="575061544"/>
      </c:scatterChart>
      <c:valAx>
        <c:axId val="575057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F1 (27.71 %)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low"/>
        <c:txPr>
          <a:bodyPr rot="0" vert="horz"/>
          <a:lstStyle/>
          <a:p>
            <a:pPr>
              <a:defRPr sz="700"/>
            </a:pPr>
            <a:endParaRPr lang="en-US"/>
          </a:p>
        </c:txPr>
        <c:crossAx val="575061544"/>
        <c:crosses val="autoZero"/>
        <c:crossBetween val="midCat"/>
      </c:valAx>
      <c:valAx>
        <c:axId val="57506154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F2 (21.64 %)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low"/>
        <c:txPr>
          <a:bodyPr/>
          <a:lstStyle/>
          <a:p>
            <a:pPr>
              <a:defRPr sz="700"/>
            </a:pPr>
            <a:endParaRPr lang="en-US"/>
          </a:p>
        </c:txPr>
        <c:crossAx val="575057936"/>
        <c:crosses val="autoZero"/>
        <c:crossBetween val="midCat"/>
      </c:valAx>
      <c:spPr>
        <a:solidFill>
          <a:schemeClr val="bg1">
            <a:lumMod val="95000"/>
          </a:schemeClr>
        </a:solidFill>
        <a:ln w="25400">
          <a:noFill/>
        </a:ln>
      </c:spPr>
    </c:plotArea>
    <c:legend>
      <c:legendPos val="b"/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00" b="1">
                <a:latin typeface="Arial"/>
                <a:ea typeface="Arial"/>
                <a:cs typeface="Arial"/>
              </a:defRPr>
            </a:pPr>
            <a:r>
              <a:rPr lang="en-US"/>
              <a:t>Biplot (axes F1 and F2: 60.30 %)</a:t>
            </a: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Active variables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0070C0"/>
              </a:solidFill>
              <a:ln w="6350">
                <a:solidFill>
                  <a:srgbClr val="0070C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7.7623679701134596E-2"/>
                  <c:y val="-2.291822536398319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107.43]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3957948307999"/>
                      <c:h val="7.4840475391931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5EB-4979-A82F-11FD7D19C8D3}"/>
                </c:ext>
              </c:extLst>
            </c:dLbl>
            <c:dLbl>
              <c:idx val="1"/>
              <c:layout>
                <c:manualLayout>
                  <c:x val="-5.7704134331134319E-2"/>
                  <c:y val="-2.5911784181694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107.58]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46776868007709"/>
                      <c:h val="7.4840475391931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5EB-4979-A82F-11FD7D19C8D3}"/>
                </c:ext>
              </c:extLst>
            </c:dLbl>
            <c:dLbl>
              <c:idx val="2"/>
              <c:layout>
                <c:manualLayout>
                  <c:x val="-0.2164595609622896"/>
                  <c:y val="-5.11747202944540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107.8]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EB-4979-A82F-11FD7D19C8D3}"/>
                </c:ext>
              </c:extLst>
            </c:dLbl>
            <c:dLbl>
              <c:idx val="3"/>
              <c:layout>
                <c:manualLayout>
                  <c:x val="-1.5268274440122093E-2"/>
                  <c:y val="4.471848851508818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117.17]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3640047647503"/>
                      <c:h val="7.4840475391931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5EB-4979-A82F-11FD7D19C8D3}"/>
                </c:ext>
              </c:extLst>
            </c:dLbl>
            <c:dLbl>
              <c:idx val="4"/>
              <c:layout>
                <c:manualLayout>
                  <c:x val="-3.3629321408163923E-2"/>
                  <c:y val="-2.18785596464473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117.24]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92885721182955"/>
                      <c:h val="7.4840475391931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5EB-4979-A82F-11FD7D19C8D3}"/>
                </c:ext>
              </c:extLst>
            </c:dLbl>
            <c:dLbl>
              <c:idx val="5"/>
              <c:layout>
                <c:manualLayout>
                  <c:x val="-0.22838449635718214"/>
                  <c:y val="-3.910072839538023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[Olympia, 120.17]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28618182825529"/>
                      <c:h val="7.4840475391931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5EB-4979-A82F-11FD7D19C8D3}"/>
                </c:ext>
              </c:extLst>
            </c:dLbl>
            <c:dLbl>
              <c:idx val="6"/>
              <c:layout>
                <c:manualLayout>
                  <c:x val="-5.3074728223230977E-2"/>
                  <c:y val="-3.43891626463025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Hanever]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16232602131475"/>
                      <c:h val="7.48404753919317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5EB-4979-A82F-11FD7D19C8D3}"/>
                </c:ext>
              </c:extLst>
            </c:dLbl>
            <c:dLbl>
              <c:idx val="7"/>
              <c:layout>
                <c:manualLayout>
                  <c:x val="-0.21277657515760481"/>
                  <c:y val="1.073888702561853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[Olympia, Muir]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EB-4979-A82F-11FD7D19C8D3}"/>
                </c:ext>
              </c:extLst>
            </c:dLbl>
            <c:dLbl>
              <c:idx val="8"/>
              <c:layout>
                <c:manualLayout>
                  <c:x val="-3.8705871477911581E-2"/>
                  <c:y val="-3.4007656157604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[Pullman, 107.8]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5EB-4979-A82F-11FD7D19C8D3}"/>
                </c:ext>
              </c:extLst>
            </c:dLbl>
            <c:dLbl>
              <c:idx val="9"/>
              <c:layout>
                <c:manualLayout>
                  <c:x val="-1.7361111111111112E-2"/>
                  <c:y val="1.764705882352941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[Pullman, 117.17]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EB-4979-A82F-11FD7D19C8D3}"/>
                </c:ext>
              </c:extLst>
            </c:dLbl>
            <c:dLbl>
              <c:idx val="10"/>
              <c:layout>
                <c:manualLayout>
                  <c:x val="-0.16726034770013731"/>
                  <c:y val="6.2487637917837376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[Pullman, 120.14]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5EB-4979-A82F-11FD7D19C8D3}"/>
                </c:ext>
              </c:extLst>
            </c:dLbl>
            <c:dLbl>
              <c:idx val="11"/>
              <c:layout>
                <c:manualLayout>
                  <c:x val="-0.21337276256584181"/>
                  <c:y val="1.264587256950615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[Pullman, 120.17]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EB-4979-A82F-11FD7D19C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1000" b="1" baseline="0">
                    <a:solidFill>
                      <a:srgbClr val="0070C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PCA_HID2!$A$1:$A$12</c:f>
              <c:numCache>
                <c:formatCode>General</c:formatCode>
                <c:ptCount val="12"/>
                <c:pt idx="0">
                  <c:v>-2.6081376219763333</c:v>
                </c:pt>
                <c:pt idx="1">
                  <c:v>0.51298567089162139</c:v>
                </c:pt>
                <c:pt idx="2">
                  <c:v>-2.3088669154411545</c:v>
                </c:pt>
                <c:pt idx="3">
                  <c:v>-1.7360312557543573</c:v>
                </c:pt>
                <c:pt idx="4">
                  <c:v>-1.9831749661373568</c:v>
                </c:pt>
                <c:pt idx="5">
                  <c:v>-2.204673988866749</c:v>
                </c:pt>
                <c:pt idx="6">
                  <c:v>-0.98116485962946176</c:v>
                </c:pt>
                <c:pt idx="7">
                  <c:v>-1.9902086931770182</c:v>
                </c:pt>
                <c:pt idx="8">
                  <c:v>2.3838064198569691</c:v>
                </c:pt>
                <c:pt idx="9">
                  <c:v>1.7981059617150579</c:v>
                </c:pt>
                <c:pt idx="10">
                  <c:v>2.8600970469847984</c:v>
                </c:pt>
                <c:pt idx="11">
                  <c:v>2.0969006618686947</c:v>
                </c:pt>
              </c:numCache>
            </c:numRef>
          </c:xVal>
          <c:yVal>
            <c:numRef>
              <c:f>PCA_HID2!$B$1:$B$12</c:f>
              <c:numCache>
                <c:formatCode>General</c:formatCode>
                <c:ptCount val="12"/>
                <c:pt idx="0">
                  <c:v>0.14260693227322974</c:v>
                </c:pt>
                <c:pt idx="1">
                  <c:v>3.6785766022968898</c:v>
                </c:pt>
                <c:pt idx="2">
                  <c:v>0.49567775397932407</c:v>
                </c:pt>
                <c:pt idx="3">
                  <c:v>-0.9577073771285356</c:v>
                </c:pt>
                <c:pt idx="4">
                  <c:v>-0.61654654320245161</c:v>
                </c:pt>
                <c:pt idx="5">
                  <c:v>-1.2107266950840709</c:v>
                </c:pt>
                <c:pt idx="6">
                  <c:v>1.4409677860533676</c:v>
                </c:pt>
                <c:pt idx="7">
                  <c:v>-2.142233685916842</c:v>
                </c:pt>
                <c:pt idx="8">
                  <c:v>2.8516583823061148</c:v>
                </c:pt>
                <c:pt idx="9">
                  <c:v>-3.2224015345883976</c:v>
                </c:pt>
                <c:pt idx="10">
                  <c:v>-1.5560005924497198</c:v>
                </c:pt>
                <c:pt idx="11">
                  <c:v>-2.5409818270576574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5EB-4979-A82F-11FD7D19C8D3}"/>
            </c:ext>
          </c:extLst>
        </c:ser>
        <c:ser>
          <c:idx val="1"/>
          <c:order val="1"/>
          <c:tx>
            <c:v>Active observations</c:v>
          </c:tx>
          <c:spPr>
            <a:ln w="25400">
              <a:noFill/>
            </a:ln>
            <a:effectLst/>
          </c:spPr>
          <c:marker>
            <c:symbol val="circle"/>
            <c:size val="3"/>
            <c:spPr>
              <a:solidFill>
                <a:srgbClr val="FF0000"/>
              </a:solidFill>
              <a:ln w="6350"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4358633253035152E-2"/>
                  <c:y val="-2.03540787768021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204.0913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5EB-4979-A82F-11FD7D19C8D3}"/>
                </c:ext>
              </c:extLst>
            </c:dLbl>
            <c:dLbl>
              <c:idx val="1"/>
              <c:layout>
                <c:manualLayout>
                  <c:x val="-2.020711658641389E-2"/>
                  <c:y val="-2.978369798636830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564.1523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5EB-4979-A82F-11FD7D19C8D3}"/>
                </c:ext>
              </c:extLst>
            </c:dLbl>
            <c:dLbl>
              <c:idx val="2"/>
              <c:layout>
                <c:manualLayout>
                  <c:x val="-5.4892562122370779E-2"/>
                  <c:y val="-3.40076561576048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188.1065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5EB-4979-A82F-11FD7D19C8D3}"/>
                </c:ext>
              </c:extLst>
            </c:dLbl>
            <c:dLbl>
              <c:idx val="3"/>
              <c:layout>
                <c:manualLayout>
                  <c:x val="-4.208573181287243E-2"/>
                  <c:y val="2.555227039307833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208.1479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5EB-4979-A82F-11FD7D19C8D3}"/>
                </c:ext>
              </c:extLst>
            </c:dLbl>
            <c:dLbl>
              <c:idx val="4"/>
              <c:layout>
                <c:manualLayout>
                  <c:x val="-8.1133762389290487E-2"/>
                  <c:y val="2.351724359062442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330.2417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5EB-4979-A82F-11FD7D19C8D3}"/>
                </c:ext>
              </c:extLst>
            </c:dLbl>
            <c:dLbl>
              <c:idx val="5"/>
              <c:layout>
                <c:manualLayout>
                  <c:x val="-3.7464828306732784E-2"/>
                  <c:y val="-2.60394898652425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540.3057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5EB-4979-A82F-11FD7D19C8D3}"/>
                </c:ext>
              </c:extLst>
            </c:dLbl>
            <c:dLbl>
              <c:idx val="6"/>
              <c:layout>
                <c:manualLayout>
                  <c:x val="-2.0207116586413994E-2"/>
                  <c:y val="-2.71486518730614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686.3651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5EB-4979-A82F-11FD7D19C8D3}"/>
                </c:ext>
              </c:extLst>
            </c:dLbl>
            <c:dLbl>
              <c:idx val="7"/>
              <c:layout>
                <c:manualLayout>
                  <c:x val="-8.8356042407861046E-2"/>
                  <c:y val="-3.137259960613331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328.2267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5EB-4979-A82F-11FD7D19C8D3}"/>
                </c:ext>
              </c:extLst>
            </c:dLbl>
            <c:dLbl>
              <c:idx val="8"/>
              <c:layout>
                <c:manualLayout>
                  <c:x val="-7.1434437824407587E-2"/>
                  <c:y val="-2.87375639309908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688.3808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5EB-4979-A82F-11FD7D19C8D3}"/>
                </c:ext>
              </c:extLst>
            </c:dLbl>
            <c:dLbl>
              <c:idx val="9"/>
              <c:layout>
                <c:manualLayout>
                  <c:x val="-4.9143413444985729E-3"/>
                  <c:y val="-6.335190870548575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266.1556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5EB-4979-A82F-11FD7D19C8D3}"/>
                </c:ext>
              </c:extLst>
            </c:dLbl>
            <c:dLbl>
              <c:idx val="10"/>
              <c:layout>
                <c:manualLayout>
                  <c:x val="-0.10611988336036432"/>
                  <c:y val="-2.387102797921107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312.2319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5EB-4979-A82F-11FD7D19C8D3}"/>
                </c:ext>
              </c:extLst>
            </c:dLbl>
            <c:dLbl>
              <c:idx val="11"/>
              <c:layout>
                <c:manualLayout>
                  <c:x val="-7.1968335868368594E-2"/>
                  <c:y val="-2.61025178176839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314.2459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5EB-4979-A82F-11FD7D19C8D3}"/>
                </c:ext>
              </c:extLst>
            </c:dLbl>
            <c:dLbl>
              <c:idx val="12"/>
              <c:layout>
                <c:manualLayout>
                  <c:x val="-9.3313053050865971E-2"/>
                  <c:y val="-2.18785596464473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298.1618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5EB-4979-A82F-11FD7D19C8D3}"/>
                </c:ext>
              </c:extLst>
            </c:dLbl>
            <c:dLbl>
              <c:idx val="13"/>
              <c:layout>
                <c:manualLayout>
                  <c:x val="-3.6652408843771797E-3"/>
                  <c:y val="-3.433236853298475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312.177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5EB-4979-A82F-11FD7D19C8D3}"/>
                </c:ext>
              </c:extLst>
            </c:dLbl>
            <c:dLbl>
              <c:idx val="14"/>
              <c:layout>
                <c:manualLayout>
                  <c:x val="-0.1097090451740491"/>
                  <c:y val="-2.387102797921010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294.2189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5EB-4979-A82F-11FD7D19C8D3}"/>
                </c:ext>
              </c:extLst>
            </c:dLbl>
            <c:dLbl>
              <c:idx val="15"/>
              <c:layout>
                <c:manualLayout>
                  <c:x val="-1.7361111111111112E-2"/>
                  <c:y val="-3.137254901960784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296.2372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75EB-4979-A82F-11FD7D19C8D3}"/>
                </c:ext>
              </c:extLst>
            </c:dLbl>
            <c:dLbl>
              <c:idx val="16"/>
              <c:layout>
                <c:manualLayout>
                  <c:x val="-2.2422820146504202E-3"/>
                  <c:y val="1.741441139289492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326.1913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5EB-4979-A82F-11FD7D19C8D3}"/>
                </c:ext>
              </c:extLst>
            </c:dLbl>
            <c:dLbl>
              <c:idx val="17"/>
              <c:layout>
                <c:manualLayout>
                  <c:x val="-9.6975333314865311E-2"/>
                  <c:y val="-2.196365762837216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312.2316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5EB-4979-A82F-11FD7D19C8D3}"/>
                </c:ext>
              </c:extLst>
            </c:dLbl>
            <c:dLbl>
              <c:idx val="18"/>
              <c:layout>
                <c:manualLayout>
                  <c:x val="-4.5820777205410584E-2"/>
                  <c:y val="-3.137261004429787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330.2407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75EB-4979-A82F-11FD7D19C8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wrap="square" lIns="38100" tIns="19050" rIns="38100" bIns="19050" anchor="ctr">
                <a:spAutoFit/>
              </a:bodyPr>
              <a:lstStyle/>
              <a:p>
                <a:pPr>
                  <a:defRPr sz="700" baseline="0">
                    <a:solidFill>
                      <a:srgbClr val="FF0000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PCA_HID2!$A$13:$A$31</c:f>
              <c:numCache>
                <c:formatCode>General</c:formatCode>
                <c:ptCount val="19"/>
                <c:pt idx="0">
                  <c:v>1.5746530089719069</c:v>
                </c:pt>
                <c:pt idx="1">
                  <c:v>2.9016651579553403</c:v>
                </c:pt>
                <c:pt idx="2">
                  <c:v>-1.3042664017756003</c:v>
                </c:pt>
                <c:pt idx="3">
                  <c:v>-1.0974945308033033</c:v>
                </c:pt>
                <c:pt idx="4">
                  <c:v>1.3374927435610038</c:v>
                </c:pt>
                <c:pt idx="5">
                  <c:v>1.3890671197617825</c:v>
                </c:pt>
                <c:pt idx="6">
                  <c:v>3.0899447551718473</c:v>
                </c:pt>
                <c:pt idx="7">
                  <c:v>-2.4961891312479008</c:v>
                </c:pt>
                <c:pt idx="8">
                  <c:v>2.6542809621162888</c:v>
                </c:pt>
                <c:pt idx="9">
                  <c:v>-1.7036168516451757</c:v>
                </c:pt>
                <c:pt idx="10">
                  <c:v>-1.3122304531116951</c:v>
                </c:pt>
                <c:pt idx="11">
                  <c:v>-1.5686925292175433</c:v>
                </c:pt>
                <c:pt idx="12">
                  <c:v>-1.7533913950838234</c:v>
                </c:pt>
                <c:pt idx="13">
                  <c:v>-1.5656800128723505</c:v>
                </c:pt>
                <c:pt idx="14">
                  <c:v>-2.7174365744786417</c:v>
                </c:pt>
                <c:pt idx="15">
                  <c:v>3.5751213087309974</c:v>
                </c:pt>
                <c:pt idx="16">
                  <c:v>-1.6416135974280155</c:v>
                </c:pt>
                <c:pt idx="17">
                  <c:v>-2.4995450840591369</c:v>
                </c:pt>
                <c:pt idx="18">
                  <c:v>3.1379315054540213</c:v>
                </c:pt>
              </c:numCache>
            </c:numRef>
          </c:xVal>
          <c:yVal>
            <c:numRef>
              <c:f>PCA_HID2!$B$13:$B$31</c:f>
              <c:numCache>
                <c:formatCode>General</c:formatCode>
                <c:ptCount val="19"/>
                <c:pt idx="0">
                  <c:v>2.1573209739240125</c:v>
                </c:pt>
                <c:pt idx="1">
                  <c:v>-0.90075156967465086</c:v>
                </c:pt>
                <c:pt idx="2">
                  <c:v>2.3319519013192616</c:v>
                </c:pt>
                <c:pt idx="3">
                  <c:v>-2.6306207391845287</c:v>
                </c:pt>
                <c:pt idx="4">
                  <c:v>1.8138375331797065</c:v>
                </c:pt>
                <c:pt idx="5">
                  <c:v>-0.96902513770014975</c:v>
                </c:pt>
                <c:pt idx="6">
                  <c:v>-1.7150356978158416</c:v>
                </c:pt>
                <c:pt idx="7">
                  <c:v>0.95546377273367811</c:v>
                </c:pt>
                <c:pt idx="8">
                  <c:v>0.13033917890970917</c:v>
                </c:pt>
                <c:pt idx="9">
                  <c:v>-0.78436875104272241</c:v>
                </c:pt>
                <c:pt idx="10">
                  <c:v>0.92766860779178817</c:v>
                </c:pt>
                <c:pt idx="11">
                  <c:v>1.8496835939282514</c:v>
                </c:pt>
                <c:pt idx="12">
                  <c:v>-2.026555805469787</c:v>
                </c:pt>
                <c:pt idx="13">
                  <c:v>-1.8437309030701396</c:v>
                </c:pt>
                <c:pt idx="14">
                  <c:v>0.8388743901208715</c:v>
                </c:pt>
                <c:pt idx="15">
                  <c:v>0.12716997672750094</c:v>
                </c:pt>
                <c:pt idx="16">
                  <c:v>-2.1685369899876195</c:v>
                </c:pt>
                <c:pt idx="17">
                  <c:v>1.0190258685462013</c:v>
                </c:pt>
                <c:pt idx="18">
                  <c:v>0.88728979676445907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75EB-4979-A82F-11FD7D19C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3008704"/>
        <c:axId val="713015592"/>
      </c:scatterChart>
      <c:valAx>
        <c:axId val="7130087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F1 (40.31 %)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low"/>
        <c:txPr>
          <a:bodyPr rot="0" vert="horz"/>
          <a:lstStyle/>
          <a:p>
            <a:pPr>
              <a:defRPr sz="700"/>
            </a:pPr>
            <a:endParaRPr lang="en-US"/>
          </a:p>
        </c:txPr>
        <c:crossAx val="713015592"/>
        <c:crosses val="autoZero"/>
        <c:crossBetween val="midCat"/>
      </c:valAx>
      <c:valAx>
        <c:axId val="71301559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800" b="1"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F2 (19.99 %)</a:t>
                </a:r>
              </a:p>
            </c:rich>
          </c:tx>
          <c:overlay val="0"/>
        </c:title>
        <c:numFmt formatCode="General" sourceLinked="0"/>
        <c:majorTickMark val="cross"/>
        <c:minorTickMark val="none"/>
        <c:tickLblPos val="low"/>
        <c:txPr>
          <a:bodyPr/>
          <a:lstStyle/>
          <a:p>
            <a:pPr>
              <a:defRPr sz="700"/>
            </a:pPr>
            <a:endParaRPr lang="en-US"/>
          </a:p>
        </c:txPr>
        <c:crossAx val="713008704"/>
        <c:crosses val="autoZero"/>
        <c:crossBetween val="midCat"/>
      </c:valAx>
      <c:spPr>
        <a:solidFill>
          <a:schemeClr val="bg1"/>
        </a:solidFill>
        <a:ln>
          <a:solidFill>
            <a:srgbClr val="C0C0C0"/>
          </a:solidFill>
          <a:prstDash val="solid"/>
        </a:ln>
      </c:spPr>
    </c:plotArea>
    <c:legend>
      <c:legendPos val="b"/>
      <c:overlay val="0"/>
      <c:spPr>
        <a:ln w="6350">
          <a:solidFill>
            <a:srgbClr val="000000"/>
          </a:solidFill>
          <a:prstDash val="solid"/>
        </a:ln>
      </c:spPr>
      <c:txPr>
        <a:bodyPr/>
        <a:lstStyle/>
        <a:p>
          <a:pPr>
            <a:defRPr sz="900" b="0"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080FD-7391-42C9-B0B2-D7D016537684}" type="datetimeFigureOut">
              <a:rPr lang="en-US" smtClean="0"/>
              <a:t>1/17/2019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58B48-99D5-42DE-8B77-72633D1B5D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380799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91354"/>
            <a:ext cx="7772399" cy="55444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25025"/>
            <a:ext cx="9144000" cy="732976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50" y="6203365"/>
            <a:ext cx="4140200" cy="6096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37936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592389" y="314944"/>
            <a:ext cx="4072132" cy="3134886"/>
          </a:xfrm>
          <a:ln w="149225">
            <a:solidFill>
              <a:srgbClr val="8D031D"/>
            </a:solidFill>
            <a:miter lim="800000"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98287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7616A"/>
                </a:solidFill>
                <a:latin typeface="Lucida Grande"/>
                <a:cs typeface="Lucida Grande"/>
              </a:defRPr>
            </a:lvl1pPr>
          </a:lstStyle>
          <a:p>
            <a:fld id="{2DFC66DA-53B8-FB4B-9AA0-52CA1DA7D4C8}" type="datetimeFigureOut">
              <a:rPr lang="en-US" smtClean="0"/>
              <a:pPr/>
              <a:t>1/17/2019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7616A"/>
                </a:solidFill>
                <a:latin typeface="Lucida Grande"/>
                <a:cs typeface="Lucida Grande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57616A"/>
                </a:solidFill>
                <a:latin typeface="Lucida Grande"/>
                <a:cs typeface="Lucida Grande"/>
              </a:defRPr>
            </a:lvl1pPr>
          </a:lstStyle>
          <a:p>
            <a:fld id="{2A642909-73BF-EF41-96CA-01FBEF472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537936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0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566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537936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8123"/>
            <a:ext cx="9144000" cy="949878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77" y="6000925"/>
            <a:ext cx="3722524" cy="5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81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12775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792288" y="0"/>
            <a:ext cx="5486400" cy="612775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SU-Viticulture Enology-Logo_Unit2-RGB 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60" y="6172200"/>
            <a:ext cx="1652592" cy="5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90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9981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8193" y="508820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2945055" y="2954061"/>
            <a:ext cx="6858002" cy="949878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rot="5400000">
            <a:off x="-3298397" y="3307400"/>
            <a:ext cx="6858004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7608" y="4482156"/>
            <a:ext cx="3308370" cy="487122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 rot="5400000">
            <a:off x="5593400" y="3307403"/>
            <a:ext cx="6858002" cy="243199"/>
            <a:chOff x="0" y="0"/>
            <a:chExt cx="9144000" cy="24319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0"/>
              <a:ext cx="9144000" cy="243199"/>
            </a:xfrm>
            <a:prstGeom prst="rect">
              <a:avLst/>
            </a:prstGeom>
            <a:solidFill>
              <a:srgbClr val="8D031D"/>
            </a:solidFill>
            <a:ln>
              <a:solidFill>
                <a:srgbClr val="8D031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537936" y="0"/>
              <a:ext cx="4208043" cy="243199"/>
            </a:xfrm>
            <a:prstGeom prst="rect">
              <a:avLst/>
            </a:prstGeom>
            <a:solidFill>
              <a:srgbClr val="57616A"/>
            </a:solidFill>
            <a:ln>
              <a:solidFill>
                <a:srgbClr val="57616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17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>
            <a:noAutofit/>
          </a:bodyPr>
          <a:lstStyle>
            <a:lvl1pPr>
              <a:defRPr sz="3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510" y="1600201"/>
            <a:ext cx="4079289" cy="18443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8369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31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368" y="274638"/>
            <a:ext cx="6878431" cy="1143000"/>
          </a:xfrm>
        </p:spPr>
        <p:txBody>
          <a:bodyPr>
            <a:noAutofit/>
          </a:bodyPr>
          <a:lstStyle>
            <a:lvl1pPr>
              <a:defRPr sz="3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8368" y="1600200"/>
            <a:ext cx="6878432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8369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199"/>
            <a:ext cx="1808368" cy="1684382"/>
          </a:xfrm>
        </p:spPr>
        <p:txBody>
          <a:bodyPr/>
          <a:lstStyle>
            <a:lvl1pPr>
              <a:defRPr sz="2000" baseline="0"/>
            </a:lvl1pPr>
          </a:lstStyle>
          <a:p>
            <a:r>
              <a:rPr lang="en-US" dirty="0"/>
              <a:t>Insert picture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15080"/>
            <a:ext cx="1808368" cy="168438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picture 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4223741"/>
            <a:ext cx="1808368" cy="168438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picture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5908123"/>
            <a:ext cx="9144000" cy="949878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77" y="6000925"/>
            <a:ext cx="3722524" cy="5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12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8368" y="274638"/>
            <a:ext cx="6878431" cy="1143000"/>
          </a:xfrm>
        </p:spPr>
        <p:txBody>
          <a:bodyPr>
            <a:noAutofit/>
          </a:bodyPr>
          <a:lstStyle>
            <a:lvl1pPr>
              <a:defRPr sz="3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8368" y="1600200"/>
            <a:ext cx="6878432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8369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3199"/>
            <a:ext cx="1808368" cy="1684382"/>
          </a:xfrm>
        </p:spPr>
        <p:txBody>
          <a:bodyPr/>
          <a:lstStyle>
            <a:lvl1pPr>
              <a:defRPr sz="2000" baseline="0"/>
            </a:lvl1pPr>
          </a:lstStyle>
          <a:p>
            <a:r>
              <a:rPr lang="en-US" dirty="0"/>
              <a:t>Insert picture 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15080"/>
            <a:ext cx="1808368" cy="168438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picture 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4223741"/>
            <a:ext cx="1808368" cy="168438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picture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18" y="274638"/>
            <a:ext cx="8216282" cy="1143000"/>
          </a:xfrm>
        </p:spPr>
        <p:txBody>
          <a:bodyPr>
            <a:noAutofit/>
          </a:bodyPr>
          <a:lstStyle>
            <a:lvl1pPr>
              <a:defRPr sz="3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18" y="1600200"/>
            <a:ext cx="8216282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8369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5908123"/>
            <a:ext cx="9144000" cy="949878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77" y="6000925"/>
            <a:ext cx="3722524" cy="5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6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18" y="274638"/>
            <a:ext cx="8216282" cy="1143000"/>
          </a:xfrm>
        </p:spPr>
        <p:txBody>
          <a:bodyPr>
            <a:noAutofit/>
          </a:bodyPr>
          <a:lstStyle>
            <a:lvl1pPr>
              <a:defRPr sz="3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518" y="1600200"/>
            <a:ext cx="821628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808369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0646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6444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322668" y="0"/>
            <a:ext cx="284835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72053" y="314943"/>
            <a:ext cx="9006566" cy="2180103"/>
          </a:xfrm>
          <a:ln w="149225">
            <a:solidFill>
              <a:srgbClr val="8D031D"/>
            </a:solidFill>
            <a:miter lim="800000"/>
          </a:ln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Insert a picture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-9007"/>
            <a:ext cx="284835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WSU-Viticulture Enology-Logo_Unit2-RG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41" y="5615339"/>
            <a:ext cx="2343172" cy="8276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614801"/>
            <a:ext cx="9144000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33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537936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8123"/>
            <a:ext cx="9144000" cy="949878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77" y="6000925"/>
            <a:ext cx="3722524" cy="5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6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537936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614802"/>
            <a:ext cx="9143999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9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43199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2537936" y="0"/>
            <a:ext cx="4208043" cy="243199"/>
          </a:xfrm>
          <a:prstGeom prst="rect">
            <a:avLst/>
          </a:prstGeom>
          <a:solidFill>
            <a:srgbClr val="57616A"/>
          </a:solidFill>
          <a:ln>
            <a:solidFill>
              <a:srgbClr val="5761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25025"/>
            <a:ext cx="9144000" cy="732976"/>
          </a:xfrm>
          <a:prstGeom prst="rect">
            <a:avLst/>
          </a:prstGeom>
          <a:solidFill>
            <a:srgbClr val="8D031D"/>
          </a:solidFill>
          <a:ln>
            <a:solidFill>
              <a:srgbClr val="8D03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WSU-Viticulture Enology-Logo_Unit1-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950" y="6203365"/>
            <a:ext cx="4140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5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>
            <a:alphaModFix amt="2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51" r:id="rId6"/>
    <p:sldLayoutId id="2147483652" r:id="rId7"/>
    <p:sldLayoutId id="2147483663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9" r:id="rId14"/>
    <p:sldLayoutId id="2147483668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8D031D"/>
          </a:solidFill>
          <a:latin typeface="Lucida Sans"/>
          <a:ea typeface="+mj-ea"/>
          <a:cs typeface="Lucid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Lucida Grande"/>
          <a:ea typeface="+mn-ea"/>
          <a:cs typeface="Lucida Grand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Lucida Grande"/>
          <a:ea typeface="+mn-ea"/>
          <a:cs typeface="Lucida Grand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ucida Grande"/>
          <a:ea typeface="+mn-ea"/>
          <a:cs typeface="Lucida Grand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Grande"/>
          <a:ea typeface="+mn-ea"/>
          <a:cs typeface="Lucida Grand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Lucida Grande"/>
          <a:ea typeface="+mn-ea"/>
          <a:cs typeface="Lucida Grand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14" y="3821329"/>
            <a:ext cx="9068585" cy="1281023"/>
          </a:xfrm>
        </p:spPr>
        <p:txBody>
          <a:bodyPr>
            <a:noAutofit/>
          </a:bodyPr>
          <a:lstStyle/>
          <a:p>
            <a:r>
              <a:rPr lang="en-US" sz="3600" dirty="0"/>
              <a:t>2017 Barley Analysis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206047"/>
            <a:ext cx="7772399" cy="743444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Layton Ashmore</a:t>
            </a:r>
          </a:p>
          <a:p>
            <a:r>
              <a:rPr lang="en-US" sz="2400" dirty="0"/>
              <a:t> Washington State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r="12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0683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Barley Steeps (</a:t>
            </a:r>
            <a:r>
              <a:rPr lang="en-US" dirty="0" err="1"/>
              <a:t>Nonvolatiles</a:t>
            </a:r>
            <a:r>
              <a:rPr lang="en-US" dirty="0"/>
              <a:t>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432" y="1417638"/>
            <a:ext cx="3952567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Samples grown in Pullman and Olympia</a:t>
            </a:r>
          </a:p>
          <a:p>
            <a:pPr marL="228600" indent="-228600"/>
            <a:r>
              <a:rPr lang="en-US" sz="2400" dirty="0"/>
              <a:t>PC1: Growing area</a:t>
            </a:r>
          </a:p>
          <a:p>
            <a:pPr marL="628650" lvl="1" indent="-228600"/>
            <a:r>
              <a:rPr lang="en-US" sz="2000" dirty="0"/>
              <a:t>40% of variance</a:t>
            </a:r>
          </a:p>
          <a:p>
            <a:pPr marL="628650" lvl="1" indent="-228600"/>
            <a:r>
              <a:rPr lang="en-US" sz="2000" dirty="0"/>
              <a:t>Mostly driven by unsaturated fatty acids</a:t>
            </a:r>
          </a:p>
          <a:p>
            <a:pPr marL="228600" indent="-228600"/>
            <a:r>
              <a:rPr lang="en-US" sz="2400" dirty="0"/>
              <a:t>PC2: 107.x and </a:t>
            </a:r>
            <a:r>
              <a:rPr lang="en-US" sz="2400" dirty="0" err="1"/>
              <a:t>Hanever</a:t>
            </a:r>
            <a:r>
              <a:rPr lang="en-US" sz="2400" dirty="0"/>
              <a:t> Strains</a:t>
            </a:r>
          </a:p>
          <a:p>
            <a:pPr marL="628650" lvl="1" indent="-228600"/>
            <a:r>
              <a:rPr lang="en-US" sz="2000" dirty="0"/>
              <a:t>20% of variance</a:t>
            </a:r>
          </a:p>
          <a:p>
            <a:pPr marL="628650" lvl="1" indent="-228600"/>
            <a:r>
              <a:rPr lang="en-US" sz="2000" dirty="0"/>
              <a:t>Potential terpenes (208.1479/</a:t>
            </a:r>
            <a:r>
              <a:rPr lang="en-US" sz="2000" dirty="0" err="1"/>
              <a:t>mz</a:t>
            </a:r>
            <a:r>
              <a:rPr lang="en-US" sz="2000" dirty="0"/>
              <a:t>)</a:t>
            </a:r>
          </a:p>
          <a:p>
            <a:pPr marL="628650" lvl="1" indent="-228600"/>
            <a:endParaRPr lang="en-US" sz="1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8544F25-3041-458E-BA0F-6A24CE2A8A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6755962"/>
              </p:ext>
            </p:extLst>
          </p:nvPr>
        </p:nvGraphicFramePr>
        <p:xfrm>
          <a:off x="137652" y="1157287"/>
          <a:ext cx="5053780" cy="465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7160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Biggest contributor to whiskey aroma: Fatty acid ethyl esters, trans-2-nonenal</a:t>
            </a:r>
          </a:p>
          <a:p>
            <a:pPr marL="628650" lvl="1" indent="-228600"/>
            <a:r>
              <a:rPr lang="en-US" sz="2000" dirty="0"/>
              <a:t>Some terpene contribution</a:t>
            </a:r>
          </a:p>
          <a:p>
            <a:pPr marL="628650" lvl="1" indent="-228600"/>
            <a:r>
              <a:rPr lang="en-US" sz="2000" dirty="0"/>
              <a:t>More than 2 double bonds = from barley</a:t>
            </a:r>
          </a:p>
          <a:p>
            <a:pPr marL="228600" indent="-228600"/>
            <a:r>
              <a:rPr lang="en-US" sz="2400" dirty="0"/>
              <a:t>Biggest contributor to barley volatiles: Oxidation products (1-octen-3-ol, nonanal), phenolics</a:t>
            </a:r>
          </a:p>
          <a:p>
            <a:pPr marL="228600" indent="-228600"/>
            <a:r>
              <a:rPr lang="en-US" sz="2400" dirty="0"/>
              <a:t>Biggest contributor to barley </a:t>
            </a:r>
            <a:r>
              <a:rPr lang="en-US" sz="2400" dirty="0" err="1"/>
              <a:t>nonvolatiles</a:t>
            </a:r>
            <a:r>
              <a:rPr lang="en-US" sz="2400" dirty="0"/>
              <a:t>: Unsaturated fatty acids</a:t>
            </a:r>
          </a:p>
          <a:p>
            <a:pPr marL="228600" indent="-228600"/>
            <a:r>
              <a:rPr lang="en-US" sz="2400" dirty="0"/>
              <a:t>How does it all fit?</a:t>
            </a:r>
          </a:p>
        </p:txBody>
      </p:sp>
    </p:spTree>
    <p:extLst>
      <p:ext uri="{BB962C8B-B14F-4D97-AF65-F5344CB8AC3E}">
        <p14:creationId xmlns:p14="http://schemas.microsoft.com/office/powerpoint/2010/main" val="29885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From </a:t>
            </a:r>
            <a:r>
              <a:rPr lang="en-US" sz="2400" dirty="0" err="1"/>
              <a:t>QToF</a:t>
            </a:r>
            <a:r>
              <a:rPr lang="en-US" sz="2400" dirty="0"/>
              <a:t> data: Major driving factor = 294.2195m/z 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FED2B-A3FB-4B80-95D2-FAB4FEE3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84372"/>
            <a:ext cx="45720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348559-E868-4C3A-833B-99C37A69A40E}"/>
              </a:ext>
            </a:extLst>
          </p:cNvPr>
          <p:cNvSpPr txBox="1"/>
          <p:nvPr/>
        </p:nvSpPr>
        <p:spPr>
          <a:xfrm>
            <a:off x="2286000" y="5041872"/>
            <a:ext cx="28472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 err="1"/>
              <a:t>Metlin</a:t>
            </a:r>
            <a:r>
              <a:rPr lang="en-US" sz="1000" dirty="0"/>
              <a:t> Database (https://metlin.scripps.edu)</a:t>
            </a:r>
          </a:p>
        </p:txBody>
      </p:sp>
    </p:spTree>
    <p:extLst>
      <p:ext uri="{BB962C8B-B14F-4D97-AF65-F5344CB8AC3E}">
        <p14:creationId xmlns:p14="http://schemas.microsoft.com/office/powerpoint/2010/main" val="337893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From </a:t>
            </a:r>
            <a:r>
              <a:rPr lang="en-US" sz="2400" dirty="0" err="1"/>
              <a:t>QToF</a:t>
            </a:r>
            <a:r>
              <a:rPr lang="en-US" sz="2400" dirty="0"/>
              <a:t> data: Major driving factor = 294.2195m/z 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FED2B-A3FB-4B80-95D2-FAB4FEE3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84372"/>
            <a:ext cx="4572000" cy="2857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6ABF64-F142-4863-8F9D-1E9656730984}"/>
              </a:ext>
            </a:extLst>
          </p:cNvPr>
          <p:cNvSpPr/>
          <p:nvPr/>
        </p:nvSpPr>
        <p:spPr>
          <a:xfrm>
            <a:off x="4487779" y="3165988"/>
            <a:ext cx="2370221" cy="116020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C7AD4-7CA4-485E-A52E-89F6F437B5AC}"/>
              </a:ext>
            </a:extLst>
          </p:cNvPr>
          <p:cNvSpPr txBox="1"/>
          <p:nvPr/>
        </p:nvSpPr>
        <p:spPr>
          <a:xfrm>
            <a:off x="2286000" y="5041872"/>
            <a:ext cx="28472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 err="1"/>
              <a:t>Metlin</a:t>
            </a:r>
            <a:r>
              <a:rPr lang="en-US" sz="1000" dirty="0"/>
              <a:t> Database (https://metlin.scripps.edu)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712C83-85A2-415A-A7F2-9B133E192329}"/>
              </a:ext>
            </a:extLst>
          </p:cNvPr>
          <p:cNvCxnSpPr/>
          <p:nvPr/>
        </p:nvCxnSpPr>
        <p:spPr>
          <a:xfrm flipV="1">
            <a:off x="6275592" y="2688979"/>
            <a:ext cx="806245" cy="540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B849FA-4B79-4AEF-AE15-8392D59550B3}"/>
              </a:ext>
            </a:extLst>
          </p:cNvPr>
          <p:cNvSpPr txBox="1"/>
          <p:nvPr/>
        </p:nvSpPr>
        <p:spPr>
          <a:xfrm>
            <a:off x="7081837" y="2450310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trans-2-nonenal?</a:t>
            </a:r>
          </a:p>
        </p:txBody>
      </p:sp>
    </p:spTree>
    <p:extLst>
      <p:ext uri="{BB962C8B-B14F-4D97-AF65-F5344CB8AC3E}">
        <p14:creationId xmlns:p14="http://schemas.microsoft.com/office/powerpoint/2010/main" val="725314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From </a:t>
            </a:r>
            <a:r>
              <a:rPr lang="en-US" sz="2400" dirty="0" err="1"/>
              <a:t>QToF</a:t>
            </a:r>
            <a:r>
              <a:rPr lang="en-US" sz="2400" dirty="0"/>
              <a:t> data: Major driving factor = 294.2195m/z 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FED2B-A3FB-4B80-95D2-FAB4FEE3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84372"/>
            <a:ext cx="4572000" cy="2857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6ABF64-F142-4863-8F9D-1E9656730984}"/>
              </a:ext>
            </a:extLst>
          </p:cNvPr>
          <p:cNvSpPr/>
          <p:nvPr/>
        </p:nvSpPr>
        <p:spPr>
          <a:xfrm>
            <a:off x="4487779" y="3165988"/>
            <a:ext cx="2370221" cy="116020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C7AD4-7CA4-485E-A52E-89F6F437B5AC}"/>
              </a:ext>
            </a:extLst>
          </p:cNvPr>
          <p:cNvSpPr txBox="1"/>
          <p:nvPr/>
        </p:nvSpPr>
        <p:spPr>
          <a:xfrm>
            <a:off x="2286000" y="5041872"/>
            <a:ext cx="28472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 err="1"/>
              <a:t>Metlin</a:t>
            </a:r>
            <a:r>
              <a:rPr lang="en-US" sz="1000" dirty="0"/>
              <a:t> Database (https://metlin.scripps.edu)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712C83-85A2-415A-A7F2-9B133E192329}"/>
              </a:ext>
            </a:extLst>
          </p:cNvPr>
          <p:cNvCxnSpPr/>
          <p:nvPr/>
        </p:nvCxnSpPr>
        <p:spPr>
          <a:xfrm flipV="1">
            <a:off x="6275592" y="2688979"/>
            <a:ext cx="806245" cy="540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B849FA-4B79-4AEF-AE15-8392D59550B3}"/>
              </a:ext>
            </a:extLst>
          </p:cNvPr>
          <p:cNvSpPr txBox="1"/>
          <p:nvPr/>
        </p:nvSpPr>
        <p:spPr>
          <a:xfrm>
            <a:off x="7081837" y="2450310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trans-2-nonenal?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747F7F-0E7E-4136-8F12-B85EEC0CF349}"/>
              </a:ext>
            </a:extLst>
          </p:cNvPr>
          <p:cNvSpPr/>
          <p:nvPr/>
        </p:nvSpPr>
        <p:spPr>
          <a:xfrm>
            <a:off x="2286000" y="3165988"/>
            <a:ext cx="1977942" cy="116020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9B55F0-9B61-4363-9202-472CAFF238EB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1893721" y="2688979"/>
            <a:ext cx="681942" cy="646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04DF98-E905-4A6F-927A-E3F960874C38}"/>
              </a:ext>
            </a:extLst>
          </p:cNvPr>
          <p:cNvSpPr txBox="1"/>
          <p:nvPr/>
        </p:nvSpPr>
        <p:spPr>
          <a:xfrm>
            <a:off x="1196101" y="2373486"/>
            <a:ext cx="13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1-octen-3-ol</a:t>
            </a:r>
          </a:p>
        </p:txBody>
      </p:sp>
    </p:spTree>
    <p:extLst>
      <p:ext uri="{BB962C8B-B14F-4D97-AF65-F5344CB8AC3E}">
        <p14:creationId xmlns:p14="http://schemas.microsoft.com/office/powerpoint/2010/main" val="53561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From </a:t>
            </a:r>
            <a:r>
              <a:rPr lang="en-US" sz="2400" dirty="0" err="1"/>
              <a:t>QToF</a:t>
            </a:r>
            <a:r>
              <a:rPr lang="en-US" sz="2400" dirty="0"/>
              <a:t> data: Major driving factor = 294.2195m/z 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FED2B-A3FB-4B80-95D2-FAB4FEE3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84372"/>
            <a:ext cx="4572000" cy="28575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E6ABF64-F142-4863-8F9D-1E9656730984}"/>
              </a:ext>
            </a:extLst>
          </p:cNvPr>
          <p:cNvSpPr/>
          <p:nvPr/>
        </p:nvSpPr>
        <p:spPr>
          <a:xfrm>
            <a:off x="4487779" y="3165988"/>
            <a:ext cx="2370221" cy="116020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4C7AD4-7CA4-485E-A52E-89F6F437B5AC}"/>
              </a:ext>
            </a:extLst>
          </p:cNvPr>
          <p:cNvSpPr txBox="1"/>
          <p:nvPr/>
        </p:nvSpPr>
        <p:spPr>
          <a:xfrm>
            <a:off x="2286000" y="5041872"/>
            <a:ext cx="28472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 err="1"/>
              <a:t>Metlin</a:t>
            </a:r>
            <a:r>
              <a:rPr lang="en-US" sz="1000" dirty="0"/>
              <a:t> Database (https://metlin.scripps.edu)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712C83-85A2-415A-A7F2-9B133E192329}"/>
              </a:ext>
            </a:extLst>
          </p:cNvPr>
          <p:cNvCxnSpPr/>
          <p:nvPr/>
        </p:nvCxnSpPr>
        <p:spPr>
          <a:xfrm flipV="1">
            <a:off x="6275592" y="2688979"/>
            <a:ext cx="806245" cy="540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B849FA-4B79-4AEF-AE15-8392D59550B3}"/>
              </a:ext>
            </a:extLst>
          </p:cNvPr>
          <p:cNvSpPr txBox="1"/>
          <p:nvPr/>
        </p:nvSpPr>
        <p:spPr>
          <a:xfrm>
            <a:off x="7081837" y="2450310"/>
            <a:ext cx="179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trans-2-nonenal?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747F7F-0E7E-4136-8F12-B85EEC0CF349}"/>
              </a:ext>
            </a:extLst>
          </p:cNvPr>
          <p:cNvSpPr/>
          <p:nvPr/>
        </p:nvSpPr>
        <p:spPr>
          <a:xfrm>
            <a:off x="2286000" y="3165988"/>
            <a:ext cx="1977942" cy="116020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9B55F0-9B61-4363-9202-472CAFF238EB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1893721" y="2688979"/>
            <a:ext cx="681942" cy="6469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04DF98-E905-4A6F-927A-E3F960874C38}"/>
              </a:ext>
            </a:extLst>
          </p:cNvPr>
          <p:cNvSpPr txBox="1"/>
          <p:nvPr/>
        </p:nvSpPr>
        <p:spPr>
          <a:xfrm>
            <a:off x="1196101" y="2373486"/>
            <a:ext cx="1336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1-octen-3-ol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1E853C-EA85-4692-9402-3C3B3676B840}"/>
              </a:ext>
            </a:extLst>
          </p:cNvPr>
          <p:cNvCxnSpPr/>
          <p:nvPr/>
        </p:nvCxnSpPr>
        <p:spPr>
          <a:xfrm>
            <a:off x="4365523" y="2556387"/>
            <a:ext cx="0" cy="1130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929FC8-85D6-4DBC-92F6-EF123B28A638}"/>
              </a:ext>
            </a:extLst>
          </p:cNvPr>
          <p:cNvSpPr txBox="1"/>
          <p:nvPr/>
        </p:nvSpPr>
        <p:spPr>
          <a:xfrm>
            <a:off x="3647890" y="2188820"/>
            <a:ext cx="143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Lipoxygenase</a:t>
            </a:r>
          </a:p>
        </p:txBody>
      </p:sp>
    </p:spTree>
    <p:extLst>
      <p:ext uri="{BB962C8B-B14F-4D97-AF65-F5344CB8AC3E}">
        <p14:creationId xmlns:p14="http://schemas.microsoft.com/office/powerpoint/2010/main" val="4115007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From </a:t>
            </a:r>
            <a:r>
              <a:rPr lang="en-US" sz="2400" dirty="0" err="1"/>
              <a:t>QToF</a:t>
            </a:r>
            <a:r>
              <a:rPr lang="en-US" sz="2400" dirty="0"/>
              <a:t> data: Major driving factor = 294.2195m/z 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CFED2B-A3FB-4B80-95D2-FAB4FEE3A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184372"/>
            <a:ext cx="45720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C7AD4-7CA4-485E-A52E-89F6F437B5AC}"/>
              </a:ext>
            </a:extLst>
          </p:cNvPr>
          <p:cNvSpPr txBox="1"/>
          <p:nvPr/>
        </p:nvSpPr>
        <p:spPr>
          <a:xfrm>
            <a:off x="2286000" y="5041872"/>
            <a:ext cx="28472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From: </a:t>
            </a:r>
            <a:r>
              <a:rPr lang="en-US" sz="1000" dirty="0" err="1"/>
              <a:t>Metlin</a:t>
            </a:r>
            <a:r>
              <a:rPr lang="en-US" sz="1000" dirty="0"/>
              <a:t> Database (https://metlin.scripps.edu)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1E853C-EA85-4692-9402-3C3B3676B840}"/>
              </a:ext>
            </a:extLst>
          </p:cNvPr>
          <p:cNvCxnSpPr>
            <a:cxnSpLocks/>
          </p:cNvCxnSpPr>
          <p:nvPr/>
        </p:nvCxnSpPr>
        <p:spPr>
          <a:xfrm>
            <a:off x="4827639" y="2644877"/>
            <a:ext cx="0" cy="7841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929FC8-85D6-4DBC-92F6-EF123B28A638}"/>
              </a:ext>
            </a:extLst>
          </p:cNvPr>
          <p:cNvSpPr txBox="1"/>
          <p:nvPr/>
        </p:nvSpPr>
        <p:spPr>
          <a:xfrm>
            <a:off x="4110005" y="2201217"/>
            <a:ext cx="143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Lipoxygenase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74F8071-5D44-4BE7-9066-D891793E524E}"/>
              </a:ext>
            </a:extLst>
          </p:cNvPr>
          <p:cNvSpPr/>
          <p:nvPr/>
        </p:nvSpPr>
        <p:spPr>
          <a:xfrm>
            <a:off x="4110006" y="3428456"/>
            <a:ext cx="1435265" cy="651931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B75674-E3BD-4DA9-B12C-E699314544AA}"/>
              </a:ext>
            </a:extLst>
          </p:cNvPr>
          <p:cNvSpPr txBox="1"/>
          <p:nvPr/>
        </p:nvSpPr>
        <p:spPr>
          <a:xfrm>
            <a:off x="3774915" y="4101040"/>
            <a:ext cx="210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“cis-1,4-pentadiene”</a:t>
            </a:r>
          </a:p>
        </p:txBody>
      </p:sp>
    </p:spTree>
    <p:extLst>
      <p:ext uri="{BB962C8B-B14F-4D97-AF65-F5344CB8AC3E}">
        <p14:creationId xmlns:p14="http://schemas.microsoft.com/office/powerpoint/2010/main" val="3929558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Takeaway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Lipid oxidation by lipoxygenase – produces key volatile aroma compounds and aroma precursors</a:t>
            </a:r>
          </a:p>
          <a:p>
            <a:pPr marL="628650" lvl="1" indent="-228600"/>
            <a:r>
              <a:rPr lang="en-US" sz="2000" dirty="0"/>
              <a:t>Trans-2-nonenal – off flavor in beer (“wet newspaper”), potential lactone formation in whiskey</a:t>
            </a:r>
          </a:p>
          <a:p>
            <a:pPr marL="628650" lvl="1" indent="-228600"/>
            <a:r>
              <a:rPr lang="en-US" sz="2000" dirty="0"/>
              <a:t>Cis-3-hexenal – off flavor in beer and wine (“grassy”), </a:t>
            </a:r>
            <a:r>
              <a:rPr lang="en-US" sz="2000" dirty="0" err="1"/>
              <a:t>hexalactone</a:t>
            </a:r>
            <a:r>
              <a:rPr lang="en-US" sz="2000" dirty="0"/>
              <a:t> precursor in whiskey</a:t>
            </a:r>
          </a:p>
          <a:p>
            <a:pPr marL="628650" lvl="1" indent="-228600"/>
            <a:r>
              <a:rPr lang="en-US" sz="2000" dirty="0"/>
              <a:t>1-octen-3-ol – off flavor in beer and wine (“</a:t>
            </a:r>
            <a:r>
              <a:rPr lang="en-US" sz="2000" dirty="0" err="1"/>
              <a:t>mushroomy</a:t>
            </a:r>
            <a:r>
              <a:rPr lang="en-US" sz="2000" dirty="0"/>
              <a:t>”), </a:t>
            </a:r>
            <a:r>
              <a:rPr lang="en-US" sz="2000" dirty="0" err="1"/>
              <a:t>octalactone</a:t>
            </a:r>
            <a:r>
              <a:rPr lang="en-US" sz="2000" dirty="0"/>
              <a:t> precursor in whiskey</a:t>
            </a:r>
          </a:p>
        </p:txBody>
      </p:sp>
    </p:spTree>
    <p:extLst>
      <p:ext uri="{BB962C8B-B14F-4D97-AF65-F5344CB8AC3E}">
        <p14:creationId xmlns:p14="http://schemas.microsoft.com/office/powerpoint/2010/main" val="267013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Collect more data for better statistical analysis</a:t>
            </a:r>
          </a:p>
          <a:p>
            <a:pPr marL="228600" indent="-228600"/>
            <a:r>
              <a:rPr lang="en-US" sz="2400" dirty="0"/>
              <a:t>Quantification of </a:t>
            </a:r>
            <a:r>
              <a:rPr lang="en-US" sz="2400"/>
              <a:t>potential flavor markers</a:t>
            </a:r>
            <a:endParaRPr lang="en-US" sz="2400" dirty="0"/>
          </a:p>
          <a:p>
            <a:pPr marL="228600" indent="-228600"/>
            <a:r>
              <a:rPr lang="en-US" sz="2400" dirty="0"/>
              <a:t>Fatty acid analysis</a:t>
            </a:r>
          </a:p>
          <a:p>
            <a:pPr marL="228600" indent="-228600"/>
            <a:r>
              <a:rPr lang="en-US" sz="2400" dirty="0"/>
              <a:t>LOX activity</a:t>
            </a:r>
          </a:p>
          <a:p>
            <a:pPr marL="228600" indent="-228600"/>
            <a:r>
              <a:rPr lang="en-US" sz="2400" dirty="0"/>
              <a:t>Sulfur compound analysis (DMS, DMSO, DMDS)</a:t>
            </a:r>
          </a:p>
          <a:p>
            <a:pPr marL="228600" indent="-228600"/>
            <a:r>
              <a:rPr lang="en-US" sz="2400" dirty="0"/>
              <a:t>Analyze 2018 barley</a:t>
            </a:r>
          </a:p>
          <a:p>
            <a:pPr marL="228600" indent="-228600"/>
            <a:r>
              <a:rPr lang="en-US" sz="2400" dirty="0"/>
              <a:t>Analyze year 1 whiskey</a:t>
            </a:r>
          </a:p>
        </p:txBody>
      </p:sp>
    </p:spTree>
    <p:extLst>
      <p:ext uri="{BB962C8B-B14F-4D97-AF65-F5344CB8AC3E}">
        <p14:creationId xmlns:p14="http://schemas.microsoft.com/office/powerpoint/2010/main" val="2840228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1417638"/>
            <a:ext cx="8229599" cy="4390969"/>
          </a:xfrm>
        </p:spPr>
        <p:txBody>
          <a:bodyPr>
            <a:normAutofit/>
          </a:bodyPr>
          <a:lstStyle/>
          <a:p>
            <a:pPr marL="228600" indent="-228600"/>
            <a:r>
              <a:rPr lang="en-US" sz="2400" dirty="0"/>
              <a:t>Dr. Tom Collins</a:t>
            </a:r>
          </a:p>
          <a:p>
            <a:pPr marL="228600" indent="-228600"/>
            <a:r>
              <a:rPr lang="en-US" sz="2400" dirty="0"/>
              <a:t>Dr. Stephen Bramwell</a:t>
            </a:r>
          </a:p>
          <a:p>
            <a:pPr marL="228600" indent="-228600"/>
            <a:r>
              <a:rPr lang="en-US" sz="2400" dirty="0"/>
              <a:t>Dr. Kevin Murphy</a:t>
            </a:r>
          </a:p>
          <a:p>
            <a:pPr marL="228600" indent="-228600"/>
            <a:r>
              <a:rPr lang="en-US" sz="2400"/>
              <a:t>Sandstone Distillery</a:t>
            </a:r>
            <a:endParaRPr lang="en-US" sz="2400" dirty="0"/>
          </a:p>
          <a:p>
            <a:pPr marL="228600" indent="-228600"/>
            <a:r>
              <a:rPr lang="en-US" sz="2400" dirty="0"/>
              <a:t>WSU Wine Science Center</a:t>
            </a:r>
          </a:p>
          <a:p>
            <a:pPr marL="228600" indent="-228600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294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285B5-9E65-498B-B7EC-5116A6AF7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784" y="274638"/>
            <a:ext cx="6878431" cy="1143000"/>
          </a:xfrm>
        </p:spPr>
        <p:txBody>
          <a:bodyPr/>
          <a:lstStyle/>
          <a:p>
            <a:r>
              <a:rPr lang="en-US" dirty="0"/>
              <a:t>Our lab – 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FC224-5C93-4282-A8A8-892E130DE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1" y="1600201"/>
            <a:ext cx="8932984" cy="4120662"/>
          </a:xfrm>
        </p:spPr>
        <p:txBody>
          <a:bodyPr/>
          <a:lstStyle/>
          <a:p>
            <a:r>
              <a:rPr lang="en-US" dirty="0"/>
              <a:t>Instrumental methods of beverage analysis</a:t>
            </a:r>
          </a:p>
          <a:p>
            <a:r>
              <a:rPr lang="en-US" dirty="0"/>
              <a:t>Extraction, separation, detection, and identification of flavor and aroma compounds and their precursors</a:t>
            </a:r>
          </a:p>
          <a:p>
            <a:r>
              <a:rPr lang="en-US" dirty="0"/>
              <a:t>Two methods: Volatile analysis (GC) and Nonvolatile analysis (LC)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9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354E-9FDC-4D1C-BEA1-79D138D3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Lucida Grande"/>
              </a:rPr>
              <a:t>Our lab – Volatile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A8ED4-2DB6-406D-A587-42D58BA9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154" y="1417638"/>
            <a:ext cx="5909641" cy="4525963"/>
          </a:xfrm>
        </p:spPr>
        <p:txBody>
          <a:bodyPr/>
          <a:lstStyle/>
          <a:p>
            <a:r>
              <a:rPr lang="en-US" dirty="0"/>
              <a:t>Headspace Solid Phase Microextraction (HS-SPME)</a:t>
            </a:r>
          </a:p>
          <a:p>
            <a:pPr lvl="1"/>
            <a:r>
              <a:rPr lang="en-US" dirty="0"/>
              <a:t>Efficient extraction of volatile components</a:t>
            </a:r>
          </a:p>
          <a:p>
            <a:pPr lvl="1"/>
            <a:r>
              <a:rPr lang="en-US" dirty="0"/>
              <a:t>Minimal sample alteration</a:t>
            </a:r>
          </a:p>
          <a:p>
            <a:r>
              <a:rPr lang="en-US" dirty="0"/>
              <a:t>GC-MS</a:t>
            </a:r>
          </a:p>
          <a:p>
            <a:pPr lvl="1"/>
            <a:r>
              <a:rPr lang="en-US" dirty="0"/>
              <a:t>Detection and identification of compounds through NIST libraries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53247-DD11-4029-9C80-31FE8ADC8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24" y="3707785"/>
            <a:ext cx="2999743" cy="1855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2B1F7-115A-4508-8836-7809ACB37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31" y="1600200"/>
            <a:ext cx="2942836" cy="16536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7FA3D7-5625-4A28-97AC-331D5E188150}"/>
              </a:ext>
            </a:extLst>
          </p:cNvPr>
          <p:cNvSpPr txBox="1"/>
          <p:nvPr/>
        </p:nvSpPr>
        <p:spPr>
          <a:xfrm>
            <a:off x="78205" y="5562946"/>
            <a:ext cx="2999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ucida Grande"/>
              </a:rPr>
              <a:t>Agilent 7890/5977 GC-MS, “Ethel”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576C25-D82F-48CD-9BAE-548726BD6C7E}"/>
              </a:ext>
            </a:extLst>
          </p:cNvPr>
          <p:cNvSpPr txBox="1"/>
          <p:nvPr/>
        </p:nvSpPr>
        <p:spPr>
          <a:xfrm>
            <a:off x="110145" y="3203829"/>
            <a:ext cx="29358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ucida Grande"/>
              </a:rPr>
              <a:t>Gerstel MPS HS-SPME autosampler</a:t>
            </a:r>
          </a:p>
        </p:txBody>
      </p:sp>
    </p:spTree>
    <p:extLst>
      <p:ext uri="{BB962C8B-B14F-4D97-AF65-F5344CB8AC3E}">
        <p14:creationId xmlns:p14="http://schemas.microsoft.com/office/powerpoint/2010/main" val="161092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354E-9FDC-4D1C-BEA1-79D138D3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Lucida Grande"/>
              </a:rPr>
              <a:t>Our lab – Nonvolatile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A8ED4-2DB6-406D-A587-42D58BA9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816" y="1210248"/>
            <a:ext cx="5971184" cy="4625068"/>
          </a:xfrm>
        </p:spPr>
        <p:txBody>
          <a:bodyPr>
            <a:normAutofit/>
          </a:bodyPr>
          <a:lstStyle/>
          <a:p>
            <a:r>
              <a:rPr lang="en-US" dirty="0"/>
              <a:t>Ultra-high Pressure Liquid Chromatography (UHPLC)</a:t>
            </a:r>
          </a:p>
          <a:p>
            <a:pPr lvl="1"/>
            <a:r>
              <a:rPr lang="en-US" dirty="0"/>
              <a:t>Efficient separations based on water/organic solvent affinity</a:t>
            </a:r>
          </a:p>
          <a:p>
            <a:pPr lvl="1"/>
            <a:r>
              <a:rPr lang="en-US" dirty="0"/>
              <a:t>Only sample prep: filtration</a:t>
            </a:r>
          </a:p>
          <a:p>
            <a:r>
              <a:rPr lang="en-US" dirty="0" err="1"/>
              <a:t>QToF</a:t>
            </a:r>
            <a:r>
              <a:rPr lang="en-US" dirty="0"/>
              <a:t>/MS</a:t>
            </a:r>
          </a:p>
          <a:p>
            <a:pPr lvl="1"/>
            <a:r>
              <a:rPr lang="en-US" dirty="0"/>
              <a:t>Highly accurate mass profiling</a:t>
            </a:r>
          </a:p>
          <a:p>
            <a:pPr lvl="1"/>
            <a:r>
              <a:rPr lang="en-US" dirty="0"/>
              <a:t>Lookup of compounds through metabolomic databases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5F4E8-7B5C-48E0-A897-9EC6604BDE3C}"/>
              </a:ext>
            </a:extLst>
          </p:cNvPr>
          <p:cNvSpPr txBox="1"/>
          <p:nvPr/>
        </p:nvSpPr>
        <p:spPr>
          <a:xfrm>
            <a:off x="186534" y="3398874"/>
            <a:ext cx="2762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Lucida Grande"/>
              </a:rPr>
              <a:t>Agilent Infinity II UHPLC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0DA85C-956C-4880-8815-B0025D041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105" y="1426653"/>
            <a:ext cx="2275385" cy="1706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8271A-6FFD-4505-91DB-179923929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18" y="3644150"/>
            <a:ext cx="2762162" cy="2071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F2CEEA-E3BC-4DA5-8326-751B7E3D2854}"/>
              </a:ext>
            </a:extLst>
          </p:cNvPr>
          <p:cNvSpPr txBox="1"/>
          <p:nvPr/>
        </p:nvSpPr>
        <p:spPr>
          <a:xfrm>
            <a:off x="228714" y="5662091"/>
            <a:ext cx="2543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Lucida Grande"/>
              </a:rPr>
              <a:t>Agilent 6545 </a:t>
            </a:r>
            <a:r>
              <a:rPr lang="en-US" sz="1200" dirty="0" err="1">
                <a:latin typeface="Lucida Grande"/>
              </a:rPr>
              <a:t>QToF</a:t>
            </a:r>
            <a:r>
              <a:rPr lang="en-US" sz="1200" dirty="0">
                <a:latin typeface="Lucida Grande"/>
              </a:rPr>
              <a:t>/MS, “Mortimer”</a:t>
            </a:r>
          </a:p>
        </p:txBody>
      </p:sp>
    </p:spTree>
    <p:extLst>
      <p:ext uri="{BB962C8B-B14F-4D97-AF65-F5344CB8AC3E}">
        <p14:creationId xmlns:p14="http://schemas.microsoft.com/office/powerpoint/2010/main" val="3880006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354E-9FDC-4D1C-BEA1-79D138D32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799" cy="1143000"/>
          </a:xfrm>
        </p:spPr>
        <p:txBody>
          <a:bodyPr/>
          <a:lstStyle/>
          <a:p>
            <a:r>
              <a:rPr lang="en-US" dirty="0"/>
              <a:t>Our lab – Barley Breeding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A8ED4-2DB6-406D-A587-42D58BA9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17638"/>
            <a:ext cx="8229598" cy="44176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Volatile analysis</a:t>
            </a:r>
          </a:p>
          <a:p>
            <a:pPr lvl="1"/>
            <a:r>
              <a:rPr lang="en-US" dirty="0"/>
              <a:t>Sandstone fresh-make whiskeys</a:t>
            </a:r>
          </a:p>
          <a:p>
            <a:pPr lvl="2"/>
            <a:r>
              <a:rPr lang="en-US" dirty="0"/>
              <a:t>Individual batches from each 2017 breeding trial</a:t>
            </a:r>
          </a:p>
          <a:p>
            <a:pPr lvl="2"/>
            <a:r>
              <a:rPr lang="en-US" dirty="0"/>
              <a:t>No malting (no barley alteration)</a:t>
            </a:r>
          </a:p>
          <a:p>
            <a:pPr lvl="2"/>
            <a:r>
              <a:rPr lang="en-US" dirty="0"/>
              <a:t>No barrel contact (no non-volatiles)</a:t>
            </a:r>
          </a:p>
          <a:p>
            <a:pPr lvl="1"/>
            <a:r>
              <a:rPr lang="en-US" dirty="0"/>
              <a:t>Barley hot water steeps</a:t>
            </a:r>
          </a:p>
          <a:p>
            <a:pPr lvl="2"/>
            <a:r>
              <a:rPr lang="en-US" dirty="0"/>
              <a:t>Mimic mashing conditions for beer and distillated spirit production</a:t>
            </a:r>
          </a:p>
          <a:p>
            <a:r>
              <a:rPr lang="en-US" dirty="0"/>
              <a:t>Nonvolatile analysis</a:t>
            </a:r>
          </a:p>
          <a:p>
            <a:pPr lvl="1"/>
            <a:r>
              <a:rPr lang="en-US" dirty="0"/>
              <a:t>Barley hot water steeps</a:t>
            </a:r>
          </a:p>
          <a:p>
            <a:pPr lvl="2"/>
            <a:r>
              <a:rPr lang="en-US" dirty="0"/>
              <a:t>Get an idea of bound flavor compounds and flavor precursors</a:t>
            </a:r>
          </a:p>
          <a:p>
            <a:r>
              <a:rPr lang="en-US" dirty="0"/>
              <a:t>First pass: Untargeted, searching for “unknown unknowns”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829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799" cy="1143000"/>
          </a:xfrm>
        </p:spPr>
        <p:txBody>
          <a:bodyPr/>
          <a:lstStyle/>
          <a:p>
            <a:r>
              <a:rPr lang="en-US" dirty="0"/>
              <a:t>Results – Sandstone Whiskey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07A13D4-0CA0-4E50-AE2F-BB449B2B1F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910897"/>
              </p:ext>
            </p:extLst>
          </p:nvPr>
        </p:nvGraphicFramePr>
        <p:xfrm>
          <a:off x="1" y="1134761"/>
          <a:ext cx="5388076" cy="4390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9251" y="1417638"/>
            <a:ext cx="3824748" cy="4390969"/>
          </a:xfrm>
        </p:spPr>
        <p:txBody>
          <a:bodyPr>
            <a:normAutofit/>
          </a:bodyPr>
          <a:lstStyle/>
          <a:p>
            <a:r>
              <a:rPr lang="en-US" sz="2400" dirty="0"/>
              <a:t>Major aroma compounds: ethyl esters</a:t>
            </a:r>
          </a:p>
          <a:p>
            <a:pPr lvl="1"/>
            <a:r>
              <a:rPr lang="en-US" sz="2000" dirty="0"/>
              <a:t>Ethanol + fatty acid</a:t>
            </a:r>
          </a:p>
          <a:p>
            <a:pPr lvl="1"/>
            <a:r>
              <a:rPr lang="en-US" sz="2000" dirty="0"/>
              <a:t>Can be yeast or plant derived</a:t>
            </a:r>
          </a:p>
          <a:p>
            <a:r>
              <a:rPr lang="en-US" sz="2400" dirty="0"/>
              <a:t>Main source of separation (PC1): Still system</a:t>
            </a:r>
          </a:p>
          <a:p>
            <a:pPr lvl="1"/>
            <a:r>
              <a:rPr lang="en-US" sz="2000" dirty="0"/>
              <a:t>107.58 and 107.8 distilled on separate system</a:t>
            </a:r>
          </a:p>
          <a:p>
            <a:pPr lvl="1"/>
            <a:r>
              <a:rPr lang="en-US" sz="2000" dirty="0"/>
              <a:t>79% of variance</a:t>
            </a:r>
          </a:p>
        </p:txBody>
      </p:sp>
    </p:spTree>
    <p:extLst>
      <p:ext uri="{BB962C8B-B14F-4D97-AF65-F5344CB8AC3E}">
        <p14:creationId xmlns:p14="http://schemas.microsoft.com/office/powerpoint/2010/main" val="157809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799" cy="1143000"/>
          </a:xfrm>
        </p:spPr>
        <p:txBody>
          <a:bodyPr/>
          <a:lstStyle/>
          <a:p>
            <a:r>
              <a:rPr lang="en-US" dirty="0"/>
              <a:t>Results – Sandstone Whiskey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432" y="1417638"/>
            <a:ext cx="3952567" cy="439096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Outliers removed</a:t>
            </a:r>
          </a:p>
          <a:p>
            <a:r>
              <a:rPr lang="en-US" sz="2400" dirty="0"/>
              <a:t>Horizontal separation (PC1)</a:t>
            </a:r>
          </a:p>
          <a:p>
            <a:pPr lvl="1"/>
            <a:r>
              <a:rPr lang="en-US" sz="2000" dirty="0"/>
              <a:t>49% of variance</a:t>
            </a:r>
          </a:p>
          <a:p>
            <a:pPr lvl="1"/>
            <a:r>
              <a:rPr lang="en-US" sz="2000" dirty="0"/>
              <a:t>Driven mostly by dodecanoic acid ethyl ester</a:t>
            </a:r>
          </a:p>
          <a:p>
            <a:r>
              <a:rPr lang="en-US" sz="2400" dirty="0"/>
              <a:t>Vertical separation (PC2)</a:t>
            </a:r>
          </a:p>
          <a:p>
            <a:pPr lvl="1"/>
            <a:r>
              <a:rPr lang="en-US" sz="2000" dirty="0"/>
              <a:t>40% of variance</a:t>
            </a:r>
          </a:p>
          <a:p>
            <a:pPr lvl="1"/>
            <a:r>
              <a:rPr lang="en-US" sz="2000" dirty="0"/>
              <a:t>Driven mostly by pentadecanoic acid ethyl ester</a:t>
            </a:r>
          </a:p>
          <a:p>
            <a:r>
              <a:rPr lang="en-US" sz="2400" dirty="0"/>
              <a:t>Most likely yeast derived aroma compounds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2000750-AA56-42C7-B919-FB7A3DFA8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812941"/>
              </p:ext>
            </p:extLst>
          </p:nvPr>
        </p:nvGraphicFramePr>
        <p:xfrm>
          <a:off x="-1" y="1309483"/>
          <a:ext cx="5191433" cy="439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665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799" cy="1143000"/>
          </a:xfrm>
        </p:spPr>
        <p:txBody>
          <a:bodyPr/>
          <a:lstStyle/>
          <a:p>
            <a:r>
              <a:rPr lang="en-US" dirty="0"/>
              <a:t>Results – Sandstone Whiskey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432" y="1417638"/>
            <a:ext cx="3952567" cy="439096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Likely plant-derived compounds</a:t>
            </a:r>
          </a:p>
          <a:p>
            <a:pPr lvl="1"/>
            <a:r>
              <a:rPr lang="en-US" sz="2000" dirty="0"/>
              <a:t>Terpenes, unsaturated aldehydes</a:t>
            </a:r>
          </a:p>
          <a:p>
            <a:r>
              <a:rPr lang="en-US" sz="2400" dirty="0"/>
              <a:t>PC1: Trans-2-nonenal</a:t>
            </a:r>
          </a:p>
          <a:p>
            <a:pPr lvl="1"/>
            <a:r>
              <a:rPr lang="en-US" sz="2000" dirty="0"/>
              <a:t>~49% of variance</a:t>
            </a:r>
          </a:p>
          <a:p>
            <a:pPr lvl="1"/>
            <a:r>
              <a:rPr lang="en-US" sz="2000" dirty="0"/>
              <a:t>Oxidation product</a:t>
            </a:r>
          </a:p>
          <a:p>
            <a:pPr lvl="1"/>
            <a:r>
              <a:rPr lang="en-US" sz="2000" dirty="0"/>
              <a:t>“Wet newspaper”, “cardboard”</a:t>
            </a:r>
          </a:p>
          <a:p>
            <a:pPr lvl="1"/>
            <a:r>
              <a:rPr lang="en-US" sz="2000" dirty="0"/>
              <a:t>117.x strains separated from 120.x strains</a:t>
            </a:r>
          </a:p>
          <a:p>
            <a:r>
              <a:rPr lang="en-US" sz="2400" dirty="0"/>
              <a:t>PC2: Terpenes</a:t>
            </a:r>
          </a:p>
          <a:p>
            <a:pPr lvl="1"/>
            <a:r>
              <a:rPr lang="en-US" sz="2000" dirty="0"/>
              <a:t>~38% of variance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DD0BFF1-6B25-4CE3-860D-C5D2BE753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1181568"/>
              </p:ext>
            </p:extLst>
          </p:nvPr>
        </p:nvGraphicFramePr>
        <p:xfrm>
          <a:off x="78658" y="1120876"/>
          <a:ext cx="5112774" cy="4765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5220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A8279-944A-4E5E-89F8-F9C8D417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Results – Barley Steeps (Volatiles)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EB18E1-34F4-49B4-8B4A-9B7F5C65F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432" y="1417638"/>
            <a:ext cx="3952567" cy="4390969"/>
          </a:xfrm>
        </p:spPr>
        <p:txBody>
          <a:bodyPr>
            <a:normAutofit fontScale="92500" lnSpcReduction="10000"/>
          </a:bodyPr>
          <a:lstStyle/>
          <a:p>
            <a:pPr marL="228600" indent="-228600"/>
            <a:r>
              <a:rPr lang="en-US" sz="2400" dirty="0"/>
              <a:t>Samples grown in Pullman and Olympia</a:t>
            </a:r>
          </a:p>
          <a:p>
            <a:pPr marL="228600" indent="-228600"/>
            <a:r>
              <a:rPr lang="en-US" sz="2400" dirty="0"/>
              <a:t>Separations unclear</a:t>
            </a:r>
          </a:p>
          <a:p>
            <a:pPr marL="228600" indent="-228600"/>
            <a:r>
              <a:rPr lang="en-US" sz="2400" dirty="0"/>
              <a:t>Important volatile compounds:</a:t>
            </a:r>
          </a:p>
          <a:p>
            <a:pPr marL="628650" lvl="1" indent="-228600"/>
            <a:r>
              <a:rPr lang="en-US" sz="2000" dirty="0"/>
              <a:t>Fatty acid ethyl esters</a:t>
            </a:r>
          </a:p>
          <a:p>
            <a:pPr marL="628650" lvl="1" indent="-228600"/>
            <a:r>
              <a:rPr lang="en-US" sz="2000" dirty="0"/>
              <a:t>Phenolics/flavonoids</a:t>
            </a:r>
          </a:p>
          <a:p>
            <a:pPr marL="1028700" lvl="2"/>
            <a:r>
              <a:rPr lang="en-US" sz="1600" dirty="0"/>
              <a:t>Semi-volatiles, mouthfeel and antioxidant properties</a:t>
            </a:r>
          </a:p>
          <a:p>
            <a:pPr marL="628650" lvl="1" indent="-228600"/>
            <a:r>
              <a:rPr lang="en-US" sz="2000" dirty="0"/>
              <a:t>Oxidation products</a:t>
            </a:r>
          </a:p>
          <a:p>
            <a:pPr marL="1028700" lvl="2"/>
            <a:r>
              <a:rPr lang="en-US" sz="1600" dirty="0"/>
              <a:t>1-octen-3-ol</a:t>
            </a:r>
          </a:p>
          <a:p>
            <a:pPr marL="1028700" lvl="2"/>
            <a:r>
              <a:rPr lang="en-US" sz="1600" dirty="0"/>
              <a:t>nonanal</a:t>
            </a:r>
          </a:p>
          <a:p>
            <a:pPr marL="1028700" lvl="2"/>
            <a:r>
              <a:rPr lang="en-US" sz="1600" dirty="0"/>
              <a:t>1-hexanol</a:t>
            </a:r>
          </a:p>
          <a:p>
            <a:pPr marL="1028700" lvl="2"/>
            <a:r>
              <a:rPr lang="en-US" sz="1600" dirty="0"/>
              <a:t>2-octanone</a:t>
            </a:r>
          </a:p>
          <a:p>
            <a:pPr marL="628650" lvl="1" indent="-228600"/>
            <a:endParaRPr lang="en-US" sz="2000" dirty="0"/>
          </a:p>
          <a:p>
            <a:pPr marL="628650" lvl="1" indent="-228600"/>
            <a:endParaRPr lang="en-US" sz="2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81BAC3E-6029-4342-9657-C4662B258F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656532"/>
              </p:ext>
            </p:extLst>
          </p:nvPr>
        </p:nvGraphicFramePr>
        <p:xfrm>
          <a:off x="120317" y="1227221"/>
          <a:ext cx="5071116" cy="4581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71478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1169</Words>
  <Application>Microsoft Office PowerPoint</Application>
  <PresentationFormat>On-screen Show (4:3)</PresentationFormat>
  <Paragraphs>262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Lucida Grande</vt:lpstr>
      <vt:lpstr>Lucida Sans</vt:lpstr>
      <vt:lpstr>Office Theme</vt:lpstr>
      <vt:lpstr>2017 Barley Analysis Summary</vt:lpstr>
      <vt:lpstr>Our lab – What we do</vt:lpstr>
      <vt:lpstr>Our lab – Volatile Analysis</vt:lpstr>
      <vt:lpstr>Our lab – Nonvolatile Analysis</vt:lpstr>
      <vt:lpstr>Our lab – Barley Breeding Trials</vt:lpstr>
      <vt:lpstr>Results – Sandstone Whiskey</vt:lpstr>
      <vt:lpstr>Results – Sandstone Whiskey</vt:lpstr>
      <vt:lpstr>Results – Sandstone Whiskey</vt:lpstr>
      <vt:lpstr>Results – Barley Steeps (Volatiles)</vt:lpstr>
      <vt:lpstr>Results – Barley Steeps (Nonvolatiles)</vt:lpstr>
      <vt:lpstr>Results – Takeaway</vt:lpstr>
      <vt:lpstr>Results – Takeaway</vt:lpstr>
      <vt:lpstr>Results – Takeaway</vt:lpstr>
      <vt:lpstr>Results – Takeaway</vt:lpstr>
      <vt:lpstr>Results – Takeaway</vt:lpstr>
      <vt:lpstr>Results – Takeaway</vt:lpstr>
      <vt:lpstr>Results – Takeaway</vt:lpstr>
      <vt:lpstr>Future work</vt:lpstr>
      <vt:lpstr>Acknowledgements</vt:lpstr>
    </vt:vector>
  </TitlesOfParts>
  <Company>Washington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Erika Holmes</dc:creator>
  <cp:lastModifiedBy>Ashmore, Philip Layton</cp:lastModifiedBy>
  <cp:revision>216</cp:revision>
  <dcterms:created xsi:type="dcterms:W3CDTF">2015-03-23T22:04:10Z</dcterms:created>
  <dcterms:modified xsi:type="dcterms:W3CDTF">2019-01-17T22:39:33Z</dcterms:modified>
</cp:coreProperties>
</file>