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notesMasterIdLst>
    <p:notesMasterId r:id="rId15"/>
  </p:notesMasterIdLst>
  <p:sldIdLst>
    <p:sldId id="256" r:id="rId2"/>
    <p:sldId id="271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8" r:id="rId11"/>
    <p:sldId id="267" r:id="rId12"/>
    <p:sldId id="269" r:id="rId13"/>
    <p:sldId id="27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9" autoAdjust="0"/>
    <p:restoredTop sz="68249" autoAdjust="0"/>
  </p:normalViewPr>
  <p:slideViewPr>
    <p:cSldViewPr snapToGrid="0">
      <p:cViewPr varScale="1">
        <p:scale>
          <a:sx n="82" d="100"/>
          <a:sy n="82" d="100"/>
        </p:scale>
        <p:origin x="11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239F7-F74F-42E8-BE98-DFFBCAE3001C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07DB56-E5E2-4EDE-9B59-FF60A22EF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217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Masters</a:t>
            </a:r>
            <a:r>
              <a:rPr lang="en-US" baseline="0" dirty="0" smtClean="0"/>
              <a:t> Food Science and Technology</a:t>
            </a:r>
          </a:p>
          <a:p>
            <a:r>
              <a:rPr lang="en-US" baseline="0" dirty="0" smtClean="0"/>
              <a:t>Advised by Pat Hayes and Andrew Ross, Brigid Meints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7DB56-E5E2-4EDE-9B59-FF60A22EF4B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199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Thanks to CBN &amp;</a:t>
            </a:r>
            <a:r>
              <a:rPr lang="en-US" baseline="0" dirty="0" smtClean="0"/>
              <a:t> Katie for the support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Promote variety showcase tickets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7DB56-E5E2-4EDE-9B59-FF60A22EF4B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08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Whole grain salad, porridge bread &amp; crackers, hazelnut barley milk, </a:t>
            </a:r>
            <a:r>
              <a:rPr lang="en-US" dirty="0" err="1" smtClean="0"/>
              <a:t>kombucha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7DB56-E5E2-4EDE-9B59-FF60A22EF4B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434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Tempeh</a:t>
            </a:r>
            <a:r>
              <a:rPr lang="en-US" baseline="0" dirty="0" smtClean="0"/>
              <a:t>, Koji (miso, soy sauce, chocolate)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7DB56-E5E2-4EDE-9B59-FF60A22EF4B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1820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Contact info</a:t>
            </a:r>
          </a:p>
          <a:p>
            <a:endParaRPr lang="en-US" dirty="0" smtClean="0"/>
          </a:p>
          <a:p>
            <a:r>
              <a:rPr lang="en-US" dirty="0" smtClean="0"/>
              <a:t>Asking the crowd: who</a:t>
            </a:r>
            <a:r>
              <a:rPr lang="en-US" baseline="0" dirty="0" smtClean="0"/>
              <a:t> has experience working with barley in food? What qualities are important to them?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7DB56-E5E2-4EDE-9B59-FF60A22EF4B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311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Dept</a:t>
            </a:r>
            <a:r>
              <a:rPr lang="en-US" baseline="0" dirty="0" smtClean="0"/>
              <a:t> of Ag – </a:t>
            </a:r>
            <a:r>
              <a:rPr lang="en-US" baseline="0" dirty="0" err="1" smtClean="0"/>
              <a:t>Institue</a:t>
            </a:r>
            <a:r>
              <a:rPr lang="en-US" baseline="0" dirty="0" smtClean="0"/>
              <a:t> of Food and Ag – Organic Ag Research and Extension Initiative</a:t>
            </a:r>
          </a:p>
          <a:p>
            <a:r>
              <a:rPr lang="en-US" baseline="0" dirty="0" smtClean="0"/>
              <a:t>Goal of OREI project: breed for organic agriculture to support organic growers, gardeners, processors, and consumers</a:t>
            </a:r>
          </a:p>
          <a:p>
            <a:endParaRPr lang="en-US" baseline="0" dirty="0" smtClean="0"/>
          </a:p>
          <a:p>
            <a:r>
              <a:rPr lang="en-US" baseline="0" dirty="0" smtClean="0"/>
              <a:t>My role: food</a:t>
            </a:r>
          </a:p>
          <a:p>
            <a:r>
              <a:rPr lang="en-US" baseline="0" dirty="0" smtClean="0"/>
              <a:t>	- my background with cooking and I knew nothing about barley prior</a:t>
            </a:r>
          </a:p>
          <a:p>
            <a:r>
              <a:rPr lang="en-US" baseline="0" dirty="0" smtClean="0"/>
              <a:t>		- spoiled in PNW when it comes to grains</a:t>
            </a:r>
          </a:p>
          <a:p>
            <a:r>
              <a:rPr lang="en-US" baseline="0" dirty="0" smtClean="0"/>
              <a:t>		- had to practice working with it as whole grain and flour (made me appreciate wheat flour on a new level)</a:t>
            </a:r>
          </a:p>
          <a:p>
            <a:r>
              <a:rPr lang="en-US" baseline="0" dirty="0" smtClean="0"/>
              <a:t>	</a:t>
            </a:r>
          </a:p>
          <a:p>
            <a:r>
              <a:rPr lang="en-US" baseline="0" dirty="0" smtClean="0"/>
              <a:t>Barley as a food</a:t>
            </a:r>
          </a:p>
          <a:p>
            <a:r>
              <a:rPr lang="en-US" baseline="0" dirty="0" smtClean="0"/>
              <a:t>	- surprising lack of research on food quality despite barley being the 4</a:t>
            </a:r>
            <a:r>
              <a:rPr lang="en-US" baseline="30000" dirty="0" smtClean="0"/>
              <a:t>th</a:t>
            </a:r>
            <a:r>
              <a:rPr lang="en-US" baseline="0" dirty="0" smtClean="0"/>
              <a:t> most produced crop in the world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7DB56-E5E2-4EDE-9B59-FF60A22EF4B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287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Lipids made by barley kernel cause hull to adhere to it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Loss of function in gene results in naked barley</a:t>
            </a:r>
          </a:p>
          <a:p>
            <a:pPr lvl="1"/>
            <a:r>
              <a:rPr lang="en-US" dirty="0" smtClean="0"/>
              <a:t>Trait spread 8,000 years ago</a:t>
            </a:r>
          </a:p>
          <a:p>
            <a:endParaRPr lang="en-US" dirty="0" smtClean="0"/>
          </a:p>
          <a:p>
            <a:r>
              <a:rPr lang="en-US" dirty="0" smtClean="0"/>
              <a:t>Preferred for food</a:t>
            </a:r>
          </a:p>
          <a:p>
            <a:pPr lvl="1"/>
            <a:r>
              <a:rPr lang="en-US" dirty="0" smtClean="0"/>
              <a:t>No need for pearling</a:t>
            </a:r>
          </a:p>
          <a:p>
            <a:pPr lvl="1"/>
            <a:r>
              <a:rPr lang="en-US" dirty="0" smtClean="0"/>
              <a:t>True whole grain with all the nutrition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7DB56-E5E2-4EDE-9B59-FF60A22EF4B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383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aseline="0" dirty="0" smtClean="0"/>
              <a:t>- beta </a:t>
            </a:r>
            <a:r>
              <a:rPr lang="en-US" baseline="0" dirty="0" err="1" smtClean="0"/>
              <a:t>glucan</a:t>
            </a:r>
            <a:r>
              <a:rPr lang="en-US" baseline="0" dirty="0" smtClean="0"/>
              <a:t> staining pic.</a:t>
            </a:r>
          </a:p>
          <a:p>
            <a:pPr lvl="0"/>
            <a:r>
              <a:rPr lang="en-US" baseline="0" dirty="0" smtClean="0"/>
              <a:t>	- different approaches to incorporating fiber in food: extraction of high BG varieties vs. utilizing whole grain</a:t>
            </a:r>
          </a:p>
          <a:p>
            <a:pPr lvl="0"/>
            <a:r>
              <a:rPr lang="en-US" baseline="0" dirty="0" smtClean="0"/>
              <a:t>	</a:t>
            </a:r>
            <a:endParaRPr lang="en-US" dirty="0" smtClean="0"/>
          </a:p>
          <a:p>
            <a:r>
              <a:rPr lang="en-US" dirty="0" smtClean="0"/>
              <a:t>We have embraced the whole grain model </a:t>
            </a:r>
          </a:p>
          <a:p>
            <a:r>
              <a:rPr lang="en-US" dirty="0" smtClean="0"/>
              <a:t>	- influenced by</a:t>
            </a:r>
            <a:r>
              <a:rPr lang="en-US" baseline="0" dirty="0" smtClean="0"/>
              <a:t> local advocates of whole grain baking </a:t>
            </a:r>
          </a:p>
          <a:p>
            <a:r>
              <a:rPr lang="en-US" baseline="0" dirty="0" smtClean="0"/>
              <a:t>	- flavor &amp; nutrition as a driving force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	- </a:t>
            </a:r>
            <a:r>
              <a:rPr lang="en-US" dirty="0" smtClean="0"/>
              <a:t>Barley as a source of fiber along with minerals,</a:t>
            </a:r>
            <a:r>
              <a:rPr lang="en-US" baseline="0" dirty="0" smtClean="0"/>
              <a:t> vitamins, phytochemicals</a:t>
            </a:r>
          </a:p>
          <a:p>
            <a:endParaRPr lang="en-US" baseline="0" dirty="0" smtClean="0"/>
          </a:p>
          <a:p>
            <a:r>
              <a:rPr lang="en-US" baseline="0" dirty="0" smtClean="0"/>
              <a:t>- smaller spikes in blood glucose/insulin, lower cholesterol, nourish gut microbiome</a:t>
            </a:r>
          </a:p>
          <a:p>
            <a:r>
              <a:rPr lang="en-US" baseline="0" dirty="0" smtClean="0"/>
              <a:t>	- Modern societies greatly deficient in fiber – plagued by preventable diseases</a:t>
            </a:r>
          </a:p>
          <a:p>
            <a:r>
              <a:rPr lang="en-US" baseline="0" dirty="0" smtClean="0"/>
              <a:t>	- food industry struggling to utilize barley – sensory qualities and proper utilization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7DB56-E5E2-4EDE-9B59-FF60A22EF4B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39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Can’t just add barley in </a:t>
            </a:r>
            <a:r>
              <a:rPr lang="en-US" baseline="0" dirty="0" smtClean="0"/>
              <a:t>products to increase fiber</a:t>
            </a:r>
            <a:endParaRPr lang="en-US" dirty="0" smtClean="0"/>
          </a:p>
          <a:p>
            <a:r>
              <a:rPr lang="en-US" dirty="0" smtClean="0"/>
              <a:t>	-</a:t>
            </a:r>
            <a:r>
              <a:rPr lang="en-US" baseline="0" dirty="0" smtClean="0"/>
              <a:t> </a:t>
            </a:r>
            <a:r>
              <a:rPr lang="en-US" dirty="0" smtClean="0"/>
              <a:t>Negative sensory attributes reported in lit.:</a:t>
            </a:r>
          </a:p>
          <a:p>
            <a:r>
              <a:rPr lang="en-US" dirty="0" smtClean="0"/>
              <a:t>		- darker</a:t>
            </a:r>
            <a:r>
              <a:rPr lang="en-US" baseline="0" dirty="0" smtClean="0"/>
              <a:t> color, difficult dough handling (lacks cohesiveness), decreased bread volume from weaker dough strength, crumb is denser &amp; 		more crumbly, changes in flavor profile</a:t>
            </a:r>
          </a:p>
          <a:p>
            <a:r>
              <a:rPr lang="en-US" baseline="0" dirty="0" smtClean="0"/>
              <a:t>		- results in limited amounts of incorporated barley (up to 50% barley flour), balance adding enough fiber for health benefits with 			limiting negative sensory attributes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Can’t use unspecified variety</a:t>
            </a:r>
            <a:r>
              <a:rPr lang="en-US" baseline="0" dirty="0" smtClean="0"/>
              <a:t> of barley and expect consistent results (see picture)</a:t>
            </a:r>
          </a:p>
          <a:p>
            <a:endParaRPr lang="en-US" baseline="0" dirty="0" smtClean="0"/>
          </a:p>
          <a:p>
            <a:r>
              <a:rPr lang="en-US" baseline="0" dirty="0" smtClean="0"/>
              <a:t>	- How do I even choose the optimum barley? What guidelines are there? </a:t>
            </a:r>
          </a:p>
          <a:p>
            <a:r>
              <a:rPr lang="en-US" baseline="0" dirty="0" smtClean="0"/>
              <a:t>	- Cereal quality tests are often based on wheat functionality; so many unknowns when it comes to barley as a food despite it being 4</a:t>
            </a:r>
            <a:r>
              <a:rPr lang="en-US" baseline="30000" dirty="0" smtClean="0"/>
              <a:t>th</a:t>
            </a:r>
            <a:r>
              <a:rPr lang="en-US" baseline="0" dirty="0" smtClean="0"/>
              <a:t> most grown 	cereal crop – it’s been outcompeted by wheat in our society</a:t>
            </a:r>
          </a:p>
          <a:p>
            <a:r>
              <a:rPr lang="en-US" dirty="0" smtClean="0"/>
              <a:t>	-</a:t>
            </a:r>
            <a:r>
              <a:rPr lang="en-US" baseline="0" dirty="0" smtClean="0"/>
              <a:t> </a:t>
            </a:r>
            <a:r>
              <a:rPr lang="en-US" dirty="0" smtClean="0"/>
              <a:t>Lack of specification framework for determining “good” quality barley for a particular product</a:t>
            </a:r>
          </a:p>
          <a:p>
            <a:endParaRPr lang="en-US" dirty="0" smtClean="0"/>
          </a:p>
          <a:p>
            <a:r>
              <a:rPr lang="en-US" dirty="0" smtClean="0"/>
              <a:t>Embrace</a:t>
            </a:r>
            <a:r>
              <a:rPr lang="en-US" baseline="0" dirty="0" smtClean="0"/>
              <a:t> barley</a:t>
            </a:r>
          </a:p>
          <a:p>
            <a:r>
              <a:rPr lang="en-US" baseline="0" dirty="0" smtClean="0"/>
              <a:t>	- Problems with lit. and negative sensory attributes: </a:t>
            </a:r>
          </a:p>
          <a:p>
            <a:r>
              <a:rPr lang="en-US" baseline="0" dirty="0" smtClean="0"/>
              <a:t>		- lit. trying to hide barley in wheat products; stop trying to make barley perform like wheat</a:t>
            </a:r>
          </a:p>
          <a:p>
            <a:r>
              <a:rPr lang="en-US" baseline="0" dirty="0" smtClean="0"/>
              <a:t>		- based on the American palette and preference for white bread-like products </a:t>
            </a:r>
          </a:p>
          <a:p>
            <a:r>
              <a:rPr lang="en-US" baseline="0" dirty="0" smtClean="0"/>
              <a:t>		- overtime, as trends to eat whole grains grow for more flavor and more nutrition, hopefully the general public’s taste preferences 			changes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Time to begin building this framework to benefit food product developers, food processors, breeders, and farmers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7DB56-E5E2-4EDE-9B59-FF60A22EF4B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22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Benefits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Food processing &amp; product development: establish what qualities are important, how to use quality/functionality tests to determine which variety of barley is best for a food product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Breeders: establish what qualities are important to breed for a particular market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Farmers: select varieties with good food quality traits for a particular market that grow well in your region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Using 35 varieties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	- advanced breeding lines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	- </a:t>
            </a:r>
            <a:r>
              <a:rPr lang="en-US" dirty="0" smtClean="0"/>
              <a:t>Genetics x environmental role</a:t>
            </a:r>
          </a:p>
          <a:p>
            <a:pPr marL="0" indent="0">
              <a:buFontTx/>
              <a:buNone/>
            </a:pPr>
            <a:r>
              <a:rPr lang="en-US" dirty="0" smtClean="0"/>
              <a:t>	- mix of winter,</a:t>
            </a:r>
            <a:r>
              <a:rPr lang="en-US" baseline="0" dirty="0" smtClean="0"/>
              <a:t> spring, and facultative lines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Diversity panel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	- small amount of quality testing: hardness and beta-</a:t>
            </a:r>
            <a:r>
              <a:rPr lang="en-US" baseline="0" dirty="0" err="1" smtClean="0"/>
              <a:t>glucan</a:t>
            </a: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	- GWAS: identifying QTL for hardness and beta-</a:t>
            </a:r>
            <a:r>
              <a:rPr lang="en-US" baseline="0" dirty="0" err="1" smtClean="0"/>
              <a:t>glucan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7DB56-E5E2-4EDE-9B59-FF60A22EF4B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321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aseline="0" dirty="0" smtClean="0"/>
              <a:t>Quality &amp; functionality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what I desire as a cook: flavor, aroma, texture, appearance, application flexibility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what I desire as a food scientist working for a food company: same as above + consistency + quantifiable tests that can predict performance in product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Imagine working for a food company that makes crackers that needs to be a particular diameter to fit in the package</a:t>
            </a:r>
          </a:p>
          <a:p>
            <a:endParaRPr lang="en-US" dirty="0" smtClean="0"/>
          </a:p>
          <a:p>
            <a:r>
              <a:rPr lang="en-US" dirty="0" smtClean="0"/>
              <a:t>Challenges</a:t>
            </a:r>
            <a:r>
              <a:rPr lang="en-US" baseline="0" dirty="0" smtClean="0"/>
              <a:t> in barley quality &amp; starting from scratch:</a:t>
            </a:r>
          </a:p>
          <a:p>
            <a:r>
              <a:rPr lang="en-US" baseline="0" dirty="0" smtClean="0"/>
              <a:t>	-  AACC cereal quality tests for wheat won’t give results for barley</a:t>
            </a:r>
          </a:p>
          <a:p>
            <a:r>
              <a:rPr lang="en-US" baseline="0" dirty="0" smtClean="0"/>
              <a:t>		- lots of unknowns in what is even considered “good” barley quality</a:t>
            </a:r>
          </a:p>
          <a:p>
            <a:r>
              <a:rPr lang="en-US" baseline="0" dirty="0" smtClean="0"/>
              <a:t>		- need for further testing of varieties for particular end uses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Protein: measured but relevance is uncertain</a:t>
            </a:r>
          </a:p>
          <a:p>
            <a:r>
              <a:rPr lang="en-US" dirty="0" smtClean="0"/>
              <a:t>Beta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glucan</a:t>
            </a:r>
            <a:r>
              <a:rPr lang="en-US" baseline="0" dirty="0" smtClean="0"/>
              <a:t>: want at least 4% for health benefits – need to address MW distribution; absorbs a lot of water </a:t>
            </a:r>
          </a:p>
          <a:p>
            <a:r>
              <a:rPr lang="en-US" baseline="0" dirty="0" smtClean="0"/>
              <a:t>Starch Profile: Waxy vs normal vs high amylose – affects cooking properties like time, water uptake, viscosity, texture</a:t>
            </a:r>
          </a:p>
          <a:p>
            <a:r>
              <a:rPr lang="en-US" baseline="0" dirty="0" smtClean="0"/>
              <a:t>Hardness: wheat biochemistry is different, low for malting, low for milling/flaking</a:t>
            </a:r>
          </a:p>
          <a:p>
            <a:r>
              <a:rPr lang="en-US" baseline="0" dirty="0" smtClean="0"/>
              <a:t>Color: antioxidant capacity</a:t>
            </a:r>
          </a:p>
          <a:p>
            <a:r>
              <a:rPr lang="en-US" baseline="0" dirty="0" smtClean="0"/>
              <a:t>Threshability: need lines that thresh clean for minimal cleaning</a:t>
            </a:r>
          </a:p>
          <a:p>
            <a:r>
              <a:rPr lang="en-US" baseline="0" dirty="0" smtClean="0"/>
              <a:t>Sprouting: Resistance to or ideal for varieties meant to be sprouted?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7DB56-E5E2-4EDE-9B59-FF60A22EF4B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97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SRC challenge</a:t>
            </a:r>
          </a:p>
          <a:p>
            <a:r>
              <a:rPr lang="en-US" dirty="0" smtClean="0"/>
              <a:t>	-</a:t>
            </a:r>
            <a:r>
              <a:rPr lang="en-US" baseline="0" dirty="0" smtClean="0"/>
              <a:t> good for wheat and predicting functionality; key steps in test method fail for barley</a:t>
            </a:r>
          </a:p>
          <a:p>
            <a:endParaRPr lang="en-US" baseline="0" dirty="0" smtClean="0"/>
          </a:p>
          <a:p>
            <a:r>
              <a:rPr lang="en-US" baseline="0" dirty="0" smtClean="0"/>
              <a:t>Bread (40% barley flour)</a:t>
            </a:r>
          </a:p>
          <a:p>
            <a:endParaRPr lang="en-US" baseline="0" dirty="0" smtClean="0"/>
          </a:p>
          <a:p>
            <a:r>
              <a:rPr lang="en-US" baseline="0" dirty="0" smtClean="0"/>
              <a:t>Sprouting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7DB56-E5E2-4EDE-9B59-FF60A22EF4B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78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to test performance in a food product</a:t>
            </a:r>
          </a:p>
          <a:p>
            <a:r>
              <a:rPr lang="en-US" dirty="0" smtClean="0"/>
              <a:t>Using tests to guide decision making</a:t>
            </a:r>
          </a:p>
          <a:p>
            <a:endParaRPr lang="en-US" dirty="0" smtClean="0"/>
          </a:p>
          <a:p>
            <a:r>
              <a:rPr lang="en-US" dirty="0" smtClean="0"/>
              <a:t>Whole</a:t>
            </a:r>
            <a:r>
              <a:rPr lang="en-US" baseline="0" dirty="0" smtClean="0"/>
              <a:t> grains</a:t>
            </a:r>
          </a:p>
          <a:p>
            <a:r>
              <a:rPr lang="en-US" baseline="0" dirty="0" smtClean="0"/>
              <a:t>	- salads, sprouts, stews, risotto </a:t>
            </a:r>
          </a:p>
          <a:p>
            <a:endParaRPr lang="en-US" baseline="0" dirty="0" smtClean="0"/>
          </a:p>
          <a:p>
            <a:r>
              <a:rPr lang="en-US" baseline="0" dirty="0" smtClean="0"/>
              <a:t>Flakes</a:t>
            </a:r>
          </a:p>
          <a:p>
            <a:r>
              <a:rPr lang="en-US" baseline="0" dirty="0" smtClean="0"/>
              <a:t>	- porridge, muesli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7DB56-E5E2-4EDE-9B59-FF60A22EF4B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68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DA045-4075-44AD-B09C-BEAF9B3A52D4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00A86F-369B-45D3-A2FB-C5E7F219A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5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DA045-4075-44AD-B09C-BEAF9B3A52D4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00A86F-369B-45D3-A2FB-C5E7F219A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74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DA045-4075-44AD-B09C-BEAF9B3A52D4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00A86F-369B-45D3-A2FB-C5E7F219AA6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304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DA045-4075-44AD-B09C-BEAF9B3A52D4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00A86F-369B-45D3-A2FB-C5E7F219A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04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DA045-4075-44AD-B09C-BEAF9B3A52D4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00A86F-369B-45D3-A2FB-C5E7F219AA6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9003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DA045-4075-44AD-B09C-BEAF9B3A52D4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00A86F-369B-45D3-A2FB-C5E7F219A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52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DA045-4075-44AD-B09C-BEAF9B3A52D4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0A86F-369B-45D3-A2FB-C5E7F219A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7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DA045-4075-44AD-B09C-BEAF9B3A52D4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0A86F-369B-45D3-A2FB-C5E7F219A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0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DA045-4075-44AD-B09C-BEAF9B3A52D4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0A86F-369B-45D3-A2FB-C5E7F219A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41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DA045-4075-44AD-B09C-BEAF9B3A52D4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00A86F-369B-45D3-A2FB-C5E7F219A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57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DA045-4075-44AD-B09C-BEAF9B3A52D4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00A86F-369B-45D3-A2FB-C5E7F219A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18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DA045-4075-44AD-B09C-BEAF9B3A52D4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00A86F-369B-45D3-A2FB-C5E7F219A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41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DA045-4075-44AD-B09C-BEAF9B3A52D4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0A86F-369B-45D3-A2FB-C5E7F219A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82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DA045-4075-44AD-B09C-BEAF9B3A52D4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0A86F-369B-45D3-A2FB-C5E7F219A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40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DA045-4075-44AD-B09C-BEAF9B3A52D4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0A86F-369B-45D3-A2FB-C5E7F219A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17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DA045-4075-44AD-B09C-BEAF9B3A52D4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00A86F-369B-45D3-A2FB-C5E7F219A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36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DA045-4075-44AD-B09C-BEAF9B3A52D4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00A86F-369B-45D3-A2FB-C5E7F219A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45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2" y="1785394"/>
            <a:ext cx="8915399" cy="226278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Food Quality &amp; Functionality of Naked Barley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OSU Barley World</a:t>
            </a:r>
          </a:p>
          <a:p>
            <a:r>
              <a:rPr lang="en-US" sz="2400" dirty="0" smtClean="0"/>
              <a:t>Jordyn Bunting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7" r="41847"/>
          <a:stretch/>
        </p:blipFill>
        <p:spPr>
          <a:xfrm rot="10800000">
            <a:off x="173619" y="0"/>
            <a:ext cx="1770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2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53" y="1450694"/>
            <a:ext cx="3493540" cy="5204663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28997" y="412873"/>
            <a:ext cx="4513929" cy="825619"/>
          </a:xfrm>
        </p:spPr>
        <p:txBody>
          <a:bodyPr>
            <a:normAutofit/>
          </a:bodyPr>
          <a:lstStyle/>
          <a:p>
            <a:r>
              <a:rPr lang="en-US" dirty="0" smtClean="0"/>
              <a:t>Culinary Outreach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138" y="1450694"/>
            <a:ext cx="3378982" cy="520580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837" y="1450694"/>
            <a:ext cx="3485557" cy="521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8" t="13490" r="17387" b="14596"/>
          <a:stretch/>
        </p:blipFill>
        <p:spPr>
          <a:xfrm rot="5400000">
            <a:off x="3934241" y="3539495"/>
            <a:ext cx="3651978" cy="2762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80" y="207966"/>
            <a:ext cx="2762700" cy="2762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46"/>
          <a:stretch/>
        </p:blipFill>
        <p:spPr>
          <a:xfrm rot="5400000">
            <a:off x="-1027497" y="1478532"/>
            <a:ext cx="6518333" cy="39772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8" t="20838" r="27982" b="19717"/>
          <a:stretch/>
        </p:blipFill>
        <p:spPr>
          <a:xfrm rot="5400000">
            <a:off x="7293157" y="3239541"/>
            <a:ext cx="3541855" cy="32524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69" b="30919"/>
          <a:stretch/>
        </p:blipFill>
        <p:spPr>
          <a:xfrm rot="5400000">
            <a:off x="9113580" y="3857469"/>
            <a:ext cx="4626367" cy="1152364"/>
          </a:xfrm>
          <a:prstGeom prst="rect">
            <a:avLst/>
          </a:prstGeom>
        </p:spPr>
      </p:pic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7437841" y="532598"/>
            <a:ext cx="4135598" cy="3777622"/>
          </a:xfrm>
        </p:spPr>
        <p:txBody>
          <a:bodyPr/>
          <a:lstStyle/>
          <a:p>
            <a:r>
              <a:rPr lang="en-US" dirty="0"/>
              <a:t>Applications with whole kernels, flakes, and </a:t>
            </a:r>
            <a:r>
              <a:rPr lang="en-US" dirty="0" smtClean="0"/>
              <a:t>flour</a:t>
            </a:r>
          </a:p>
          <a:p>
            <a:endParaRPr lang="en-US" dirty="0"/>
          </a:p>
          <a:p>
            <a:r>
              <a:rPr lang="en-US" dirty="0"/>
              <a:t>Going beyond yeast fermentations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57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62" b="14505"/>
          <a:stretch/>
        </p:blipFill>
        <p:spPr>
          <a:xfrm rot="5400000">
            <a:off x="2959590" y="2204072"/>
            <a:ext cx="5970521" cy="23882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8" r="24506"/>
          <a:stretch/>
        </p:blipFill>
        <p:spPr>
          <a:xfrm>
            <a:off x="347241" y="412916"/>
            <a:ext cx="3970116" cy="5985479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9"/>
          <a:stretch/>
        </p:blipFill>
        <p:spPr>
          <a:xfrm>
            <a:off x="7572344" y="412916"/>
            <a:ext cx="4144934" cy="597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7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7494" y="1114610"/>
            <a:ext cx="4993253" cy="5471384"/>
          </a:xfrm>
        </p:spPr>
        <p:txBody>
          <a:bodyPr>
            <a:normAutofit/>
          </a:bodyPr>
          <a:lstStyle/>
          <a:p>
            <a:r>
              <a:rPr lang="en-US" dirty="0" smtClean="0"/>
              <a:t>Jordyn Bunting</a:t>
            </a:r>
          </a:p>
          <a:p>
            <a:pPr lvl="1"/>
            <a:r>
              <a:rPr lang="en-US" dirty="0" smtClean="0"/>
              <a:t>jordyn.bunting@oregonstate.edu</a:t>
            </a:r>
          </a:p>
          <a:p>
            <a:pPr lvl="1"/>
            <a:r>
              <a:rPr lang="en-US" dirty="0" smtClean="0"/>
              <a:t>Instagram: </a:t>
            </a:r>
          </a:p>
          <a:p>
            <a:pPr lvl="2"/>
            <a:r>
              <a:rPr lang="en-US" dirty="0" err="1" smtClean="0"/>
              <a:t>jordyn</a:t>
            </a:r>
            <a:r>
              <a:rPr lang="en-US" dirty="0" smtClean="0"/>
              <a:t>___b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OSU Barley World</a:t>
            </a:r>
          </a:p>
          <a:p>
            <a:pPr lvl="1"/>
            <a:r>
              <a:rPr lang="en-US" dirty="0" smtClean="0"/>
              <a:t>barleyworld.org/</a:t>
            </a:r>
            <a:r>
              <a:rPr lang="en-US" dirty="0" err="1" smtClean="0"/>
              <a:t>orei</a:t>
            </a:r>
            <a:r>
              <a:rPr lang="en-US" dirty="0" smtClean="0"/>
              <a:t>-project</a:t>
            </a:r>
          </a:p>
          <a:p>
            <a:pPr lvl="1"/>
            <a:r>
              <a:rPr lang="en-US" dirty="0" smtClean="0"/>
              <a:t>Instagram:</a:t>
            </a:r>
          </a:p>
          <a:p>
            <a:pPr lvl="2"/>
            <a:r>
              <a:rPr lang="en-US" dirty="0" err="1" smtClean="0"/>
              <a:t>multibarley</a:t>
            </a:r>
            <a:endParaRPr lang="en-US" dirty="0" smtClean="0"/>
          </a:p>
          <a:p>
            <a:pPr lvl="2"/>
            <a:r>
              <a:rPr lang="en-US" dirty="0" err="1" smtClean="0"/>
              <a:t>Barleyworld</a:t>
            </a:r>
            <a:endParaRPr lang="en-US" dirty="0" smtClean="0"/>
          </a:p>
          <a:p>
            <a:pPr lvl="2"/>
            <a:endParaRPr lang="en-US" dirty="0"/>
          </a:p>
          <a:p>
            <a:r>
              <a:rPr lang="en-US" dirty="0" smtClean="0"/>
              <a:t>Culinary Breeding Network</a:t>
            </a:r>
          </a:p>
          <a:p>
            <a:pPr lvl="1"/>
            <a:r>
              <a:rPr lang="en-US" dirty="0" smtClean="0"/>
              <a:t>Culinarybreedingnetwork.com</a:t>
            </a:r>
          </a:p>
          <a:p>
            <a:pPr lvl="1"/>
            <a:r>
              <a:rPr lang="en-US" dirty="0" smtClean="0"/>
              <a:t>Instagram:</a:t>
            </a:r>
          </a:p>
          <a:p>
            <a:pPr lvl="2"/>
            <a:r>
              <a:rPr lang="en-US" dirty="0" err="1"/>
              <a:t>c</a:t>
            </a:r>
            <a:r>
              <a:rPr lang="en-US" dirty="0" err="1" smtClean="0"/>
              <a:t>ulinarybreedingnetwork</a:t>
            </a: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7491689" y="1114610"/>
            <a:ext cx="4313864" cy="3777622"/>
          </a:xfrm>
        </p:spPr>
        <p:txBody>
          <a:bodyPr>
            <a:normAutofit/>
          </a:bodyPr>
          <a:lstStyle/>
          <a:p>
            <a:r>
              <a:rPr lang="en-US" dirty="0" err="1" smtClean="0"/>
              <a:t>eOrganic</a:t>
            </a:r>
            <a:endParaRPr lang="en-US" dirty="0" smtClean="0"/>
          </a:p>
          <a:p>
            <a:pPr lvl="1"/>
            <a:r>
              <a:rPr lang="en-US" dirty="0">
                <a:ea typeface="OpenDyslexic" charset="0"/>
                <a:cs typeface="OpenDyslexic" charset="0"/>
              </a:rPr>
              <a:t>eorganic.info/barley</a:t>
            </a:r>
            <a:endParaRPr lang="en-US" dirty="0"/>
          </a:p>
        </p:txBody>
      </p:sp>
      <p:pic>
        <p:nvPicPr>
          <p:cNvPr id="1026" name="Picture 2" descr="Image result for culinary breeding networ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011" y="4629873"/>
            <a:ext cx="1721891" cy="222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78918"/>
              </p:ext>
            </p:extLst>
          </p:nvPr>
        </p:nvGraphicFramePr>
        <p:xfrm>
          <a:off x="8639296" y="3526296"/>
          <a:ext cx="927319" cy="927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9" name="Acrobat Document" r:id="rId5" imgW="1543050" imgH="1543050" progId="Acrobat.Document.11">
                  <p:embed/>
                </p:oleObj>
              </mc:Choice>
              <mc:Fallback>
                <p:oleObj name="Acrobat Document" r:id="rId5" imgW="1543050" imgH="154305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639296" y="3526296"/>
                        <a:ext cx="927319" cy="9273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9" name="Picture 15" descr="https://eorganic.org/images/eorganic_logo_larg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998" y="2232324"/>
            <a:ext cx="2041919" cy="63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" r="79905"/>
          <a:stretch/>
        </p:blipFill>
        <p:spPr>
          <a:xfrm rot="10800000">
            <a:off x="185194" y="0"/>
            <a:ext cx="1820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6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313499"/>
          </a:xfrm>
        </p:spPr>
        <p:txBody>
          <a:bodyPr/>
          <a:lstStyle/>
          <a:p>
            <a:r>
              <a:rPr lang="en-US" sz="2400" dirty="0" smtClean="0"/>
              <a:t>‘</a:t>
            </a:r>
            <a:r>
              <a:rPr lang="en-US" sz="2000" dirty="0" smtClean="0"/>
              <a:t>Developing Multi-use Naked Barley for Organic Farming Systems’</a:t>
            </a:r>
          </a:p>
          <a:p>
            <a:pPr lvl="1"/>
            <a:r>
              <a:rPr lang="en-US" sz="1800" dirty="0" smtClean="0"/>
              <a:t>Funded by USDA-NIFA-OREI</a:t>
            </a:r>
          </a:p>
          <a:p>
            <a:pPr lvl="1"/>
            <a:r>
              <a:rPr lang="en-US" sz="1800" dirty="0" smtClean="0"/>
              <a:t>Composed of research, extension, and outreach</a:t>
            </a:r>
          </a:p>
          <a:p>
            <a:pPr lvl="2"/>
            <a:r>
              <a:rPr lang="en-US" sz="1600" dirty="0" smtClean="0">
                <a:solidFill>
                  <a:schemeClr val="tx1"/>
                </a:solidFill>
              </a:rPr>
              <a:t>barleyworld.org/</a:t>
            </a:r>
            <a:r>
              <a:rPr lang="en-US" sz="1600" dirty="0" err="1" smtClean="0">
                <a:solidFill>
                  <a:schemeClr val="tx1"/>
                </a:solidFill>
              </a:rPr>
              <a:t>orei</a:t>
            </a:r>
            <a:r>
              <a:rPr lang="en-US" sz="1600" dirty="0" smtClean="0">
                <a:solidFill>
                  <a:schemeClr val="tx1"/>
                </a:solidFill>
              </a:rPr>
              <a:t>-project</a:t>
            </a:r>
          </a:p>
          <a:p>
            <a:pPr lvl="2"/>
            <a:r>
              <a:rPr lang="en-US" sz="1600" dirty="0" smtClean="0">
                <a:ea typeface="OpenDyslexic" charset="0"/>
                <a:cs typeface="OpenDyslexic" charset="0"/>
              </a:rPr>
              <a:t>eorganic.info/barley</a:t>
            </a:r>
            <a:endParaRPr lang="en-US" sz="1600" dirty="0">
              <a:solidFill>
                <a:schemeClr val="tx1"/>
              </a:solidFill>
            </a:endParaRPr>
          </a:p>
          <a:p>
            <a:pPr lvl="1"/>
            <a:endParaRPr lang="en-US" sz="1800" dirty="0" smtClean="0"/>
          </a:p>
          <a:p>
            <a:pPr marL="457200" lvl="1" indent="0">
              <a:buNone/>
            </a:pPr>
            <a:endParaRPr lang="en-US" sz="1800" dirty="0" smtClean="0"/>
          </a:p>
          <a:p>
            <a:r>
              <a:rPr lang="en-US" sz="2000" dirty="0" smtClean="0"/>
              <a:t> </a:t>
            </a:r>
            <a:r>
              <a:rPr lang="en-US" sz="2000" dirty="0"/>
              <a:t>Evaluate agronomic, food, feed, malting and brewing performance under organic conditions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2" b="10801"/>
          <a:stretch/>
        </p:blipFill>
        <p:spPr>
          <a:xfrm rot="5400000">
            <a:off x="-2372931" y="2563672"/>
            <a:ext cx="6858000" cy="1730656"/>
          </a:xfrm>
          <a:prstGeom prst="rect">
            <a:avLst/>
          </a:prstGeom>
        </p:spPr>
      </p:pic>
      <p:pic>
        <p:nvPicPr>
          <p:cNvPr id="2052" name="Picture 4" descr="https://communications.oregonstate.edu/sites/communications.oregonstate.edu/files/osu-primarylogo-2-compresso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206" y="228598"/>
            <a:ext cx="4380536" cy="175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19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3" t="28522" r="60566" b="17020"/>
          <a:stretch/>
        </p:blipFill>
        <p:spPr>
          <a:xfrm>
            <a:off x="381963" y="247543"/>
            <a:ext cx="3715476" cy="53630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24"/>
          <a:stretch/>
        </p:blipFill>
        <p:spPr>
          <a:xfrm>
            <a:off x="8342218" y="247543"/>
            <a:ext cx="3715477" cy="53470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19"/>
          <a:stretch/>
        </p:blipFill>
        <p:spPr>
          <a:xfrm>
            <a:off x="4298430" y="226055"/>
            <a:ext cx="3842797" cy="53685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69985" y="5752617"/>
            <a:ext cx="2916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Covered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425397" y="5752616"/>
            <a:ext cx="2916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Pearled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380809" y="5752615"/>
            <a:ext cx="2916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Naked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7267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Food Industry &amp; Barley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2925" y="2234768"/>
            <a:ext cx="4870592" cy="3777622"/>
          </a:xfrm>
        </p:spPr>
        <p:txBody>
          <a:bodyPr/>
          <a:lstStyle/>
          <a:p>
            <a:r>
              <a:rPr lang="en-US" dirty="0" smtClean="0"/>
              <a:t>Beta-</a:t>
            </a:r>
            <a:r>
              <a:rPr lang="en-US" dirty="0" err="1" smtClean="0"/>
              <a:t>Glucan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/>
              <a:t>Extractive vs Whole grain model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FDA approved health claim</a:t>
            </a:r>
          </a:p>
          <a:p>
            <a:pPr lvl="1"/>
            <a:r>
              <a:rPr lang="en-US" dirty="0" smtClean="0"/>
              <a:t>3 g Beta-</a:t>
            </a:r>
            <a:r>
              <a:rPr lang="en-US" dirty="0" err="1"/>
              <a:t>G</a:t>
            </a:r>
            <a:r>
              <a:rPr lang="en-US" dirty="0" err="1" smtClean="0"/>
              <a:t>lucan</a:t>
            </a:r>
            <a:r>
              <a:rPr lang="en-US" dirty="0" smtClean="0"/>
              <a:t> per day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803" y="2443658"/>
            <a:ext cx="4639599" cy="33598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" r="79905"/>
          <a:stretch/>
        </p:blipFill>
        <p:spPr>
          <a:xfrm rot="10800000">
            <a:off x="185194" y="0"/>
            <a:ext cx="1820801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59803" y="5803499"/>
            <a:ext cx="47610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VTT Technical Research Centre of Finland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9291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with Barley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Changes in multiple sensory attributes</a:t>
            </a:r>
          </a:p>
          <a:p>
            <a:pPr marL="0" indent="0">
              <a:buNone/>
            </a:pPr>
            <a:endParaRPr lang="en-US" dirty="0"/>
          </a:p>
          <a:p>
            <a:pPr indent="-285750"/>
            <a:r>
              <a:rPr lang="en-US" dirty="0" smtClean="0"/>
              <a:t>Variety of barley matters</a:t>
            </a:r>
          </a:p>
          <a:p>
            <a:pPr lvl="1"/>
            <a:r>
              <a:rPr lang="en-US" dirty="0" smtClean="0"/>
              <a:t>Need best variety for a particular product</a:t>
            </a:r>
          </a:p>
          <a:p>
            <a:pPr marL="57150" indent="0">
              <a:buNone/>
            </a:pPr>
            <a:endParaRPr lang="en-US" dirty="0" smtClean="0"/>
          </a:p>
          <a:p>
            <a:pPr marL="5715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Need to embrace barley for what it is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140" b="32629"/>
          <a:stretch/>
        </p:blipFill>
        <p:spPr>
          <a:xfrm rot="5400000">
            <a:off x="-2323618" y="2497239"/>
            <a:ext cx="6858002" cy="1863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34830" r="3974" b="39872"/>
          <a:stretch/>
        </p:blipFill>
        <p:spPr>
          <a:xfrm>
            <a:off x="2957412" y="4618892"/>
            <a:ext cx="8182709" cy="173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8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a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521843"/>
          </a:xfrm>
        </p:spPr>
        <p:txBody>
          <a:bodyPr>
            <a:normAutofit/>
          </a:bodyPr>
          <a:lstStyle/>
          <a:p>
            <a:r>
              <a:rPr lang="en-US" dirty="0" smtClean="0"/>
              <a:t>Developing quality &amp; functionality parameters</a:t>
            </a:r>
          </a:p>
          <a:p>
            <a:pPr lvl="1"/>
            <a:r>
              <a:rPr lang="en-US" dirty="0" smtClean="0"/>
              <a:t>Benefit food manufacturers, breeders, and farmers </a:t>
            </a:r>
          </a:p>
          <a:p>
            <a:pPr marL="57150" indent="0">
              <a:buNone/>
            </a:pPr>
            <a:endParaRPr lang="en-US" dirty="0" smtClean="0"/>
          </a:p>
          <a:p>
            <a:pPr marL="400050"/>
            <a:r>
              <a:rPr lang="en-US" dirty="0" smtClean="0"/>
              <a:t>Using 35 varieties grown in OR, MN, WI, NY</a:t>
            </a:r>
          </a:p>
          <a:p>
            <a:pPr marL="800100" lvl="1"/>
            <a:r>
              <a:rPr lang="en-US" dirty="0" smtClean="0"/>
              <a:t>Quality &amp; functionality testing</a:t>
            </a:r>
          </a:p>
          <a:p>
            <a:pPr marL="1200150" lvl="2"/>
            <a:endParaRPr lang="en-US" dirty="0"/>
          </a:p>
          <a:p>
            <a:pPr marL="400050"/>
            <a:r>
              <a:rPr lang="en-US" dirty="0" smtClean="0"/>
              <a:t>384 line Diversity Panel</a:t>
            </a:r>
          </a:p>
          <a:p>
            <a:pPr marL="800100" lvl="1"/>
            <a:r>
              <a:rPr lang="en-US" dirty="0" smtClean="0"/>
              <a:t>Hardness &amp; Beta-</a:t>
            </a:r>
            <a:r>
              <a:rPr lang="en-US" dirty="0" err="1" smtClean="0"/>
              <a:t>Glucan</a:t>
            </a:r>
            <a:endParaRPr lang="en-US" dirty="0" smtClean="0"/>
          </a:p>
          <a:p>
            <a:pPr marL="800100" lvl="1"/>
            <a:r>
              <a:rPr lang="en-US" dirty="0" smtClean="0"/>
              <a:t>Genome-Wide Association Study (GWAS)</a:t>
            </a:r>
          </a:p>
          <a:p>
            <a:pPr marL="800100"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140" b="32629"/>
          <a:stretch/>
        </p:blipFill>
        <p:spPr>
          <a:xfrm rot="5400000">
            <a:off x="-2323618" y="2497239"/>
            <a:ext cx="6858002" cy="186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0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Assessing Quality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Beta-</a:t>
            </a:r>
            <a:r>
              <a:rPr lang="en-US" dirty="0" err="1" smtClean="0"/>
              <a:t>Glucan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Starch Profile</a:t>
            </a:r>
          </a:p>
          <a:p>
            <a:endParaRPr lang="en-US" dirty="0" smtClean="0"/>
          </a:p>
          <a:p>
            <a:r>
              <a:rPr lang="en-US" dirty="0" smtClean="0"/>
              <a:t>Hardness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Color 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Protein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Threshability</a:t>
            </a:r>
          </a:p>
          <a:p>
            <a:endParaRPr lang="en-US" dirty="0"/>
          </a:p>
          <a:p>
            <a:r>
              <a:rPr lang="en-US" dirty="0" smtClean="0"/>
              <a:t>Pre-harvest Sprouting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8" t="172" r="39557" b="1010"/>
          <a:stretch/>
        </p:blipFill>
        <p:spPr>
          <a:xfrm>
            <a:off x="173621" y="0"/>
            <a:ext cx="1863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6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Assessing Functionality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1" y="2133599"/>
            <a:ext cx="4456357" cy="4103077"/>
          </a:xfrm>
        </p:spPr>
        <p:txBody>
          <a:bodyPr>
            <a:normAutofit/>
          </a:bodyPr>
          <a:lstStyle/>
          <a:p>
            <a:r>
              <a:rPr lang="en-US" dirty="0" smtClean="0"/>
              <a:t>Water absorption</a:t>
            </a:r>
          </a:p>
          <a:p>
            <a:endParaRPr lang="en-US" dirty="0" smtClean="0"/>
          </a:p>
          <a:p>
            <a:r>
              <a:rPr lang="en-US" dirty="0" smtClean="0"/>
              <a:t>Starch Pasting</a:t>
            </a:r>
          </a:p>
          <a:p>
            <a:endParaRPr lang="en-US" dirty="0" smtClean="0"/>
          </a:p>
          <a:p>
            <a:r>
              <a:rPr lang="en-US" dirty="0" smtClean="0"/>
              <a:t>Starch Gel Strength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Cooked Grain</a:t>
            </a:r>
          </a:p>
          <a:p>
            <a:pPr lvl="1"/>
            <a:r>
              <a:rPr lang="en-US" dirty="0" smtClean="0"/>
              <a:t>Color, texture, yield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190746" y="2126222"/>
            <a:ext cx="4516149" cy="3777622"/>
          </a:xfrm>
        </p:spPr>
        <p:txBody>
          <a:bodyPr>
            <a:normAutofit/>
          </a:bodyPr>
          <a:lstStyle/>
          <a:p>
            <a:r>
              <a:rPr lang="en-US" dirty="0" smtClean="0"/>
              <a:t>Batter Flow</a:t>
            </a:r>
          </a:p>
          <a:p>
            <a:endParaRPr lang="en-US" dirty="0"/>
          </a:p>
          <a:p>
            <a:r>
              <a:rPr lang="en-US" dirty="0" smtClean="0"/>
              <a:t>Bread Tests</a:t>
            </a:r>
          </a:p>
          <a:p>
            <a:pPr lvl="1"/>
            <a:r>
              <a:rPr lang="en-US" dirty="0" smtClean="0"/>
              <a:t>Volume, Texture, Staling Rate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Changes in Fiber Molecular Weight</a:t>
            </a:r>
          </a:p>
          <a:p>
            <a:pPr lvl="1"/>
            <a:r>
              <a:rPr lang="en-US" dirty="0" smtClean="0"/>
              <a:t>Processing method matters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7" r="41847"/>
          <a:stretch/>
        </p:blipFill>
        <p:spPr>
          <a:xfrm rot="10800000">
            <a:off x="173619" y="0"/>
            <a:ext cx="177092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45568" y="5903844"/>
            <a:ext cx="4067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Ross, A., B. Meints, k. Murphy, and P.M. Hayes. 2017. Functionality testing of multi‐ function naked‐barleys for food uses. Poster session presented at the Whole Grain Summit, Vienna, Austria.</a:t>
            </a:r>
          </a:p>
        </p:txBody>
      </p:sp>
    </p:spTree>
    <p:extLst>
      <p:ext uri="{BB962C8B-B14F-4D97-AF65-F5344CB8AC3E}">
        <p14:creationId xmlns:p14="http://schemas.microsoft.com/office/powerpoint/2010/main" val="67351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a Variety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Bread</a:t>
            </a:r>
          </a:p>
          <a:p>
            <a:pPr lvl="1"/>
            <a:r>
              <a:rPr lang="en-US" dirty="0" smtClean="0"/>
              <a:t>Volume, Texture, Staling Rate</a:t>
            </a:r>
          </a:p>
          <a:p>
            <a:pPr lvl="1"/>
            <a:r>
              <a:rPr lang="en-US" dirty="0" smtClean="0"/>
              <a:t>Water absorption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Whole Grain Applications</a:t>
            </a:r>
          </a:p>
          <a:p>
            <a:pPr lvl="1"/>
            <a:r>
              <a:rPr lang="en-US" dirty="0" smtClean="0"/>
              <a:t>Color, Cooked Grain Traits</a:t>
            </a:r>
          </a:p>
          <a:p>
            <a:endParaRPr lang="en-US" dirty="0"/>
          </a:p>
          <a:p>
            <a:r>
              <a:rPr lang="en-US" dirty="0" smtClean="0"/>
              <a:t>Flake Applications</a:t>
            </a:r>
          </a:p>
          <a:p>
            <a:pPr lvl="1"/>
            <a:r>
              <a:rPr lang="en-US" dirty="0" smtClean="0"/>
              <a:t>Hardness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Noodles</a:t>
            </a:r>
          </a:p>
          <a:p>
            <a:pPr lvl="1"/>
            <a:r>
              <a:rPr lang="en-US" dirty="0" smtClean="0"/>
              <a:t>Pasting Viscosity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Pancakes, biscuits, muffins, etc…</a:t>
            </a:r>
          </a:p>
          <a:p>
            <a:pPr lvl="1"/>
            <a:r>
              <a:rPr lang="en-US" dirty="0" smtClean="0"/>
              <a:t>Batter flow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90747" y="5740345"/>
            <a:ext cx="42562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Ross</a:t>
            </a:r>
            <a:r>
              <a:rPr lang="en-US" sz="1100" dirty="0"/>
              <a:t>, A., B. Meints, k. Murphy, and P.M. Hayes. 2017. Functionality testing of multi‐ function naked‐barleys for food uses. Poster session presented at the Whole Grain Summit, Vienna, Austria.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8" t="172" r="39557" b="1010"/>
          <a:stretch/>
        </p:blipFill>
        <p:spPr>
          <a:xfrm>
            <a:off x="173621" y="0"/>
            <a:ext cx="1863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8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Dividend</Template>
  <TotalTime>18921</TotalTime>
  <Words>701</Words>
  <Application>Microsoft Office PowerPoint</Application>
  <PresentationFormat>Widescreen</PresentationFormat>
  <Paragraphs>225</Paragraphs>
  <Slides>13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Century Gothic</vt:lpstr>
      <vt:lpstr>OpenDyslexic</vt:lpstr>
      <vt:lpstr>Wingdings 3</vt:lpstr>
      <vt:lpstr>Wisp</vt:lpstr>
      <vt:lpstr>Acrobat Document</vt:lpstr>
      <vt:lpstr>Food Quality &amp; Functionality of Naked Barley</vt:lpstr>
      <vt:lpstr>PowerPoint Presentation</vt:lpstr>
      <vt:lpstr>PowerPoint Presentation</vt:lpstr>
      <vt:lpstr>The Food Industry &amp; Barley</vt:lpstr>
      <vt:lpstr>Challenges with Barley</vt:lpstr>
      <vt:lpstr>Building a Framework</vt:lpstr>
      <vt:lpstr>Assessing Quality</vt:lpstr>
      <vt:lpstr>Assessing Functionality</vt:lpstr>
      <vt:lpstr>Choosing a Variety</vt:lpstr>
      <vt:lpstr>Culinary Outreach</vt:lpstr>
      <vt:lpstr>PowerPoint Presentation</vt:lpstr>
      <vt:lpstr>PowerPoint Presentation</vt:lpstr>
      <vt:lpstr>PowerPoint Presentation</vt:lpstr>
    </vt:vector>
  </TitlesOfParts>
  <Company>Oregon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Investigating Food Quality &amp; Functionality of Naked Barley</dc:title>
  <dc:creator>Client Services</dc:creator>
  <cp:lastModifiedBy>Client Services</cp:lastModifiedBy>
  <cp:revision>141</cp:revision>
  <dcterms:created xsi:type="dcterms:W3CDTF">2019-12-31T17:29:47Z</dcterms:created>
  <dcterms:modified xsi:type="dcterms:W3CDTF">2020-01-15T18:41:01Z</dcterms:modified>
</cp:coreProperties>
</file>