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412" r:id="rId2"/>
    <p:sldMasterId id="2147484712" r:id="rId3"/>
    <p:sldMasterId id="2147484722" r:id="rId4"/>
    <p:sldMasterId id="2147486136" r:id="rId5"/>
  </p:sldMasterIdLst>
  <p:notesMasterIdLst>
    <p:notesMasterId r:id="rId53"/>
  </p:notesMasterIdLst>
  <p:handoutMasterIdLst>
    <p:handoutMasterId r:id="rId54"/>
  </p:handoutMasterIdLst>
  <p:sldIdLst>
    <p:sldId id="370" r:id="rId6"/>
    <p:sldId id="479" r:id="rId7"/>
    <p:sldId id="440" r:id="rId8"/>
    <p:sldId id="442" r:id="rId9"/>
    <p:sldId id="443" r:id="rId10"/>
    <p:sldId id="444" r:id="rId11"/>
    <p:sldId id="445" r:id="rId12"/>
    <p:sldId id="446" r:id="rId13"/>
    <p:sldId id="447" r:id="rId14"/>
    <p:sldId id="448" r:id="rId15"/>
    <p:sldId id="449" r:id="rId16"/>
    <p:sldId id="450" r:id="rId17"/>
    <p:sldId id="451" r:id="rId18"/>
    <p:sldId id="453" r:id="rId19"/>
    <p:sldId id="454" r:id="rId20"/>
    <p:sldId id="455" r:id="rId21"/>
    <p:sldId id="456" r:id="rId22"/>
    <p:sldId id="478" r:id="rId23"/>
    <p:sldId id="458" r:id="rId24"/>
    <p:sldId id="494" r:id="rId25"/>
    <p:sldId id="459" r:id="rId26"/>
    <p:sldId id="496" r:id="rId27"/>
    <p:sldId id="460" r:id="rId28"/>
    <p:sldId id="464" r:id="rId29"/>
    <p:sldId id="465" r:id="rId30"/>
    <p:sldId id="466" r:id="rId31"/>
    <p:sldId id="468" r:id="rId32"/>
    <p:sldId id="469" r:id="rId33"/>
    <p:sldId id="471" r:id="rId34"/>
    <p:sldId id="472" r:id="rId35"/>
    <p:sldId id="473" r:id="rId36"/>
    <p:sldId id="495" r:id="rId37"/>
    <p:sldId id="482" r:id="rId38"/>
    <p:sldId id="483" r:id="rId39"/>
    <p:sldId id="484" r:id="rId40"/>
    <p:sldId id="486" r:id="rId41"/>
    <p:sldId id="485" r:id="rId42"/>
    <p:sldId id="487" r:id="rId43"/>
    <p:sldId id="481" r:id="rId44"/>
    <p:sldId id="488" r:id="rId45"/>
    <p:sldId id="489" r:id="rId46"/>
    <p:sldId id="490" r:id="rId47"/>
    <p:sldId id="491" r:id="rId48"/>
    <p:sldId id="474" r:id="rId49"/>
    <p:sldId id="480" r:id="rId50"/>
    <p:sldId id="477" r:id="rId51"/>
    <p:sldId id="497" r:id="rId5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63FD3A0-1C3D-5B48-976E-C2F12EBEE669}">
          <p14:sldIdLst>
            <p14:sldId id="370"/>
            <p14:sldId id="479"/>
            <p14:sldId id="440"/>
            <p14:sldId id="442"/>
            <p14:sldId id="443"/>
            <p14:sldId id="444"/>
            <p14:sldId id="445"/>
            <p14:sldId id="446"/>
            <p14:sldId id="447"/>
            <p14:sldId id="448"/>
            <p14:sldId id="449"/>
            <p14:sldId id="450"/>
            <p14:sldId id="451"/>
            <p14:sldId id="453"/>
            <p14:sldId id="454"/>
            <p14:sldId id="455"/>
            <p14:sldId id="456"/>
            <p14:sldId id="478"/>
            <p14:sldId id="458"/>
            <p14:sldId id="494"/>
            <p14:sldId id="459"/>
            <p14:sldId id="496"/>
            <p14:sldId id="460"/>
            <p14:sldId id="464"/>
            <p14:sldId id="465"/>
            <p14:sldId id="466"/>
            <p14:sldId id="468"/>
            <p14:sldId id="469"/>
            <p14:sldId id="471"/>
            <p14:sldId id="472"/>
            <p14:sldId id="473"/>
            <p14:sldId id="495"/>
            <p14:sldId id="482"/>
            <p14:sldId id="483"/>
            <p14:sldId id="484"/>
            <p14:sldId id="486"/>
            <p14:sldId id="485"/>
            <p14:sldId id="487"/>
            <p14:sldId id="481"/>
            <p14:sldId id="488"/>
            <p14:sldId id="489"/>
            <p14:sldId id="490"/>
            <p14:sldId id="491"/>
            <p14:sldId id="474"/>
            <p14:sldId id="480"/>
            <p14:sldId id="477"/>
            <p14:sldId id="49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616">
          <p15:clr>
            <a:srgbClr val="A4A3A4"/>
          </p15:clr>
        </p15:guide>
        <p15:guide id="2" orient="horz" pos="720">
          <p15:clr>
            <a:srgbClr val="A4A3A4"/>
          </p15:clr>
        </p15:guide>
        <p15:guide id="3" pos="3984">
          <p15:clr>
            <a:srgbClr val="A4A3A4"/>
          </p15:clr>
        </p15:guide>
        <p15:guide id="4" pos="208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ggerty, Connor William" initials="HC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EAEAEA"/>
    <a:srgbClr val="C60C30"/>
    <a:srgbClr val="DBCEAC"/>
    <a:srgbClr val="3CB6CE"/>
    <a:srgbClr val="B6BF00"/>
    <a:srgbClr val="EC7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80" autoAdjust="0"/>
    <p:restoredTop sz="93615" autoAdjust="0"/>
  </p:normalViewPr>
  <p:slideViewPr>
    <p:cSldViewPr snapToGrid="0">
      <p:cViewPr varScale="1">
        <p:scale>
          <a:sx n="90" d="100"/>
          <a:sy n="90" d="100"/>
        </p:scale>
        <p:origin x="1568" y="184"/>
      </p:cViewPr>
      <p:guideLst>
        <p:guide orient="horz" pos="2616"/>
        <p:guide orient="horz" pos="720"/>
        <p:guide pos="3984"/>
        <p:guide pos="208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118" d="100"/>
          <a:sy n="118" d="100"/>
        </p:scale>
        <p:origin x="-2004" y="-96"/>
      </p:cViewPr>
      <p:guideLst>
        <p:guide orient="horz" pos="2928"/>
        <p:guide pos="2208"/>
      </p:guideLst>
    </p:cSldViewPr>
  </p:notesViewPr>
  <p:gridSpacing cx="38100" cy="3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commentAuthors" Target="commentAuthor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viewProps" Target="view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7D4F004D-3F8D-400E-99BB-B8D4B7DAAF50}"/>
    <pc:docChg chg="addSld modSld modSection">
      <pc:chgData name="" userId="" providerId="" clId="Web-{7D4F004D-3F8D-400E-99BB-B8D4B7DAAF50}" dt="2019-07-11T17:06:04.989" v="39" actId="20577"/>
      <pc:docMkLst>
        <pc:docMk/>
      </pc:docMkLst>
      <pc:sldChg chg="modSp">
        <pc:chgData name="" userId="" providerId="" clId="Web-{7D4F004D-3F8D-400E-99BB-B8D4B7DAAF50}" dt="2019-07-11T16:52:52.013" v="9" actId="20577"/>
        <pc:sldMkLst>
          <pc:docMk/>
          <pc:sldMk cId="3765965387" sldId="403"/>
        </pc:sldMkLst>
        <pc:spChg chg="mod">
          <ac:chgData name="" userId="" providerId="" clId="Web-{7D4F004D-3F8D-400E-99BB-B8D4B7DAAF50}" dt="2019-07-11T16:52:52.013" v="9" actId="20577"/>
          <ac:spMkLst>
            <pc:docMk/>
            <pc:sldMk cId="3765965387" sldId="403"/>
            <ac:spMk id="5" creationId="{75125AD5-7862-2444-BDFF-3D58D7C62195}"/>
          </ac:spMkLst>
        </pc:spChg>
      </pc:sldChg>
      <pc:sldChg chg="delSp modSp add replId">
        <pc:chgData name="" userId="" providerId="" clId="Web-{7D4F004D-3F8D-400E-99BB-B8D4B7DAAF50}" dt="2019-07-11T16:52:59.420" v="11" actId="20577"/>
        <pc:sldMkLst>
          <pc:docMk/>
          <pc:sldMk cId="772454876" sldId="427"/>
        </pc:sldMkLst>
        <pc:spChg chg="mod">
          <ac:chgData name="" userId="" providerId="" clId="Web-{7D4F004D-3F8D-400E-99BB-B8D4B7DAAF50}" dt="2019-07-11T16:52:59.420" v="11" actId="20577"/>
          <ac:spMkLst>
            <pc:docMk/>
            <pc:sldMk cId="772454876" sldId="427"/>
            <ac:spMk id="5" creationId="{75125AD5-7862-2444-BDFF-3D58D7C62195}"/>
          </ac:spMkLst>
        </pc:spChg>
        <pc:spChg chg="del">
          <ac:chgData name="" userId="" providerId="" clId="Web-{7D4F004D-3F8D-400E-99BB-B8D4B7DAAF50}" dt="2019-07-11T16:52:24.904" v="5"/>
          <ac:spMkLst>
            <pc:docMk/>
            <pc:sldMk cId="772454876" sldId="427"/>
            <ac:spMk id="9" creationId="{00000000-0000-0000-0000-000000000000}"/>
          </ac:spMkLst>
        </pc:spChg>
        <pc:spChg chg="del">
          <ac:chgData name="" userId="" providerId="" clId="Web-{7D4F004D-3F8D-400E-99BB-B8D4B7DAAF50}" dt="2019-07-11T16:52:21.951" v="3"/>
          <ac:spMkLst>
            <pc:docMk/>
            <pc:sldMk cId="772454876" sldId="427"/>
            <ac:spMk id="11" creationId="{00000000-0000-0000-0000-000000000000}"/>
          </ac:spMkLst>
        </pc:spChg>
        <pc:spChg chg="del">
          <ac:chgData name="" userId="" providerId="" clId="Web-{7D4F004D-3F8D-400E-99BB-B8D4B7DAAF50}" dt="2019-07-11T16:52:23.372" v="4"/>
          <ac:spMkLst>
            <pc:docMk/>
            <pc:sldMk cId="772454876" sldId="427"/>
            <ac:spMk id="12" creationId="{00000000-0000-0000-0000-000000000000}"/>
          </ac:spMkLst>
        </pc:spChg>
        <pc:spChg chg="del">
          <ac:chgData name="" userId="" providerId="" clId="Web-{7D4F004D-3F8D-400E-99BB-B8D4B7DAAF50}" dt="2019-07-11T16:52:26.107" v="6"/>
          <ac:spMkLst>
            <pc:docMk/>
            <pc:sldMk cId="772454876" sldId="427"/>
            <ac:spMk id="14" creationId="{00000000-0000-0000-0000-000000000000}"/>
          </ac:spMkLst>
        </pc:spChg>
        <pc:spChg chg="del">
          <ac:chgData name="" userId="" providerId="" clId="Web-{7D4F004D-3F8D-400E-99BB-B8D4B7DAAF50}" dt="2019-07-11T16:52:27.607" v="7"/>
          <ac:spMkLst>
            <pc:docMk/>
            <pc:sldMk cId="772454876" sldId="427"/>
            <ac:spMk id="15" creationId="{00000000-0000-0000-0000-000000000000}"/>
          </ac:spMkLst>
        </pc:spChg>
        <pc:picChg chg="del">
          <ac:chgData name="" userId="" providerId="" clId="Web-{7D4F004D-3F8D-400E-99BB-B8D4B7DAAF50}" dt="2019-07-11T16:52:20.060" v="2"/>
          <ac:picMkLst>
            <pc:docMk/>
            <pc:sldMk cId="772454876" sldId="427"/>
            <ac:picMk id="3" creationId="{00000000-0000-0000-0000-000000000000}"/>
          </ac:picMkLst>
        </pc:picChg>
        <pc:picChg chg="del">
          <ac:chgData name="" userId="" providerId="" clId="Web-{7D4F004D-3F8D-400E-99BB-B8D4B7DAAF50}" dt="2019-07-11T16:52:20.060" v="1"/>
          <ac:picMkLst>
            <pc:docMk/>
            <pc:sldMk cId="772454876" sldId="427"/>
            <ac:picMk id="13" creationId="{00000000-0000-0000-0000-000000000000}"/>
          </ac:picMkLst>
        </pc:picChg>
      </pc:sldChg>
      <pc:sldChg chg="addSp delSp modSp add replId">
        <pc:chgData name="" userId="" providerId="" clId="Web-{7D4F004D-3F8D-400E-99BB-B8D4B7DAAF50}" dt="2019-07-11T17:06:04.707" v="37" actId="20577"/>
        <pc:sldMkLst>
          <pc:docMk/>
          <pc:sldMk cId="805857104" sldId="428"/>
        </pc:sldMkLst>
        <pc:spChg chg="mod">
          <ac:chgData name="" userId="" providerId="" clId="Web-{7D4F004D-3F8D-400E-99BB-B8D4B7DAAF50}" dt="2019-07-11T17:05:57.489" v="27" actId="20577"/>
          <ac:spMkLst>
            <pc:docMk/>
            <pc:sldMk cId="805857104" sldId="428"/>
            <ac:spMk id="2" creationId="{00000000-0000-0000-0000-000000000000}"/>
          </ac:spMkLst>
        </pc:spChg>
        <pc:spChg chg="add del mod">
          <ac:chgData name="" userId="" providerId="" clId="Web-{7D4F004D-3F8D-400E-99BB-B8D4B7DAAF50}" dt="2019-07-11T17:06:04.707" v="37" actId="20577"/>
          <ac:spMkLst>
            <pc:docMk/>
            <pc:sldMk cId="805857104" sldId="428"/>
            <ac:spMk id="3" creationId="{00000000-0000-0000-0000-000000000000}"/>
          </ac:spMkLst>
        </pc:spChg>
        <pc:spChg chg="add del mod">
          <ac:chgData name="" userId="" providerId="" clId="Web-{7D4F004D-3F8D-400E-99BB-B8D4B7DAAF50}" dt="2019-07-11T17:05:59.629" v="30"/>
          <ac:spMkLst>
            <pc:docMk/>
            <pc:sldMk cId="805857104" sldId="428"/>
            <ac:spMk id="5" creationId="{FFAC0A8D-02E2-48F5-96BE-14CAB96FF6E2}"/>
          </ac:spMkLst>
        </pc:spChg>
      </pc:sldChg>
    </pc:docChg>
  </pc:docChgLst>
  <pc:docChgLst>
    <pc:chgData clId="Web-{926C137F-54D7-43A7-9BBE-8E85043E024F}"/>
    <pc:docChg chg="modSld">
      <pc:chgData name="" userId="" providerId="" clId="Web-{926C137F-54D7-43A7-9BBE-8E85043E024F}" dt="2019-07-11T16:54:00.748" v="5"/>
      <pc:docMkLst>
        <pc:docMk/>
      </pc:docMkLst>
      <pc:sldChg chg="addSp delSp modSp">
        <pc:chgData name="" userId="" providerId="" clId="Web-{926C137F-54D7-43A7-9BBE-8E85043E024F}" dt="2019-07-11T16:54:00.748" v="5"/>
        <pc:sldMkLst>
          <pc:docMk/>
          <pc:sldMk cId="772454876" sldId="427"/>
        </pc:sldMkLst>
        <pc:spChg chg="del mod">
          <ac:chgData name="" userId="" providerId="" clId="Web-{926C137F-54D7-43A7-9BBE-8E85043E024F}" dt="2019-07-11T16:54:00.654" v="3"/>
          <ac:spMkLst>
            <pc:docMk/>
            <pc:sldMk cId="772454876" sldId="427"/>
            <ac:spMk id="2" creationId="{F216777C-78FA-3747-978E-886E70330E5B}"/>
          </ac:spMkLst>
        </pc:spChg>
        <pc:spChg chg="add del">
          <ac:chgData name="" userId="" providerId="" clId="Web-{926C137F-54D7-43A7-9BBE-8E85043E024F}" dt="2019-07-11T16:54:00.748" v="5"/>
          <ac:spMkLst>
            <pc:docMk/>
            <pc:sldMk cId="772454876" sldId="427"/>
            <ac:spMk id="5" creationId="{75125AD5-7862-2444-BDFF-3D58D7C62195}"/>
          </ac:spMkLst>
        </pc:spChg>
        <pc:spChg chg="add mod">
          <ac:chgData name="" userId="" providerId="" clId="Web-{926C137F-54D7-43A7-9BBE-8E85043E024F}" dt="2019-07-11T16:54:00.654" v="3"/>
          <ac:spMkLst>
            <pc:docMk/>
            <pc:sldMk cId="772454876" sldId="427"/>
            <ac:spMk id="7" creationId="{786C80B3-276D-4472-9408-8773252D84E0}"/>
          </ac:spMkLst>
        </pc:spChg>
      </pc:sldChg>
    </pc:docChg>
  </pc:docChgLst>
  <pc:docChgLst>
    <pc:chgData clId="Web-{C62EF654-35C6-4A68-BFCC-E8511C55C934}"/>
    <pc:docChg chg="addSld delSld modSld modSection">
      <pc:chgData name="" userId="" providerId="" clId="Web-{C62EF654-35C6-4A68-BFCC-E8511C55C934}" dt="2019-04-04T15:00:50.554" v="231" actId="20577"/>
      <pc:docMkLst>
        <pc:docMk/>
      </pc:docMkLst>
      <pc:sldChg chg="addSp delSp modSp">
        <pc:chgData name="" userId="" providerId="" clId="Web-{C62EF654-35C6-4A68-BFCC-E8511C55C934}" dt="2019-04-04T14:44:17.756" v="29" actId="1076"/>
        <pc:sldMkLst>
          <pc:docMk/>
          <pc:sldMk cId="1646768204" sldId="405"/>
        </pc:sldMkLst>
        <pc:spChg chg="add del mod">
          <ac:chgData name="" userId="" providerId="" clId="Web-{C62EF654-35C6-4A68-BFCC-E8511C55C934}" dt="2019-04-04T14:27:33.691" v="2"/>
          <ac:spMkLst>
            <pc:docMk/>
            <pc:sldMk cId="1646768204" sldId="405"/>
            <ac:spMk id="3" creationId="{640AAC60-6A7F-46A5-889C-3E26EDBEF1FA}"/>
          </ac:spMkLst>
        </pc:spChg>
        <pc:spChg chg="add del mod">
          <ac:chgData name="" userId="" providerId="" clId="Web-{C62EF654-35C6-4A68-BFCC-E8511C55C934}" dt="2019-04-04T14:28:26.269" v="5"/>
          <ac:spMkLst>
            <pc:docMk/>
            <pc:sldMk cId="1646768204" sldId="405"/>
            <ac:spMk id="5" creationId="{5A221544-403D-4D5F-81BC-D43FB349400F}"/>
          </ac:spMkLst>
        </pc:spChg>
        <pc:spChg chg="add mod">
          <ac:chgData name="" userId="" providerId="" clId="Web-{C62EF654-35C6-4A68-BFCC-E8511C55C934}" dt="2019-04-04T14:44:17.756" v="29" actId="1076"/>
          <ac:spMkLst>
            <pc:docMk/>
            <pc:sldMk cId="1646768204" sldId="405"/>
            <ac:spMk id="8" creationId="{CDA4CD32-C35F-45CA-9AD3-7C5C197B1087}"/>
          </ac:spMkLst>
        </pc:spChg>
        <pc:picChg chg="add mod modCrop">
          <ac:chgData name="" userId="" providerId="" clId="Web-{C62EF654-35C6-4A68-BFCC-E8511C55C934}" dt="2019-04-04T14:43:50.724" v="15" actId="1076"/>
          <ac:picMkLst>
            <pc:docMk/>
            <pc:sldMk cId="1646768204" sldId="405"/>
            <ac:picMk id="6" creationId="{D083D0B8-BE9E-4C25-B02A-924A92189C92}"/>
          </ac:picMkLst>
        </pc:picChg>
      </pc:sldChg>
      <pc:sldChg chg="modSp">
        <pc:chgData name="" userId="" providerId="" clId="Web-{C62EF654-35C6-4A68-BFCC-E8511C55C934}" dt="2019-04-04T15:00:50.554" v="230" actId="20577"/>
        <pc:sldMkLst>
          <pc:docMk/>
          <pc:sldMk cId="213483393" sldId="415"/>
        </pc:sldMkLst>
        <pc:spChg chg="mod">
          <ac:chgData name="" userId="" providerId="" clId="Web-{C62EF654-35C6-4A68-BFCC-E8511C55C934}" dt="2019-04-04T15:00:50.554" v="230" actId="20577"/>
          <ac:spMkLst>
            <pc:docMk/>
            <pc:sldMk cId="213483393" sldId="415"/>
            <ac:spMk id="3" creationId="{00000000-0000-0000-0000-000000000000}"/>
          </ac:spMkLst>
        </pc:spChg>
      </pc:sldChg>
      <pc:sldChg chg="addSp delSp modSp add replId modNotes">
        <pc:chgData name="" userId="" providerId="" clId="Web-{C62EF654-35C6-4A68-BFCC-E8511C55C934}" dt="2019-04-04T14:59:59.679" v="207"/>
        <pc:sldMkLst>
          <pc:docMk/>
          <pc:sldMk cId="3628507780" sldId="416"/>
        </pc:sldMkLst>
        <pc:spChg chg="mod">
          <ac:chgData name="" userId="" providerId="" clId="Web-{C62EF654-35C6-4A68-BFCC-E8511C55C934}" dt="2019-04-04T14:47:43.803" v="57" actId="20577"/>
          <ac:spMkLst>
            <pc:docMk/>
            <pc:sldMk cId="3628507780" sldId="416"/>
            <ac:spMk id="2" creationId="{00000000-0000-0000-0000-000000000000}"/>
          </ac:spMkLst>
        </pc:spChg>
        <pc:spChg chg="mod">
          <ac:chgData name="" userId="" providerId="" clId="Web-{C62EF654-35C6-4A68-BFCC-E8511C55C934}" dt="2019-04-04T14:58:49.476" v="193" actId="20577"/>
          <ac:spMkLst>
            <pc:docMk/>
            <pc:sldMk cId="3628507780" sldId="416"/>
            <ac:spMk id="3" creationId="{00000000-0000-0000-0000-000000000000}"/>
          </ac:spMkLst>
        </pc:spChg>
        <pc:spChg chg="add mod">
          <ac:chgData name="" userId="" providerId="" clId="Web-{C62EF654-35C6-4A68-BFCC-E8511C55C934}" dt="2019-04-04T14:59:18.570" v="201" actId="1076"/>
          <ac:spMkLst>
            <pc:docMk/>
            <pc:sldMk cId="3628507780" sldId="416"/>
            <ac:spMk id="6" creationId="{B8D5CB62-48A3-4129-B15B-2C31D21AEB11}"/>
          </ac:spMkLst>
        </pc:spChg>
        <pc:spChg chg="add del">
          <ac:chgData name="" userId="" providerId="" clId="Web-{C62EF654-35C6-4A68-BFCC-E8511C55C934}" dt="2019-04-04T14:56:11.757" v="126"/>
          <ac:spMkLst>
            <pc:docMk/>
            <pc:sldMk cId="3628507780" sldId="416"/>
            <ac:spMk id="7" creationId="{D0C38BF0-0624-4D11-9CFA-B911D726EF17}"/>
          </ac:spMkLst>
        </pc:spChg>
        <pc:picChg chg="add mod modCrop">
          <ac:chgData name="" userId="" providerId="" clId="Web-{C62EF654-35C6-4A68-BFCC-E8511C55C934}" dt="2019-04-04T14:59:59.679" v="207"/>
          <ac:picMkLst>
            <pc:docMk/>
            <pc:sldMk cId="3628507780" sldId="416"/>
            <ac:picMk id="4" creationId="{15D39C71-5CC3-4B28-AC6E-6D80771EE3D0}"/>
          </ac:picMkLst>
        </pc:picChg>
      </pc:sldChg>
      <pc:sldChg chg="addSp delSp modSp new del">
        <pc:chgData name="" userId="" providerId="" clId="Web-{C62EF654-35C6-4A68-BFCC-E8511C55C934}" dt="2019-04-04T14:54:17.804" v="100"/>
        <pc:sldMkLst>
          <pc:docMk/>
          <pc:sldMk cId="2679818069" sldId="417"/>
        </pc:sldMkLst>
        <pc:spChg chg="del">
          <ac:chgData name="" userId="" providerId="" clId="Web-{C62EF654-35C6-4A68-BFCC-E8511C55C934}" dt="2019-04-04T14:49:27.959" v="97"/>
          <ac:spMkLst>
            <pc:docMk/>
            <pc:sldMk cId="2679818069" sldId="417"/>
            <ac:spMk id="3" creationId="{C7070C72-3424-435F-BE36-699816EA4412}"/>
          </ac:spMkLst>
        </pc:spChg>
        <pc:spChg chg="add del mod">
          <ac:chgData name="" userId="" providerId="" clId="Web-{C62EF654-35C6-4A68-BFCC-E8511C55C934}" dt="2019-04-04T14:49:40.584" v="99"/>
          <ac:spMkLst>
            <pc:docMk/>
            <pc:sldMk cId="2679818069" sldId="417"/>
            <ac:spMk id="7" creationId="{6E4FF2C7-6347-4D0F-B02D-9BEB4F8C9AEB}"/>
          </ac:spMkLst>
        </pc:spChg>
        <pc:graphicFrameChg chg="add del mod ord modGraphic">
          <ac:chgData name="" userId="" providerId="" clId="Web-{C62EF654-35C6-4A68-BFCC-E8511C55C934}" dt="2019-04-04T14:49:34.334" v="98"/>
          <ac:graphicFrameMkLst>
            <pc:docMk/>
            <pc:sldMk cId="2679818069" sldId="417"/>
            <ac:graphicFrameMk id="5" creationId="{FB2580AC-6311-4B6D-B1C5-3CDC739FA20A}"/>
          </ac:graphicFrameMkLst>
        </pc:graphicFrameChg>
        <pc:graphicFrameChg chg="add mod ord modGraphic">
          <ac:chgData name="" userId="" providerId="" clId="Web-{C62EF654-35C6-4A68-BFCC-E8511C55C934}" dt="2019-04-04T14:49:40.584" v="99"/>
          <ac:graphicFrameMkLst>
            <pc:docMk/>
            <pc:sldMk cId="2679818069" sldId="417"/>
            <ac:graphicFrameMk id="9" creationId="{D1B0EBE0-C5AA-4A90-8D92-4AF0BB1B42C7}"/>
          </ac:graphicFrameMkLst>
        </pc:graphicFrameChg>
      </pc:sldChg>
    </pc:docChg>
  </pc:docChgLst>
  <pc:docChgLst>
    <pc:chgData clId="Web-{821FA0F0-E209-4D6D-8C36-3F75CCF62784}"/>
    <pc:docChg chg="addSld delSld modSld sldOrd modSection">
      <pc:chgData name="" userId="" providerId="" clId="Web-{821FA0F0-E209-4D6D-8C36-3F75CCF62784}" dt="2019-07-12T06:12:47.910" v="155"/>
      <pc:docMkLst>
        <pc:docMk/>
      </pc:docMkLst>
      <pc:sldChg chg="modSp">
        <pc:chgData name="" userId="" providerId="" clId="Web-{821FA0F0-E209-4D6D-8C36-3F75CCF62784}" dt="2019-07-12T06:07:30.457" v="108" actId="20577"/>
        <pc:sldMkLst>
          <pc:docMk/>
          <pc:sldMk cId="979020524" sldId="459"/>
        </pc:sldMkLst>
        <pc:spChg chg="mod">
          <ac:chgData name="" userId="" providerId="" clId="Web-{821FA0F0-E209-4D6D-8C36-3F75CCF62784}" dt="2019-07-12T06:07:30.457" v="108" actId="20577"/>
          <ac:spMkLst>
            <pc:docMk/>
            <pc:sldMk cId="979020524" sldId="459"/>
            <ac:spMk id="130050" creationId="{00000000-0000-0000-0000-000000000000}"/>
          </ac:spMkLst>
        </pc:spChg>
      </pc:sldChg>
      <pc:sldChg chg="modSp">
        <pc:chgData name="" userId="" providerId="" clId="Web-{821FA0F0-E209-4D6D-8C36-3F75CCF62784}" dt="2019-07-12T06:11:35.285" v="124"/>
        <pc:sldMkLst>
          <pc:docMk/>
          <pc:sldMk cId="1153528896" sldId="471"/>
        </pc:sldMkLst>
        <pc:graphicFrameChg chg="mod modGraphic">
          <ac:chgData name="" userId="" providerId="" clId="Web-{821FA0F0-E209-4D6D-8C36-3F75CCF62784}" dt="2019-07-12T06:11:35.285" v="124"/>
          <ac:graphicFrameMkLst>
            <pc:docMk/>
            <pc:sldMk cId="1153528896" sldId="471"/>
            <ac:graphicFrameMk id="8" creationId="{00000000-0000-0000-0000-000000000000}"/>
          </ac:graphicFrameMkLst>
        </pc:graphicFrameChg>
      </pc:sldChg>
      <pc:sldChg chg="modSp">
        <pc:chgData name="" userId="" providerId="" clId="Web-{821FA0F0-E209-4D6D-8C36-3F75CCF62784}" dt="2019-07-12T06:12:11.254" v="154"/>
        <pc:sldMkLst>
          <pc:docMk/>
          <pc:sldMk cId="2025273603" sldId="472"/>
        </pc:sldMkLst>
        <pc:graphicFrameChg chg="mod modGraphic">
          <ac:chgData name="" userId="" providerId="" clId="Web-{821FA0F0-E209-4D6D-8C36-3F75CCF62784}" dt="2019-07-12T06:12:11.254" v="154"/>
          <ac:graphicFrameMkLst>
            <pc:docMk/>
            <pc:sldMk cId="2025273603" sldId="472"/>
            <ac:graphicFrameMk id="4" creationId="{00000000-0000-0000-0000-000000000000}"/>
          </ac:graphicFrameMkLst>
        </pc:graphicFrameChg>
      </pc:sldChg>
      <pc:sldChg chg="modSp ord">
        <pc:chgData name="" userId="" providerId="" clId="Web-{821FA0F0-E209-4D6D-8C36-3F75CCF62784}" dt="2019-07-12T06:05:36.597" v="56"/>
        <pc:sldMkLst>
          <pc:docMk/>
          <pc:sldMk cId="1701397354" sldId="494"/>
        </pc:sldMkLst>
        <pc:spChg chg="mod">
          <ac:chgData name="" userId="" providerId="" clId="Web-{821FA0F0-E209-4D6D-8C36-3F75CCF62784}" dt="2019-07-12T06:04:15.269" v="41" actId="20577"/>
          <ac:spMkLst>
            <pc:docMk/>
            <pc:sldMk cId="1701397354" sldId="494"/>
            <ac:spMk id="3" creationId="{00000000-0000-0000-0000-000000000000}"/>
          </ac:spMkLst>
        </pc:spChg>
      </pc:sldChg>
      <pc:sldChg chg="modSp add replId">
        <pc:chgData name="" userId="" providerId="" clId="Web-{821FA0F0-E209-4D6D-8C36-3F75CCF62784}" dt="2019-07-12T06:08:08.019" v="116" actId="1076"/>
        <pc:sldMkLst>
          <pc:docMk/>
          <pc:sldMk cId="3181941838" sldId="496"/>
        </pc:sldMkLst>
        <pc:spChg chg="mod">
          <ac:chgData name="" userId="" providerId="" clId="Web-{821FA0F0-E209-4D6D-8C36-3F75CCF62784}" dt="2019-07-12T06:08:05.316" v="115" actId="1076"/>
          <ac:spMkLst>
            <pc:docMk/>
            <pc:sldMk cId="3181941838" sldId="496"/>
            <ac:spMk id="2" creationId="{00000000-0000-0000-0000-000000000000}"/>
          </ac:spMkLst>
        </pc:spChg>
        <pc:spChg chg="mod">
          <ac:chgData name="" userId="" providerId="" clId="Web-{821FA0F0-E209-4D6D-8C36-3F75CCF62784}" dt="2019-07-12T06:08:08.019" v="116" actId="1076"/>
          <ac:spMkLst>
            <pc:docMk/>
            <pc:sldMk cId="3181941838" sldId="496"/>
            <ac:spMk id="130050" creationId="{00000000-0000-0000-0000-000000000000}"/>
          </ac:spMkLst>
        </pc:spChg>
      </pc:sldChg>
      <pc:sldChg chg="new del">
        <pc:chgData name="" userId="" providerId="" clId="Web-{821FA0F0-E209-4D6D-8C36-3F75CCF62784}" dt="2019-07-12T06:11:44.019" v="126"/>
        <pc:sldMkLst>
          <pc:docMk/>
          <pc:sldMk cId="1597790407" sldId="497"/>
        </pc:sldMkLst>
      </pc:sldChg>
      <pc:sldChg chg="new">
        <pc:chgData name="" userId="" providerId="" clId="Web-{821FA0F0-E209-4D6D-8C36-3F75CCF62784}" dt="2019-07-12T06:12:47.910" v="155"/>
        <pc:sldMkLst>
          <pc:docMk/>
          <pc:sldMk cId="3019521708" sldId="49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930578" y="1"/>
            <a:ext cx="3300491" cy="46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8" tIns="46139" rIns="92278" bIns="46139" numCol="1" anchor="t" anchorCtr="0" compatLnSpc="1">
            <a:prstTxWarp prst="textNoShape">
              <a:avLst/>
            </a:prstTxWarp>
          </a:bodyPr>
          <a:lstStyle>
            <a:lvl1pPr defTabSz="923690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6241843" y="1"/>
            <a:ext cx="767361" cy="46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8" tIns="46139" rIns="92278" bIns="46139" numCol="1" anchor="t" anchorCtr="0" compatLnSpc="1">
            <a:prstTxWarp prst="textNoShape">
              <a:avLst/>
            </a:prstTxWarp>
          </a:bodyPr>
          <a:lstStyle>
            <a:lvl1pPr algn="r" defTabSz="922200" eaLnBrk="1" hangingPunct="1">
              <a:defRPr sz="1200"/>
            </a:lvl1pPr>
          </a:lstStyle>
          <a:p>
            <a:pPr>
              <a:defRPr/>
            </a:pPr>
            <a:fld id="{4EB4AAAE-A118-4480-86AE-F9890527DC0D}" type="datetime1">
              <a:rPr lang="en-US" altLang="en-US"/>
              <a:pPr>
                <a:defRPr/>
              </a:pPr>
              <a:t>7/15/19</a:t>
            </a:fld>
            <a:endParaRPr lang="en-US" altLang="en-US" dirty="0"/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29054"/>
            <a:ext cx="3037122" cy="465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8" tIns="46139" rIns="92278" bIns="46139" numCol="1" anchor="b" anchorCtr="0" compatLnSpc="1">
            <a:prstTxWarp prst="textNoShape">
              <a:avLst/>
            </a:prstTxWarp>
          </a:bodyPr>
          <a:lstStyle>
            <a:lvl1pPr defTabSz="923690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885" y="8829054"/>
            <a:ext cx="3038319" cy="465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8" tIns="46139" rIns="92278" bIns="46139" numCol="1" anchor="b" anchorCtr="0" compatLnSpc="1">
            <a:prstTxWarp prst="textNoShape">
              <a:avLst/>
            </a:prstTxWarp>
          </a:bodyPr>
          <a:lstStyle>
            <a:lvl1pPr algn="r" defTabSz="922200" eaLnBrk="1" hangingPunct="1">
              <a:defRPr sz="1200"/>
            </a:lvl1pPr>
          </a:lstStyle>
          <a:p>
            <a:pPr>
              <a:defRPr/>
            </a:pPr>
            <a:fld id="{352D6A70-89AE-4E80-B477-F4BBAE3C45D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10527"/>
            <a:ext cx="2833610" cy="461877"/>
          </a:xfrm>
          <a:prstGeom prst="rect">
            <a:avLst/>
          </a:prstGeom>
          <a:noFill/>
        </p:spPr>
        <p:txBody>
          <a:bodyPr lIns="91636" tIns="45819" rIns="91636" bIns="45819">
            <a:spAutoFit/>
          </a:bodyPr>
          <a:lstStyle/>
          <a:p>
            <a:pPr eaLnBrk="1" hangingPunct="1">
              <a:defRPr/>
            </a:pPr>
            <a:r>
              <a:rPr lang="en-US" sz="1200" spc="30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WASHINGTON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12235397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37122" cy="46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8" tIns="46139" rIns="92278" bIns="46139" numCol="1" anchor="t" anchorCtr="0" compatLnSpc="1">
            <a:prstTxWarp prst="textNoShape">
              <a:avLst/>
            </a:prstTxWarp>
          </a:bodyPr>
          <a:lstStyle>
            <a:lvl1pPr defTabSz="923690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885" y="1"/>
            <a:ext cx="3038319" cy="46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8" tIns="46139" rIns="92278" bIns="46139" numCol="1" anchor="t" anchorCtr="0" compatLnSpc="1">
            <a:prstTxWarp prst="textNoShape">
              <a:avLst/>
            </a:prstTxWarp>
          </a:bodyPr>
          <a:lstStyle>
            <a:lvl1pPr algn="r" defTabSz="922200" eaLnBrk="1" hangingPunct="1">
              <a:defRPr sz="1200"/>
            </a:lvl1pPr>
          </a:lstStyle>
          <a:p>
            <a:pPr>
              <a:defRPr/>
            </a:pPr>
            <a:fld id="{FC3F9AD1-3D52-4005-B6DF-70B1A474B302}" type="datetime1">
              <a:rPr lang="en-US" altLang="en-US"/>
              <a:pPr>
                <a:defRPr/>
              </a:pPr>
              <a:t>7/15/19</a:t>
            </a:fld>
            <a:endParaRPr lang="en-US" altLang="en-US" dirty="0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8500"/>
            <a:ext cx="4649787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519" y="4416633"/>
            <a:ext cx="5607362" cy="4180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8" tIns="46139" rIns="92278" bIns="461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29054"/>
            <a:ext cx="3037122" cy="465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8" tIns="46139" rIns="92278" bIns="46139" numCol="1" anchor="b" anchorCtr="0" compatLnSpc="1">
            <a:prstTxWarp prst="textNoShape">
              <a:avLst/>
            </a:prstTxWarp>
          </a:bodyPr>
          <a:lstStyle>
            <a:lvl1pPr defTabSz="923690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885" y="8829054"/>
            <a:ext cx="3038319" cy="465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8" tIns="46139" rIns="92278" bIns="46139" numCol="1" anchor="b" anchorCtr="0" compatLnSpc="1">
            <a:prstTxWarp prst="textNoShape">
              <a:avLst/>
            </a:prstTxWarp>
          </a:bodyPr>
          <a:lstStyle>
            <a:lvl1pPr algn="r" defTabSz="922200" eaLnBrk="1" hangingPunct="1">
              <a:defRPr sz="1200"/>
            </a:lvl1pPr>
          </a:lstStyle>
          <a:p>
            <a:pPr>
              <a:defRPr/>
            </a:pPr>
            <a:fld id="{FC779B80-A8B3-4F86-BBAA-3A4CB89A208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85017810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•"/>
            </a:pPr>
            <a:r>
              <a:rPr lang="en-US" altLang="en-US">
                <a:ea typeface="MS PGothic" charset="-128"/>
              </a:rPr>
              <a:t>The proposed dissertation research focuses on improving end-use quality in quinoa and barley</a:t>
            </a:r>
          </a:p>
          <a:p>
            <a:pPr marL="171450" indent="-171450">
              <a:buFontTx/>
              <a:buChar char="•"/>
            </a:pPr>
            <a:r>
              <a:rPr lang="en-US" altLang="en-US">
                <a:ea typeface="MS PGothic" charset="-128"/>
              </a:rPr>
              <a:t>This research is in support of the development of a regional grain economy, which I’ll address later</a:t>
            </a:r>
          </a:p>
          <a:p>
            <a:pPr marL="171450" indent="-171450">
              <a:buFontTx/>
              <a:buChar char="•"/>
            </a:pPr>
            <a:r>
              <a:rPr lang="en-US" altLang="en-US">
                <a:ea typeface="MS PGothic" charset="-128"/>
              </a:rPr>
              <a:t>An important part of realizing the potential of this research to have a broader impact is through community outreach and engagement </a:t>
            </a:r>
          </a:p>
          <a:p>
            <a:pPr marL="171450" indent="-171450">
              <a:buFontTx/>
              <a:buChar char="•"/>
            </a:pPr>
            <a:r>
              <a:rPr lang="en-US" altLang="en-US">
                <a:ea typeface="MS PGothic" charset="-128"/>
              </a:rPr>
              <a:t>International collaboration is an especially important component of the quinoa research objectives</a:t>
            </a:r>
          </a:p>
          <a:p>
            <a:pPr marL="171450" indent="-171450">
              <a:buFontTx/>
              <a:buChar char="•"/>
            </a:pPr>
            <a:r>
              <a:rPr lang="en-US" altLang="en-US">
                <a:ea typeface="MS PGothic" charset="-128"/>
              </a:rPr>
              <a:t>A goal of the research is to provide diverse research experiences and training</a:t>
            </a:r>
          </a:p>
          <a:p>
            <a:pPr marL="171450" indent="-171450">
              <a:buFontTx/>
              <a:buChar char="•"/>
            </a:pPr>
            <a:endParaRPr lang="en-US" altLang="en-US">
              <a:ea typeface="MS PGothic" charset="-128"/>
            </a:endParaRPr>
          </a:p>
        </p:txBody>
      </p:sp>
      <p:sp>
        <p:nvSpPr>
          <p:cNvPr id="19459" name="Date Placeholder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79DF1257-C02C-D142-843D-9E98B2D3E4AC}" type="datetime1">
              <a:rPr lang="en-US" altLang="en-US"/>
              <a:pPr/>
              <a:t>7/15/19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Template-WSU Hrz 201.ppt</a:t>
            </a:r>
          </a:p>
        </p:txBody>
      </p:sp>
      <p:sp>
        <p:nvSpPr>
          <p:cNvPr id="19461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05BD2492-3017-3543-B897-EB276B0BDE09}" type="slidenum">
              <a:rPr lang="en-US" altLang="en-US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18961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•"/>
            </a:pPr>
            <a:r>
              <a:rPr lang="en-US" altLang="en-US">
                <a:ea typeface="MS PGothic" charset="-128"/>
              </a:rPr>
              <a:t>To help reduce the risk associated with growing malting barley, we must identify the factors..</a:t>
            </a:r>
          </a:p>
        </p:txBody>
      </p:sp>
      <p:sp>
        <p:nvSpPr>
          <p:cNvPr id="119811" name="Date Placeholder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ED7468E8-4FC7-0C44-B5B1-31F3272A79E2}" type="datetime1">
              <a:rPr lang="en-US" altLang="en-US"/>
              <a:pPr/>
              <a:t>7/15/19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Template-WSU Hrz 201.ppt</a:t>
            </a:r>
          </a:p>
        </p:txBody>
      </p:sp>
      <p:sp>
        <p:nvSpPr>
          <p:cNvPr id="119813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4A8C4F90-60BA-7343-ABE6-EAF5802AA5F9}" type="slidenum">
              <a:rPr lang="en-US" altLang="en-US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08315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•"/>
            </a:pPr>
            <a:r>
              <a:rPr lang="en-US" altLang="en-US">
                <a:ea typeface="MS PGothic" charset="-128"/>
              </a:rPr>
              <a:t>Barley varieties were selected from variety testing programs at </a:t>
            </a:r>
          </a:p>
          <a:p>
            <a:pPr marL="171450" indent="-171450">
              <a:buFontTx/>
              <a:buChar char="•"/>
            </a:pPr>
            <a:r>
              <a:rPr lang="en-US" altLang="en-US">
                <a:ea typeface="MS PGothic" charset="-128"/>
              </a:rPr>
              <a:t>University of Idaho and Washington State University</a:t>
            </a:r>
          </a:p>
        </p:txBody>
      </p:sp>
      <p:sp>
        <p:nvSpPr>
          <p:cNvPr id="122883" name="Date Placeholder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6D4D2F2B-58F2-9749-93D9-0E4319CBAD6D}" type="datetime1">
              <a:rPr lang="en-US" altLang="en-US"/>
              <a:pPr/>
              <a:t>7/15/19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Template-WSU Hrz 201.ppt</a:t>
            </a:r>
          </a:p>
        </p:txBody>
      </p:sp>
      <p:sp>
        <p:nvSpPr>
          <p:cNvPr id="122885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8575320D-BC65-584D-ACF4-7EBC018D0D02}" type="slidenum">
              <a:rPr lang="en-US" altLang="en-US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45665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71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•"/>
            </a:pPr>
            <a:r>
              <a:rPr lang="en-US" altLang="en-US">
                <a:ea typeface="MS PGothic" charset="-128"/>
              </a:rPr>
              <a:t>These varieties were grown out at field locations in eastern washington and northern idaho</a:t>
            </a:r>
          </a:p>
        </p:txBody>
      </p:sp>
      <p:sp>
        <p:nvSpPr>
          <p:cNvPr id="177155" name="Date Placeholder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458192F0-28E4-314F-A504-73D5DAA41F2E}" type="datetime1">
              <a:rPr lang="en-US" altLang="en-US"/>
              <a:pPr/>
              <a:t>7/15/19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Template-WSU Hrz 201.ppt</a:t>
            </a:r>
          </a:p>
        </p:txBody>
      </p:sp>
      <p:sp>
        <p:nvSpPr>
          <p:cNvPr id="177157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7879B8FC-DEC8-CC48-B46C-0C1B6DF62102}" type="slidenum">
              <a:rPr lang="en-US" altLang="en-US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9087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81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•"/>
            </a:pPr>
            <a:r>
              <a:rPr lang="en-US" altLang="en-US">
                <a:ea typeface="MS PGothic" charset="-128"/>
              </a:rPr>
              <a:t>This table lists the entries and locations by year and variety testing program</a:t>
            </a:r>
          </a:p>
          <a:p>
            <a:pPr marL="171450" indent="-171450">
              <a:buFontTx/>
              <a:buChar char="•"/>
            </a:pPr>
            <a:r>
              <a:rPr lang="en-US" altLang="en-US">
                <a:ea typeface="MS PGothic" charset="-128"/>
              </a:rPr>
              <a:t>The locations represent distinct rainfall zones in Washington and Idaho</a:t>
            </a:r>
          </a:p>
          <a:p>
            <a:pPr marL="171450" indent="-171450">
              <a:buFontTx/>
              <a:buChar char="•"/>
            </a:pPr>
            <a:r>
              <a:rPr lang="en-US" altLang="en-US">
                <a:ea typeface="MS PGothic" charset="-128"/>
              </a:rPr>
              <a:t>The entries include commercial varieties and breeding lines</a:t>
            </a:r>
          </a:p>
          <a:p>
            <a:pPr marL="171450" indent="-171450">
              <a:buFontTx/>
              <a:buChar char="•"/>
            </a:pPr>
            <a:r>
              <a:rPr lang="en-US" altLang="en-US">
                <a:ea typeface="MS PGothic" charset="-128"/>
              </a:rPr>
              <a:t>TI want to highlight that there are four entries that are across both programs and both years</a:t>
            </a:r>
          </a:p>
        </p:txBody>
      </p:sp>
      <p:sp>
        <p:nvSpPr>
          <p:cNvPr id="178179" name="Date Placeholder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4BA0E3BC-62BF-E540-9A16-E23634272E13}" type="datetime1">
              <a:rPr lang="en-US" altLang="en-US"/>
              <a:pPr/>
              <a:t>7/15/19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Template-WSU Hrz 201.ppt</a:t>
            </a:r>
          </a:p>
        </p:txBody>
      </p:sp>
      <p:sp>
        <p:nvSpPr>
          <p:cNvPr id="178181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C0DDF318-42AB-AB49-875C-1D8EF0BD3424}" type="slidenum">
              <a:rPr lang="en-US" altLang="en-US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06719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92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•"/>
            </a:pPr>
            <a:r>
              <a:rPr lang="en-US" altLang="en-US">
                <a:ea typeface="MS PGothic" charset="-128"/>
              </a:rPr>
              <a:t>The cereal crops research unit in Madison, WI is generating the malt quality data</a:t>
            </a:r>
          </a:p>
          <a:p>
            <a:pPr marL="171450" indent="-171450">
              <a:buFontTx/>
              <a:buChar char="•"/>
            </a:pPr>
            <a:r>
              <a:rPr lang="en-US" altLang="en-US">
                <a:ea typeface="MS PGothic" charset="-128"/>
              </a:rPr>
              <a:t>We have nearly all of the 2017 sample data, and should receive the 2018 sample data by the end of 2019</a:t>
            </a:r>
          </a:p>
          <a:p>
            <a:pPr marL="171450" indent="-171450">
              <a:buFontTx/>
              <a:buChar char="•"/>
            </a:pPr>
            <a:r>
              <a:rPr lang="en-US" altLang="en-US">
                <a:ea typeface="MS PGothic" charset="-128"/>
              </a:rPr>
              <a:t>The data includes both grain and malt quality parameters,</a:t>
            </a:r>
          </a:p>
          <a:p>
            <a:pPr marL="171450" indent="-171450">
              <a:buFontTx/>
              <a:buChar char="•"/>
            </a:pPr>
            <a:r>
              <a:rPr lang="en-US" altLang="en-US">
                <a:ea typeface="MS PGothic" charset="-128"/>
              </a:rPr>
              <a:t>And for each batch of data we receive an adjunct and all malt quality score and rank</a:t>
            </a:r>
          </a:p>
          <a:p>
            <a:pPr marL="171450" indent="-171450">
              <a:buFontTx/>
              <a:buChar char="•"/>
            </a:pPr>
            <a:r>
              <a:rPr lang="en-US" altLang="en-US">
                <a:ea typeface="MS PGothic" charset="-128"/>
              </a:rPr>
              <a:t>We have the opportunity to create custom selection indices based on particular malt characteristics of interest</a:t>
            </a:r>
          </a:p>
        </p:txBody>
      </p:sp>
      <p:sp>
        <p:nvSpPr>
          <p:cNvPr id="179203" name="Date Placeholder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899DEB20-D045-7D4F-B062-3008E7A50544}" type="datetime1">
              <a:rPr lang="en-US" altLang="en-US"/>
              <a:pPr/>
              <a:t>7/15/19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Template-WSU Hrz 201.ppt</a:t>
            </a:r>
          </a:p>
        </p:txBody>
      </p:sp>
      <p:sp>
        <p:nvSpPr>
          <p:cNvPr id="179205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303F7F5A-7CB9-C943-8F2D-D382619A026E}" type="slidenum">
              <a:rPr lang="en-US" altLang="en-US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95228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66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MS PGothic" charset="-128"/>
              </a:rPr>
              <a:t>PLS regression onto consumer preferences and trained panel descriptors</a:t>
            </a:r>
          </a:p>
          <a:p>
            <a:r>
              <a:rPr lang="en-US" altLang="en-US">
                <a:ea typeface="MS PGothic" charset="-128"/>
              </a:rPr>
              <a:t>For all consumers, overall acceptance of quinoa was found to be driven by higher intensities of grassy aroma, and firm and crunch texture.</a:t>
            </a:r>
          </a:p>
        </p:txBody>
      </p:sp>
      <p:sp>
        <p:nvSpPr>
          <p:cNvPr id="156675" name="Date Placeholder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C6547FD9-B760-0447-AA2B-F8AD98630C89}" type="datetime1">
              <a:rPr lang="en-US" altLang="en-US"/>
              <a:pPr/>
              <a:t>7/15/19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Template-WSU Hrz 201.ppt</a:t>
            </a:r>
          </a:p>
        </p:txBody>
      </p:sp>
      <p:sp>
        <p:nvSpPr>
          <p:cNvPr id="156677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AFECB40E-6308-B149-A943-BB0C8CB0E139}" type="slidenum">
              <a:rPr lang="en-US" altLang="en-US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30249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MS PGothic" charset="-128"/>
            </a:endParaRPr>
          </a:p>
        </p:txBody>
      </p:sp>
      <p:sp>
        <p:nvSpPr>
          <p:cNvPr id="129027" name="Date Placeholder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68EA0638-E117-5D41-9596-D50663C3A112}" type="datetime1">
              <a:rPr lang="en-US" altLang="en-US"/>
              <a:pPr/>
              <a:t>7/15/19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Template-WSU Hrz 201.ppt</a:t>
            </a:r>
          </a:p>
        </p:txBody>
      </p:sp>
      <p:sp>
        <p:nvSpPr>
          <p:cNvPr id="129029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3EE8EF28-07DA-D44C-89E8-D92865418D45}" type="slidenum">
              <a:rPr lang="en-US" altLang="en-US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54799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MS PGothic" charset="-128"/>
            </a:endParaRPr>
          </a:p>
        </p:txBody>
      </p:sp>
      <p:sp>
        <p:nvSpPr>
          <p:cNvPr id="131075" name="Date Placeholder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25BD9F41-0F6A-7243-8805-CEAAD9E917F6}" type="datetime1">
              <a:rPr lang="en-US" altLang="en-US"/>
              <a:pPr/>
              <a:t>7/15/19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Template-WSU Hrz 201.ppt</a:t>
            </a:r>
          </a:p>
        </p:txBody>
      </p:sp>
      <p:sp>
        <p:nvSpPr>
          <p:cNvPr id="131077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33EE6004-D482-2A4F-BAB1-BFBE975F9405}" type="slidenum">
              <a:rPr lang="en-US" altLang="en-US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2435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MS PGothic" charset="-128"/>
            </a:endParaRPr>
          </a:p>
        </p:txBody>
      </p:sp>
      <p:sp>
        <p:nvSpPr>
          <p:cNvPr id="131075" name="Date Placeholder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25BD9F41-0F6A-7243-8805-CEAAD9E917F6}" type="datetime1">
              <a:rPr lang="en-US" altLang="en-US"/>
              <a:pPr/>
              <a:t>7/15/19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Template-WSU Hrz 201.ppt</a:t>
            </a:r>
          </a:p>
        </p:txBody>
      </p:sp>
      <p:sp>
        <p:nvSpPr>
          <p:cNvPr id="131077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33EE6004-D482-2A4F-BAB1-BFBE975F9405}" type="slidenum">
              <a:rPr lang="en-US" altLang="en-US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63201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•"/>
            </a:pPr>
            <a:r>
              <a:rPr lang="en-US" altLang="en-US">
                <a:ea typeface="MS PGothic" charset="-128"/>
              </a:rPr>
              <a:t>In the 2014 Brewers Assocaition ’white paper’ that I alluded to earlier,</a:t>
            </a:r>
          </a:p>
          <a:p>
            <a:pPr marL="171450" indent="-171450">
              <a:buFontTx/>
              <a:buChar char="•"/>
            </a:pPr>
            <a:r>
              <a:rPr lang="en-US" altLang="en-US">
                <a:ea typeface="MS PGothic" charset="-128"/>
              </a:rPr>
              <a:t>the #1 malt characteristic that craft brewers consider priority number one is flavor</a:t>
            </a:r>
          </a:p>
          <a:p>
            <a:pPr marL="171450" indent="-171450">
              <a:buFontTx/>
              <a:buChar char="•"/>
            </a:pPr>
            <a:r>
              <a:rPr lang="en-US" altLang="en-US">
                <a:ea typeface="MS PGothic" charset="-128"/>
              </a:rPr>
              <a:t>We’ll talk about why this is so important </a:t>
            </a:r>
          </a:p>
        </p:txBody>
      </p:sp>
      <p:sp>
        <p:nvSpPr>
          <p:cNvPr id="181251" name="Date Placeholder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C3C9C9C5-608F-724B-AB55-C725581CA4E5}" type="datetime1">
              <a:rPr lang="en-US" altLang="en-US"/>
              <a:pPr/>
              <a:t>7/15/19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Template-WSU Hrz 201.ppt</a:t>
            </a:r>
          </a:p>
        </p:txBody>
      </p:sp>
      <p:sp>
        <p:nvSpPr>
          <p:cNvPr id="181253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A0947340-95E2-C746-8B07-ABC948184B16}" type="slidenum">
              <a:rPr lang="en-US" altLang="en-US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4836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MS PGothic" charset="-128"/>
              </a:rPr>
              <a:t>Changing the focus now to the objectives with barley as the study species</a:t>
            </a:r>
          </a:p>
        </p:txBody>
      </p:sp>
      <p:sp>
        <p:nvSpPr>
          <p:cNvPr id="106499" name="Date Placeholder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1BA9E0B8-3499-7C45-B010-30CC51F6918B}" type="datetime1">
              <a:rPr lang="en-US" altLang="en-US"/>
              <a:pPr/>
              <a:t>7/15/19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Template-WSU Hrz 201.ppt</a:t>
            </a:r>
          </a:p>
        </p:txBody>
      </p:sp>
      <p:sp>
        <p:nvSpPr>
          <p:cNvPr id="106501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6FF47777-C4AF-5D42-8B03-F617267A64AC}" type="slidenum">
              <a:rPr lang="en-US" altLang="en-US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36749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32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•"/>
            </a:pPr>
            <a:r>
              <a:rPr lang="en-US" altLang="en-US">
                <a:ea typeface="MS PGothic" charset="-128"/>
              </a:rPr>
              <a:t>This leads to the current gap in knowledge, malt contributions to beer flavor have historically not been the focus of American craft consumer interest and brewer experimentation</a:t>
            </a:r>
          </a:p>
          <a:p>
            <a:pPr marL="171450" indent="-171450">
              <a:buFontTx/>
              <a:buChar char="•"/>
            </a:pPr>
            <a:endParaRPr lang="en-US" altLang="en-US">
              <a:ea typeface="MS PGothic" charset="-128"/>
            </a:endParaRPr>
          </a:p>
          <a:p>
            <a:pPr marL="171450" indent="-171450">
              <a:buFontTx/>
              <a:buChar char="•"/>
            </a:pPr>
            <a:r>
              <a:rPr lang="en-US" altLang="en-US">
                <a:ea typeface="MS PGothic" charset="-128"/>
              </a:rPr>
              <a:t>Only recently have a limited number of studies attempted to disentangle the origins of flavor,</a:t>
            </a:r>
          </a:p>
          <a:p>
            <a:pPr marL="171450" indent="-171450">
              <a:buFontTx/>
              <a:buChar char="•"/>
            </a:pPr>
            <a:r>
              <a:rPr lang="en-US" altLang="en-US">
                <a:ea typeface="MS PGothic" charset="-128"/>
              </a:rPr>
              <a:t>whether genetic or arising during malting or kilning or from any combination of factors. </a:t>
            </a:r>
          </a:p>
          <a:p>
            <a:pPr marL="171450" indent="-171450">
              <a:buFontTx/>
              <a:buChar char="•"/>
            </a:pPr>
            <a:endParaRPr lang="en-US" altLang="en-US">
              <a:ea typeface="MS PGothic" charset="-128"/>
            </a:endParaRPr>
          </a:p>
        </p:txBody>
      </p:sp>
      <p:sp>
        <p:nvSpPr>
          <p:cNvPr id="183299" name="Date Placeholder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4E42512A-8D35-CD44-BF61-4765D1DED3E6}" type="datetime1">
              <a:rPr lang="en-US" altLang="en-US"/>
              <a:pPr/>
              <a:t>7/15/19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Template-WSU Hrz 201.ppt</a:t>
            </a:r>
          </a:p>
        </p:txBody>
      </p:sp>
      <p:sp>
        <p:nvSpPr>
          <p:cNvPr id="183301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A61B019D-8454-B741-AE2A-588C29562955}" type="slidenum">
              <a:rPr lang="en-US" altLang="en-US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51411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MS PGothic" charset="-128"/>
              </a:rPr>
              <a:t>One fundamental tool is the hot steep method,</a:t>
            </a:r>
          </a:p>
          <a:p>
            <a:r>
              <a:rPr lang="en-US" altLang="en-US">
                <a:ea typeface="MS PGothic" charset="-128"/>
              </a:rPr>
              <a:t>Which allows for rapid sensory evaluation of extractable malt flavor and aroma</a:t>
            </a:r>
          </a:p>
          <a:p>
            <a:r>
              <a:rPr lang="en-US" altLang="en-US">
                <a:ea typeface="MS PGothic" charset="-128"/>
              </a:rPr>
              <a:t>It was validated and approved as a method by the American Society of Brewing Chemists in 2017</a:t>
            </a:r>
          </a:p>
        </p:txBody>
      </p:sp>
      <p:sp>
        <p:nvSpPr>
          <p:cNvPr id="184323" name="Date Placeholder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04AAA3A2-E26F-F846-9773-54B41C1E6BED}" type="datetime1">
              <a:rPr lang="en-US" altLang="en-US"/>
              <a:pPr/>
              <a:t>7/15/19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Template-WSU Hrz 201.ppt</a:t>
            </a:r>
          </a:p>
        </p:txBody>
      </p:sp>
      <p:sp>
        <p:nvSpPr>
          <p:cNvPr id="184325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5285E2F1-B852-7D4D-B678-1F66819059B7}" type="slidenum">
              <a:rPr lang="en-US" altLang="en-US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86029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•"/>
            </a:pPr>
            <a:r>
              <a:rPr lang="en-US" altLang="en-US">
                <a:ea typeface="MS PGothic" charset="-128"/>
              </a:rPr>
              <a:t>Another fundamental tool is the lexicon, or language, that has been developed </a:t>
            </a:r>
          </a:p>
          <a:p>
            <a:pPr marL="171450" indent="-171450">
              <a:buFontTx/>
              <a:buChar char="•"/>
            </a:pPr>
            <a:r>
              <a:rPr lang="en-US" altLang="en-US">
                <a:ea typeface="MS PGothic" charset="-128"/>
              </a:rPr>
              <a:t>to help explain the flavor perceived in hot steep malt</a:t>
            </a:r>
          </a:p>
        </p:txBody>
      </p:sp>
      <p:sp>
        <p:nvSpPr>
          <p:cNvPr id="185347" name="Date Placeholder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4FD5C3AD-372C-A94C-B1FE-61BBCC346501}" type="datetime1">
              <a:rPr lang="en-US" altLang="en-US"/>
              <a:pPr/>
              <a:t>7/15/19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Template-WSU Hrz 201.ppt</a:t>
            </a:r>
          </a:p>
        </p:txBody>
      </p:sp>
      <p:sp>
        <p:nvSpPr>
          <p:cNvPr id="185349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45DF6513-D777-E14E-994C-45BCE77655D9}" type="slidenum">
              <a:rPr lang="en-US" altLang="en-US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12502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  <a:defRPr/>
            </a:pPr>
            <a:r>
              <a:rPr lang="en-US" dirty="0"/>
              <a:t>To investigate the influence of barley variety on the sensory and chemical properties of hot steep malt and beer</a:t>
            </a:r>
          </a:p>
          <a:p>
            <a:pPr marL="171450" indent="-171450">
              <a:buFont typeface="Arial" charset="0"/>
              <a:buChar char="•"/>
              <a:defRPr/>
            </a:pPr>
            <a:r>
              <a:rPr lang="en-US" dirty="0"/>
              <a:t>Two separate sets of malt samples grown in 2017 and 2018 will be analyzed</a:t>
            </a:r>
          </a:p>
          <a:p>
            <a:pPr marL="171450" indent="-171450">
              <a:buFont typeface="Arial" charset="0"/>
              <a:buChar char="•"/>
              <a:defRPr/>
            </a:pPr>
            <a:r>
              <a:rPr lang="en-US" dirty="0"/>
              <a:t>Both sets include a control variety and WSU breeding lines</a:t>
            </a:r>
          </a:p>
          <a:p>
            <a:pPr marL="171450" indent="-171450">
              <a:buFont typeface="Arial" charset="0"/>
              <a:buChar char="•"/>
              <a:defRPr/>
            </a:pPr>
            <a:r>
              <a:rPr lang="en-US" dirty="0"/>
              <a:t>Chemical profiles will be generated by collaborators at the WSU wine science center</a:t>
            </a:r>
          </a:p>
          <a:p>
            <a:pPr marL="171450" indent="-171450">
              <a:buFont typeface="Arial" charset="0"/>
              <a:buChar char="•"/>
              <a:defRPr/>
            </a:pPr>
            <a:r>
              <a:rPr lang="en-US" dirty="0"/>
              <a:t>Using Gas </a:t>
            </a:r>
            <a:r>
              <a:rPr lang="en-US" dirty="0" err="1"/>
              <a:t>chromotography</a:t>
            </a:r>
            <a:r>
              <a:rPr lang="en-US" dirty="0"/>
              <a:t> mass spectroscopy for volatile compound detection and liquid </a:t>
            </a:r>
            <a:r>
              <a:rPr lang="en-US" dirty="0" err="1"/>
              <a:t>chromotography</a:t>
            </a:r>
            <a:r>
              <a:rPr lang="en-US" dirty="0"/>
              <a:t> and quadruple time of flight mass spectroscopy for detection of compounds important for mouthfeel</a:t>
            </a:r>
          </a:p>
          <a:p>
            <a:pPr marL="171450" indent="-171450">
              <a:buFont typeface="Arial" charset="0"/>
              <a:buChar char="•"/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187395" name="Date Placeholder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EC25F67C-CE73-3141-A23F-18BD53955258}" type="datetime1">
              <a:rPr lang="en-US" altLang="en-US"/>
              <a:pPr/>
              <a:t>7/15/19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Template-WSU Hrz 201.ppt</a:t>
            </a:r>
          </a:p>
        </p:txBody>
      </p:sp>
      <p:sp>
        <p:nvSpPr>
          <p:cNvPr id="187397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097821E4-8E7B-E947-A008-230E3F66500A}" type="slidenum">
              <a:rPr lang="en-US" altLang="en-US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06131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The sensory profiles will be generated using consumer panels for both the 2017 and 2018 samples</a:t>
            </a:r>
          </a:p>
          <a:p>
            <a:pPr marL="171450" indent="-171450">
              <a:buFont typeface="Arial" charset="0"/>
              <a:buChar char="•"/>
              <a:defRPr/>
            </a:pPr>
            <a:r>
              <a:rPr lang="en-US" dirty="0"/>
              <a:t>Consumer will be asked how much they like the sample based on it’s appearance, aroma, flavor/aroma, sweetness and bitterness and how much they like it overall</a:t>
            </a:r>
          </a:p>
          <a:p>
            <a:pPr marL="171450" indent="-171450">
              <a:buFont typeface="Arial" charset="0"/>
              <a:buChar char="•"/>
              <a:defRPr/>
            </a:pPr>
            <a:r>
              <a:rPr lang="en-US" dirty="0"/>
              <a:t>They will also be asked to select all the attribute descriptors that apply for each sample</a:t>
            </a:r>
          </a:p>
          <a:p>
            <a:pPr marL="171450" indent="-171450">
              <a:buFont typeface="Arial" charset="0"/>
              <a:buChar char="•"/>
              <a:defRPr/>
            </a:pPr>
            <a:r>
              <a:rPr lang="en-US" dirty="0"/>
              <a:t>Descriptive profiling of the 2018 samples will be performed using rapid sensory techniques, </a:t>
            </a:r>
          </a:p>
          <a:p>
            <a:pPr marL="171450" indent="-171450">
              <a:buFont typeface="Arial" charset="0"/>
              <a:buChar char="•"/>
              <a:defRPr/>
            </a:pPr>
            <a:r>
              <a:rPr lang="en-US" dirty="0"/>
              <a:t>Such as free-choice profiling, projective mapping, and </a:t>
            </a:r>
            <a:r>
              <a:rPr lang="en-US" dirty="0" err="1"/>
              <a:t>contect</a:t>
            </a:r>
            <a:r>
              <a:rPr lang="en-US" dirty="0"/>
              <a:t> specific affective testing</a:t>
            </a:r>
          </a:p>
        </p:txBody>
      </p:sp>
      <p:sp>
        <p:nvSpPr>
          <p:cNvPr id="188419" name="Date Placeholder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BF07961B-AF19-EA49-A884-FEBC29B21D69}" type="datetime1">
              <a:rPr lang="en-US" altLang="en-US"/>
              <a:pPr/>
              <a:t>7/15/19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Template-WSU Hrz 201.ppt</a:t>
            </a:r>
          </a:p>
        </p:txBody>
      </p:sp>
      <p:sp>
        <p:nvSpPr>
          <p:cNvPr id="188421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3D2AF0C9-2489-F041-9813-3FFB50D490BF}" type="slidenum">
              <a:rPr lang="en-US" altLang="en-US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49372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41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•"/>
            </a:pPr>
            <a:r>
              <a:rPr lang="en-US" altLang="en-US">
                <a:solidFill>
                  <a:srgbClr val="000000"/>
                </a:solidFill>
                <a:latin typeface="Lucida Sans" charset="0"/>
                <a:ea typeface="MS PGothic" charset="-128"/>
              </a:rPr>
              <a:t>One example of the importance of raw ingredients for brand differentiation is hops and the India Pale Ales</a:t>
            </a:r>
          </a:p>
          <a:p>
            <a:pPr marL="171450" indent="-171450">
              <a:buFontTx/>
              <a:buChar char="•"/>
            </a:pPr>
            <a:r>
              <a:rPr lang="en-US" altLang="en-US">
                <a:solidFill>
                  <a:srgbClr val="000000"/>
                </a:solidFill>
                <a:latin typeface="Lucida Sans" charset="0"/>
                <a:ea typeface="MS PGothic" charset="-128"/>
              </a:rPr>
              <a:t>IPAs have dominated the craft beer space</a:t>
            </a:r>
          </a:p>
          <a:p>
            <a:pPr marL="171450" indent="-171450">
              <a:buFontTx/>
              <a:buChar char="•"/>
            </a:pPr>
            <a:r>
              <a:rPr lang="en-US" altLang="en-US">
                <a:solidFill>
                  <a:srgbClr val="000000"/>
                </a:solidFill>
                <a:latin typeface="Lucida Sans" charset="0"/>
                <a:ea typeface="MS PGothic" charset="-128"/>
              </a:rPr>
              <a:t>And Brewers have turned to aroma hops as a way to differentiate themselves in this category</a:t>
            </a:r>
          </a:p>
          <a:p>
            <a:pPr marL="171450" indent="-171450">
              <a:buFontTx/>
              <a:buChar char="•"/>
            </a:pPr>
            <a:r>
              <a:rPr lang="en-US" altLang="en-US">
                <a:solidFill>
                  <a:srgbClr val="000000"/>
                </a:solidFill>
                <a:latin typeface="Lucida Sans" charset="0"/>
                <a:ea typeface="MS PGothic" charset="-128"/>
              </a:rPr>
              <a:t>which is becoming increasingly difficult</a:t>
            </a:r>
          </a:p>
          <a:p>
            <a:pPr marL="171450" indent="-171450">
              <a:buFontTx/>
              <a:buChar char="•"/>
            </a:pPr>
            <a:r>
              <a:rPr lang="en-US" altLang="en-US">
                <a:solidFill>
                  <a:srgbClr val="000000"/>
                </a:solidFill>
                <a:latin typeface="Lucida Sans" charset="0"/>
                <a:ea typeface="MS PGothic" charset="-128"/>
              </a:rPr>
              <a:t>As a result, consumer demand has driven a shift from bitter to aroma hops production in the U.S.</a:t>
            </a:r>
            <a:endParaRPr lang="en-US" altLang="en-US">
              <a:ea typeface="MS PGothic" charset="-128"/>
            </a:endParaRPr>
          </a:p>
        </p:txBody>
      </p:sp>
      <p:sp>
        <p:nvSpPr>
          <p:cNvPr id="134147" name="Date Placeholder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DA667982-894A-254E-8EA8-3805818E18F8}" type="datetime1">
              <a:rPr lang="en-US" altLang="en-US"/>
              <a:pPr/>
              <a:t>7/15/19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Template-WSU Hrz 201.ppt</a:t>
            </a:r>
          </a:p>
        </p:txBody>
      </p:sp>
      <p:sp>
        <p:nvSpPr>
          <p:cNvPr id="134149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0C036B05-72D9-1443-885E-AC82D2978ED8}" type="slidenum">
              <a:rPr lang="en-US" altLang="en-US"/>
              <a:pPr/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38588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•"/>
            </a:pPr>
            <a:r>
              <a:rPr lang="en-US" altLang="en-US">
                <a:ea typeface="MS PGothic" charset="-128"/>
              </a:rPr>
              <a:t>Consumers are aware of the distinct contributions certain hop varietals can make to beer flavor</a:t>
            </a:r>
          </a:p>
          <a:p>
            <a:pPr marL="171450" indent="-171450">
              <a:buFontTx/>
              <a:buChar char="•"/>
            </a:pPr>
            <a:r>
              <a:rPr lang="en-US" altLang="en-US">
                <a:ea typeface="MS PGothic" charset="-128"/>
              </a:rPr>
              <a:t>And brewers maintain source identity on packaging as part of their marketin strategy</a:t>
            </a:r>
          </a:p>
        </p:txBody>
      </p:sp>
      <p:sp>
        <p:nvSpPr>
          <p:cNvPr id="136195" name="Date Placeholder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31B63388-B6B5-E041-BCAB-55EBF2DA2DEB}" type="datetime1">
              <a:rPr lang="en-US" altLang="en-US"/>
              <a:pPr/>
              <a:t>7/15/19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Template-WSU Hrz 201.ppt</a:t>
            </a:r>
          </a:p>
        </p:txBody>
      </p:sp>
      <p:sp>
        <p:nvSpPr>
          <p:cNvPr id="136197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65925F40-EAF4-7E4C-B57A-6740DAFFC892}" type="slidenum">
              <a:rPr lang="en-US" altLang="en-US"/>
              <a:pPr/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21765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2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•"/>
            </a:pPr>
            <a:r>
              <a:rPr lang="en-US" altLang="en-US">
                <a:ea typeface="MS PGothic" charset="-128"/>
              </a:rPr>
              <a:t>rapid growth of craft brewing is driving differentiation among and within many beer styles </a:t>
            </a:r>
          </a:p>
          <a:p>
            <a:pPr marL="171450" indent="-171450">
              <a:buFontTx/>
              <a:buChar char="•"/>
            </a:pPr>
            <a:r>
              <a:rPr lang="en-US" altLang="en-US">
                <a:ea typeface="MS PGothic" charset="-128"/>
              </a:rPr>
              <a:t>to meet increasingly complex consumer preferences. </a:t>
            </a:r>
          </a:p>
          <a:p>
            <a:pPr marL="171450" indent="-171450">
              <a:buFontTx/>
              <a:buChar char="•"/>
            </a:pPr>
            <a:r>
              <a:rPr lang="en-US" altLang="en-US">
                <a:ea typeface="MS PGothic" charset="-128"/>
              </a:rPr>
              <a:t>Malt may be the next flavor frontier for craft brewers</a:t>
            </a:r>
          </a:p>
          <a:p>
            <a:pPr marL="171450" indent="-171450"/>
            <a:endParaRPr lang="en-US" altLang="en-US">
              <a:ea typeface="MS PGothic" charset="-128"/>
            </a:endParaRPr>
          </a:p>
        </p:txBody>
      </p:sp>
      <p:sp>
        <p:nvSpPr>
          <p:cNvPr id="182275" name="Date Placeholder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928DE862-4BD1-944D-80E6-7C0CD38B6A93}" type="datetime1">
              <a:rPr lang="en-US" altLang="en-US"/>
              <a:pPr/>
              <a:t>7/15/19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Template-WSU Hrz 201.ppt</a:t>
            </a:r>
          </a:p>
        </p:txBody>
      </p:sp>
      <p:sp>
        <p:nvSpPr>
          <p:cNvPr id="182277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0D74AD36-47B1-2448-B11E-9A6A10FE20DC}" type="slidenum">
              <a:rPr lang="en-US" altLang="en-US"/>
              <a:pPr/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81617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  <a:defRPr/>
            </a:pPr>
            <a:r>
              <a:rPr lang="en-US" dirty="0"/>
              <a:t>I want to circle back to the dissertation themes briefly and touch on </a:t>
            </a:r>
          </a:p>
          <a:p>
            <a:pPr marL="171450" indent="-171450">
              <a:buFont typeface="Arial" charset="0"/>
              <a:buChar char="•"/>
              <a:defRPr/>
            </a:pPr>
            <a:r>
              <a:rPr lang="en-US" dirty="0"/>
              <a:t>community outreach that’s been done as part of this work</a:t>
            </a:r>
          </a:p>
          <a:p>
            <a:pPr marL="171450" indent="-171450">
              <a:buFont typeface="Arial" charset="0"/>
              <a:buChar char="•"/>
              <a:defRPr/>
            </a:pPr>
            <a:r>
              <a:rPr lang="en-US" dirty="0"/>
              <a:t>Through tastings of hot steep malt we’ve been able to introduce stakeholders to the </a:t>
            </a:r>
          </a:p>
          <a:p>
            <a:pPr marL="171450" indent="-171450">
              <a:buFont typeface="Arial" charset="0"/>
              <a:buChar char="•"/>
              <a:defRPr/>
            </a:pPr>
            <a:r>
              <a:rPr lang="en-US" dirty="0"/>
              <a:t>Importance of understanding malt flavor, and potential contributions to beer flavor. </a:t>
            </a:r>
          </a:p>
          <a:p>
            <a:pPr marL="171450" indent="-171450">
              <a:buFont typeface="Arial" charset="0"/>
              <a:buChar char="•"/>
              <a:defRPr/>
            </a:pPr>
            <a:r>
              <a:rPr lang="en-US" dirty="0"/>
              <a:t>These have been informative events for all parties, and have generated insight into how to focus our efforts</a:t>
            </a:r>
          </a:p>
          <a:p>
            <a:pPr marL="171450" indent="-171450">
              <a:buFont typeface="Arial" charset="0"/>
              <a:buChar char="•"/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190467" name="Date Placeholder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006391C8-05ED-1C4E-8A59-E2AF49597622}" type="datetime1">
              <a:rPr lang="en-US" altLang="en-US"/>
              <a:pPr/>
              <a:t>7/15/19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Template-WSU Hrz 201.ppt</a:t>
            </a:r>
          </a:p>
        </p:txBody>
      </p:sp>
      <p:sp>
        <p:nvSpPr>
          <p:cNvPr id="190469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F4C0E966-87CA-E844-8DC2-BDD671876B72}" type="slidenum">
              <a:rPr lang="en-US" altLang="en-US"/>
              <a:pPr/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81227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MS PGothic" charset="-128"/>
              </a:rPr>
              <a:t>Thank you for your attention. I’d like to entertain any discussion around questions or comments at this time.</a:t>
            </a:r>
          </a:p>
        </p:txBody>
      </p:sp>
      <p:sp>
        <p:nvSpPr>
          <p:cNvPr id="152579" name="Date Placeholder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F78471E4-A2F0-F54A-ADDB-65BFD8217AD9}" type="datetime1">
              <a:rPr lang="en-US" altLang="en-US"/>
              <a:pPr/>
              <a:t>7/15/19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Template-WSU Hrz 201.ppt</a:t>
            </a:r>
          </a:p>
        </p:txBody>
      </p:sp>
      <p:sp>
        <p:nvSpPr>
          <p:cNvPr id="152581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50D66AED-E100-B248-BB28-65E18C5FAB04}" type="slidenum">
              <a:rPr lang="en-US" altLang="en-US"/>
              <a:pPr/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6533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20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•"/>
            </a:pPr>
            <a:r>
              <a:rPr lang="en-US" altLang="en-US">
                <a:ea typeface="MS PGothic" charset="-128"/>
              </a:rPr>
              <a:t>Humans and barley have a long relationship, and a key component of that relationship has been beer</a:t>
            </a:r>
          </a:p>
        </p:txBody>
      </p:sp>
      <p:sp>
        <p:nvSpPr>
          <p:cNvPr id="172035" name="Date Placeholder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CEAA1686-E009-C945-80D3-A315B203D231}" type="datetime1">
              <a:rPr lang="en-US" altLang="en-US"/>
              <a:pPr/>
              <a:t>7/15/19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Template-WSU Hrz 201.ppt</a:t>
            </a:r>
          </a:p>
        </p:txBody>
      </p:sp>
      <p:sp>
        <p:nvSpPr>
          <p:cNvPr id="172037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F2D95590-3D6B-8C4A-9090-584CB2EAD9D9}" type="slidenum">
              <a:rPr lang="en-US" altLang="en-US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9091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•"/>
            </a:pPr>
            <a:r>
              <a:rPr lang="en-US" altLang="en-US">
                <a:ea typeface="MS PGothic" charset="-128"/>
              </a:rPr>
              <a:t>To make beer with barley you must first malt it</a:t>
            </a:r>
          </a:p>
          <a:p>
            <a:pPr marL="171450" indent="-171450">
              <a:buFontTx/>
              <a:buChar char="•"/>
            </a:pPr>
            <a:r>
              <a:rPr lang="en-US" altLang="en-US">
                <a:ea typeface="MS PGothic" charset="-128"/>
              </a:rPr>
              <a:t>For those who are unfamiliar, this consists of hydration the grain</a:t>
            </a:r>
          </a:p>
          <a:p>
            <a:pPr marL="171450" indent="-171450">
              <a:buFontTx/>
              <a:buChar char="•"/>
            </a:pPr>
            <a:r>
              <a:rPr lang="en-US" altLang="en-US">
                <a:ea typeface="MS PGothic" charset="-128"/>
              </a:rPr>
              <a:t>Allowing germination to occur in a controlled environment</a:t>
            </a:r>
          </a:p>
          <a:p>
            <a:pPr marL="171450" indent="-171450">
              <a:buFontTx/>
              <a:buChar char="•"/>
            </a:pPr>
            <a:r>
              <a:rPr lang="en-US" altLang="en-US">
                <a:ea typeface="MS PGothic" charset="-128"/>
              </a:rPr>
              <a:t>And then halting germination using heat and dry air</a:t>
            </a:r>
          </a:p>
          <a:p>
            <a:pPr marL="171450" indent="-171450">
              <a:buFontTx/>
              <a:buChar char="•"/>
            </a:pPr>
            <a:endParaRPr lang="en-US" altLang="en-US">
              <a:ea typeface="MS PGothic" charset="-128"/>
            </a:endParaRPr>
          </a:p>
        </p:txBody>
      </p:sp>
      <p:sp>
        <p:nvSpPr>
          <p:cNvPr id="109571" name="Date Placeholder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B52E2268-AAE0-4148-B073-38FB5226C03C}" type="datetime1">
              <a:rPr lang="en-US" altLang="en-US"/>
              <a:pPr/>
              <a:t>7/15/19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Template-WSU Hrz 201.ppt</a:t>
            </a:r>
          </a:p>
        </p:txBody>
      </p:sp>
      <p:sp>
        <p:nvSpPr>
          <p:cNvPr id="109573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B11DD26F-48C2-8E46-B725-29562A557A45}" type="slidenum">
              <a:rPr lang="en-US" altLang="en-US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25848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30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•"/>
            </a:pPr>
            <a:r>
              <a:rPr lang="en-US" altLang="en-US">
                <a:ea typeface="MS PGothic" charset="-128"/>
              </a:rPr>
              <a:t>From 1930-1980 the number of breweries decreased via consolidation</a:t>
            </a:r>
          </a:p>
          <a:p>
            <a:pPr marL="171450" indent="-171450">
              <a:buFontTx/>
              <a:buChar char="•"/>
            </a:pPr>
            <a:r>
              <a:rPr lang="en-US" altLang="en-US">
                <a:ea typeface="MS PGothic" charset="-128"/>
              </a:rPr>
              <a:t>During this time adjunct larger styles dominated, which rely on sources of fermentable sugar such as corn and rice</a:t>
            </a:r>
          </a:p>
          <a:p>
            <a:pPr marL="171450" indent="-171450">
              <a:buFontTx/>
              <a:buChar char="•"/>
            </a:pPr>
            <a:r>
              <a:rPr lang="en-US" altLang="en-US">
                <a:ea typeface="MS PGothic" charset="-128"/>
              </a:rPr>
              <a:t>Because of this, the portion of barley in the grain bill for an adjunct beer has to be a powerhouse</a:t>
            </a:r>
          </a:p>
          <a:p>
            <a:pPr marL="171450" indent="-171450">
              <a:buFontTx/>
              <a:buChar char="•"/>
            </a:pPr>
            <a:r>
              <a:rPr lang="en-US" altLang="en-US">
                <a:ea typeface="MS PGothic" charset="-128"/>
              </a:rPr>
              <a:t>in terms of the enzyme package and yeast nutrition provided to support the conversion of sugar to alcohol</a:t>
            </a:r>
          </a:p>
        </p:txBody>
      </p:sp>
      <p:sp>
        <p:nvSpPr>
          <p:cNvPr id="173059" name="Date Placeholder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88A60FFD-7395-CF43-81DA-13CFAB1C9C83}" type="datetime1">
              <a:rPr lang="en-US" altLang="en-US"/>
              <a:pPr/>
              <a:t>7/15/19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Template-WSU Hrz 201.ppt</a:t>
            </a:r>
          </a:p>
        </p:txBody>
      </p:sp>
      <p:sp>
        <p:nvSpPr>
          <p:cNvPr id="173061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0B057E51-4A9F-9A43-88EA-8AFBE973836F}" type="slidenum">
              <a:rPr lang="en-US" altLang="en-US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0996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•"/>
            </a:pPr>
            <a:r>
              <a:rPr lang="en-US" altLang="en-US">
                <a:ea typeface="MS PGothic" charset="-128"/>
              </a:rPr>
              <a:t>From 1980 till now, we’ve seen a rise in craft brewing and all-malt or all-grain brewing</a:t>
            </a:r>
          </a:p>
          <a:p>
            <a:pPr marL="171450" indent="-171450">
              <a:buFontTx/>
              <a:buChar char="•"/>
            </a:pPr>
            <a:r>
              <a:rPr lang="en-US" altLang="en-US">
                <a:ea typeface="MS PGothic" charset="-128"/>
              </a:rPr>
              <a:t>And differentiation and diversification within the beer industry</a:t>
            </a:r>
          </a:p>
          <a:p>
            <a:pPr marL="171450" indent="-171450">
              <a:buFontTx/>
              <a:buChar char="•"/>
            </a:pPr>
            <a:r>
              <a:rPr lang="en-US" altLang="en-US">
                <a:ea typeface="MS PGothic" charset="-128"/>
              </a:rPr>
              <a:t>This is driving a shift in how high quality malting barley is defined</a:t>
            </a:r>
          </a:p>
          <a:p>
            <a:pPr marL="171450" indent="-171450">
              <a:buFontTx/>
              <a:buChar char="•"/>
            </a:pPr>
            <a:r>
              <a:rPr lang="en-US" altLang="en-US">
                <a:ea typeface="MS PGothic" charset="-128"/>
              </a:rPr>
              <a:t>With distinct needs by the adjunct and all-malt breweries</a:t>
            </a:r>
          </a:p>
        </p:txBody>
      </p:sp>
      <p:sp>
        <p:nvSpPr>
          <p:cNvPr id="112643" name="Date Placeholder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7E62E50D-22C2-7447-B047-B0625351B00E}" type="datetime1">
              <a:rPr lang="en-US" altLang="en-US"/>
              <a:pPr/>
              <a:t>7/15/19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Template-WSU Hrz 201.ppt</a:t>
            </a:r>
          </a:p>
        </p:txBody>
      </p:sp>
      <p:sp>
        <p:nvSpPr>
          <p:cNvPr id="112645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803FF608-B4F6-D744-9DC3-290C221C6ED6}" type="slidenum">
              <a:rPr lang="en-US" altLang="en-US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365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0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•"/>
            </a:pPr>
            <a:r>
              <a:rPr lang="en-US" altLang="en-US">
                <a:ea typeface="MS PGothic" charset="-128"/>
              </a:rPr>
              <a:t>In 2014, the brewers association published the results of a survey identifying malt characteristics for craft brewers</a:t>
            </a:r>
          </a:p>
          <a:p>
            <a:pPr marL="171450" indent="-171450">
              <a:buFontTx/>
              <a:buChar char="•"/>
            </a:pPr>
            <a:r>
              <a:rPr lang="en-US" altLang="en-US">
                <a:ea typeface="MS PGothic" charset="-128"/>
              </a:rPr>
              <a:t>At that time, craft beer held 7.8% of the market share by volume and consumed approximately 25% of all the malt used by U.S. brewers</a:t>
            </a:r>
          </a:p>
          <a:p>
            <a:pPr marL="171450" indent="-171450">
              <a:buFontTx/>
              <a:buChar char="•"/>
            </a:pPr>
            <a:r>
              <a:rPr lang="en-US" altLang="en-US">
                <a:ea typeface="MS PGothic" charset="-128"/>
              </a:rPr>
              <a:t>This figure represents projected trends at that time, and shows craft brewers consuming 51% of all malt used by U.S. brewers</a:t>
            </a:r>
          </a:p>
          <a:p>
            <a:pPr marL="171450" indent="-171450">
              <a:buFontTx/>
              <a:buChar char="•"/>
            </a:pPr>
            <a:r>
              <a:rPr lang="en-US" altLang="en-US">
                <a:ea typeface="MS PGothic" charset="-128"/>
              </a:rPr>
              <a:t>if or when 20% market share by volume is met</a:t>
            </a:r>
          </a:p>
          <a:p>
            <a:pPr marL="171450" indent="-171450">
              <a:buFontTx/>
              <a:buChar char="•"/>
            </a:pPr>
            <a:r>
              <a:rPr lang="en-US" altLang="en-US">
                <a:ea typeface="MS PGothic" charset="-128"/>
              </a:rPr>
              <a:t>Last year, craft brewers held 13.2% market share and consumed 40% of all malt </a:t>
            </a:r>
          </a:p>
          <a:p>
            <a:pPr marL="171450" indent="-171450">
              <a:buFontTx/>
              <a:buChar char="•"/>
            </a:pPr>
            <a:r>
              <a:rPr lang="en-US" altLang="en-US">
                <a:ea typeface="MS PGothic" charset="-128"/>
              </a:rPr>
              <a:t>There is a great opportunity to meet the needs of craft brewers in support of a regional grain economy</a:t>
            </a:r>
          </a:p>
        </p:txBody>
      </p:sp>
      <p:sp>
        <p:nvSpPr>
          <p:cNvPr id="174083" name="Date Placeholder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23FAA4BB-8B3D-044D-ACE5-3E16C2321B81}" type="datetime1">
              <a:rPr lang="en-US" altLang="en-US"/>
              <a:pPr/>
              <a:t>7/15/19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Template-WSU Hrz 201.ppt</a:t>
            </a:r>
          </a:p>
        </p:txBody>
      </p:sp>
      <p:sp>
        <p:nvSpPr>
          <p:cNvPr id="174085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9DBE5A73-0172-8A49-9BDE-37CB986946B4}" type="slidenum">
              <a:rPr lang="en-US" altLang="en-US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6860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51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•"/>
            </a:pPr>
            <a:r>
              <a:rPr lang="en-US" altLang="en-US">
                <a:ea typeface="MS PGothic" charset="-128"/>
              </a:rPr>
              <a:t>In Washington state, craft brewing has a substantial economic impact</a:t>
            </a:r>
          </a:p>
          <a:p>
            <a:pPr marL="171450" indent="-171450">
              <a:buFontTx/>
              <a:buChar char="•"/>
            </a:pPr>
            <a:r>
              <a:rPr lang="en-US" altLang="en-US">
                <a:ea typeface="MS PGothic" charset="-128"/>
              </a:rPr>
              <a:t>Washington ranks third in terms of the number of craft brewers by state</a:t>
            </a:r>
          </a:p>
          <a:p>
            <a:pPr marL="171450" indent="-171450">
              <a:buFontTx/>
              <a:buChar char="•"/>
            </a:pPr>
            <a:r>
              <a:rPr lang="en-US" altLang="en-US">
                <a:ea typeface="MS PGothic" charset="-128"/>
              </a:rPr>
              <a:t>Brewers are looking to locally produced ingredients as a source of novel flavors</a:t>
            </a:r>
          </a:p>
          <a:p>
            <a:pPr marL="171450" indent="-171450">
              <a:buFontTx/>
              <a:buChar char="•"/>
            </a:pPr>
            <a:r>
              <a:rPr lang="en-US" altLang="en-US">
                <a:ea typeface="MS PGothic" charset="-128"/>
              </a:rPr>
              <a:t> and as a way to differentiate themselves in this increasingly competitive market</a:t>
            </a:r>
          </a:p>
        </p:txBody>
      </p:sp>
      <p:sp>
        <p:nvSpPr>
          <p:cNvPr id="175107" name="Date Placeholder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D4FE24EB-338B-6C4F-A525-4E17398E663C}" type="datetime1">
              <a:rPr lang="en-US" altLang="en-US"/>
              <a:pPr/>
              <a:t>7/15/19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Template-WSU Hrz 201.ppt</a:t>
            </a:r>
          </a:p>
        </p:txBody>
      </p:sp>
      <p:sp>
        <p:nvSpPr>
          <p:cNvPr id="175109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170C4955-6F13-2647-8FF2-9F07A85D64EC}" type="slidenum">
              <a:rPr lang="en-US" altLang="en-US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07422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4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altLang="en-US" dirty="0">
                <a:ea typeface="MS PGothic" charset="-128"/>
              </a:rPr>
              <a:t>There are challenges to producing barley in </a:t>
            </a:r>
            <a:r>
              <a:rPr lang="en-US" altLang="en-US" dirty="0" err="1">
                <a:ea typeface="MS PGothic" charset="-128"/>
              </a:rPr>
              <a:t>eatern</a:t>
            </a:r>
            <a:r>
              <a:rPr lang="en-US" altLang="en-US" dirty="0">
                <a:ea typeface="MS PGothic" charset="-128"/>
              </a:rPr>
              <a:t> </a:t>
            </a:r>
            <a:r>
              <a:rPr lang="en-US" altLang="en-US" dirty="0" err="1">
                <a:ea typeface="MS PGothic" charset="-128"/>
              </a:rPr>
              <a:t>washington</a:t>
            </a:r>
            <a:r>
              <a:rPr lang="en-US" altLang="en-US" dirty="0">
                <a:ea typeface="MS PGothic" charset="-128"/>
              </a:rPr>
              <a:t> and northern </a:t>
            </a:r>
            <a:r>
              <a:rPr lang="en-US" altLang="en-US" dirty="0" err="1">
                <a:ea typeface="MS PGothic" charset="-128"/>
              </a:rPr>
              <a:t>idaho</a:t>
            </a:r>
            <a:endParaRPr lang="en-US" altLang="en-US" dirty="0">
              <a:ea typeface="MS PGothic" charset="-128"/>
            </a:endParaRPr>
          </a:p>
          <a:p>
            <a:pPr marL="171450" indent="-171450">
              <a:buFont typeface="Arial" charset="0"/>
              <a:buChar char="•"/>
              <a:defRPr/>
            </a:pPr>
            <a:r>
              <a:rPr lang="en-US" altLang="en-US" dirty="0">
                <a:ea typeface="MS PGothic" charset="-128"/>
              </a:rPr>
              <a:t>Most barley varieties are damaged by residual herbicides used in the </a:t>
            </a:r>
            <a:r>
              <a:rPr lang="en-US" altLang="en-US" dirty="0" err="1">
                <a:ea typeface="MS PGothic" charset="-128"/>
              </a:rPr>
              <a:t>clearfield</a:t>
            </a:r>
            <a:r>
              <a:rPr lang="en-US" altLang="en-US" dirty="0">
                <a:ea typeface="MS PGothic" charset="-128"/>
              </a:rPr>
              <a:t> wheat herbicide system</a:t>
            </a:r>
          </a:p>
          <a:p>
            <a:pPr marL="171450" indent="-171450">
              <a:buFont typeface="Arial" charset="0"/>
              <a:buChar char="•"/>
              <a:defRPr/>
            </a:pPr>
            <a:r>
              <a:rPr lang="en-US" altLang="en-US" dirty="0">
                <a:ea typeface="MS PGothic" charset="-128"/>
              </a:rPr>
              <a:t>If a farmer is growing barley on contract through their coop with a regional </a:t>
            </a:r>
            <a:r>
              <a:rPr lang="en-US" altLang="en-US" dirty="0" err="1">
                <a:ea typeface="MS PGothic" charset="-128"/>
              </a:rPr>
              <a:t>malthouse</a:t>
            </a:r>
            <a:r>
              <a:rPr lang="en-US" altLang="en-US" dirty="0">
                <a:ea typeface="MS PGothic" charset="-128"/>
              </a:rPr>
              <a:t>, such as Great Western, then they must meet stringent quality specifications </a:t>
            </a:r>
          </a:p>
          <a:p>
            <a:pPr marL="171450" indent="-171450">
              <a:buFont typeface="Arial" charset="0"/>
              <a:buChar char="•"/>
              <a:defRPr/>
            </a:pPr>
            <a:r>
              <a:rPr lang="en-US" altLang="en-US" dirty="0">
                <a:ea typeface="MS PGothic" charset="-128"/>
              </a:rPr>
              <a:t>If they don’t the most reliable remaining market is animal feed, which doesn’t provide an appreciable return</a:t>
            </a:r>
          </a:p>
        </p:txBody>
      </p:sp>
      <p:sp>
        <p:nvSpPr>
          <p:cNvPr id="117763" name="Date Placeholder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6673D6EF-86BC-9041-855F-09D6BF8C8605}" type="datetime1">
              <a:rPr lang="en-US" altLang="en-US"/>
              <a:pPr/>
              <a:t>7/15/19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Template-WSU Hrz 201.ppt</a:t>
            </a:r>
          </a:p>
        </p:txBody>
      </p:sp>
      <p:sp>
        <p:nvSpPr>
          <p:cNvPr id="117765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922338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1515B806-7D2C-604B-AF2E-B2068BFD232B}" type="slidenum">
              <a:rPr lang="en-US" altLang="en-US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4503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577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0" y="1047750"/>
            <a:ext cx="485775" cy="58102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/>
          </p:nvPr>
        </p:nvSpPr>
        <p:spPr bwMode="invGray">
          <a:xfrm>
            <a:off x="484093" y="2122098"/>
            <a:ext cx="8659903" cy="424732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idx="1"/>
          </p:nvPr>
        </p:nvSpPr>
        <p:spPr bwMode="invGray">
          <a:xfrm>
            <a:off x="484093" y="2754909"/>
            <a:ext cx="8659904" cy="430887"/>
          </a:xfrm>
        </p:spPr>
        <p:txBody>
          <a:bodyPr rIns="0"/>
          <a:lstStyle>
            <a:lvl1pPr marL="0" indent="0" algn="ctr">
              <a:buFont typeface="Arial" pitchFamily="34" charset="0"/>
              <a:buNone/>
              <a:defRPr sz="2200" b="0">
                <a:solidFill>
                  <a:schemeClr val="bg2">
                    <a:lumMod val="50000"/>
                    <a:lumOff val="50000"/>
                  </a:schemeClr>
                </a:solidFill>
                <a:effectLst/>
                <a:latin typeface="Lucida Sans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484188" y="6381750"/>
            <a:ext cx="1550987" cy="47625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2066925" y="6381750"/>
            <a:ext cx="6100763" cy="476250"/>
          </a:xfrm>
        </p:spPr>
        <p:txBody>
          <a:bodyPr anchorCtr="1"/>
          <a:lstStyle>
            <a:lvl1pPr>
              <a:defRPr sz="1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169275" y="6381750"/>
            <a:ext cx="97472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2A7B7-13B0-45A5-B0DD-7338683BEE6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4038858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/>
          <p:cNvGrpSpPr>
            <a:grpSpLocks/>
          </p:cNvGrpSpPr>
          <p:nvPr userDrawn="1"/>
        </p:nvGrpSpPr>
        <p:grpSpPr bwMode="auto">
          <a:xfrm>
            <a:off x="0" y="6705600"/>
            <a:ext cx="9144000" cy="152400"/>
            <a:chOff x="0" y="6705600"/>
            <a:chExt cx="9144000" cy="152400"/>
          </a:xfrm>
        </p:grpSpPr>
        <p:sp>
          <p:nvSpPr>
            <p:cNvPr id="5" name="Rectangle 4"/>
            <p:cNvSpPr/>
            <p:nvPr userDrawn="1"/>
          </p:nvSpPr>
          <p:spPr bwMode="auto">
            <a:xfrm>
              <a:off x="0" y="6705600"/>
              <a:ext cx="3048000" cy="15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6" name="Rectangle 5"/>
            <p:cNvSpPr/>
            <p:nvPr userDrawn="1"/>
          </p:nvSpPr>
          <p:spPr bwMode="auto">
            <a:xfrm>
              <a:off x="3048000" y="6705600"/>
              <a:ext cx="3048000" cy="15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7" name="Rectangle 6"/>
            <p:cNvSpPr/>
            <p:nvPr userDrawn="1"/>
          </p:nvSpPr>
          <p:spPr bwMode="auto">
            <a:xfrm>
              <a:off x="6096000" y="6705600"/>
              <a:ext cx="3048000" cy="15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pic>
        <p:nvPicPr>
          <p:cNvPr id="8" name="Picture 18" descr="wsuTLSigRvs-201.gi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black">
          <a:xfrm>
            <a:off x="3873500" y="5943600"/>
            <a:ext cx="139700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Rectangle 4"/>
          <p:cNvSpPr>
            <a:spLocks noGrp="1" noChangeArrowheads="1"/>
          </p:cNvSpPr>
          <p:nvPr>
            <p:ph type="ctrTitle"/>
          </p:nvPr>
        </p:nvSpPr>
        <p:spPr bwMode="black">
          <a:xfrm>
            <a:off x="501261" y="3337388"/>
            <a:ext cx="8141479" cy="480131"/>
          </a:xfr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800" b="1" dirty="0">
                <a:solidFill>
                  <a:schemeClr val="tx1"/>
                </a:solidFill>
                <a:effectLst/>
                <a:latin typeface="Lucida Sans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490719" y="3939050"/>
            <a:ext cx="8162563" cy="430887"/>
          </a:xfrm>
        </p:spPr>
        <p:txBody>
          <a:bodyPr rIns="0" anchorCtr="0"/>
          <a:lstStyle>
            <a:lvl1pPr marL="0" indent="0" algn="ctr">
              <a:buFont typeface="Arial" pitchFamily="34" charset="0"/>
              <a:buNone/>
              <a:defRPr sz="2200" b="0">
                <a:solidFill>
                  <a:schemeClr val="tx1"/>
                </a:solidFill>
                <a:effectLst/>
                <a:latin typeface="Lucida Sans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464300"/>
            <a:ext cx="1550988" cy="393700"/>
          </a:xfrm>
        </p:spPr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1573213" y="6464300"/>
            <a:ext cx="6451600" cy="393700"/>
          </a:xfrm>
        </p:spPr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169275" y="6464300"/>
            <a:ext cx="974725" cy="39370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39F4FBDA-F619-4419-A28E-85B1387790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48282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914" y="903116"/>
            <a:ext cx="7772400" cy="480131"/>
          </a:xfrm>
        </p:spPr>
        <p:txBody>
          <a:bodyPr/>
          <a:lstStyle>
            <a:lvl1pPr>
              <a:defRPr sz="2800">
                <a:latin typeface="Lucida Sans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914" y="1543943"/>
            <a:ext cx="7772400" cy="1954894"/>
          </a:xfrm>
        </p:spPr>
        <p:txBody>
          <a:bodyPr/>
          <a:lstStyle>
            <a:lvl1pPr marL="344488" indent="-179388">
              <a:spcBef>
                <a:spcPts val="1200"/>
              </a:spcBef>
              <a:buSzPct val="100000"/>
              <a:buFont typeface="Arial" pitchFamily="34" charset="0"/>
              <a:buChar char="•"/>
              <a:defRPr sz="2600" b="0"/>
            </a:lvl1pPr>
            <a:lvl2pPr marL="509588" indent="-165100">
              <a:spcBef>
                <a:spcPts val="400"/>
              </a:spcBef>
              <a:buSzPct val="75000"/>
              <a:buFont typeface="Wingdings" pitchFamily="2" charset="2"/>
              <a:buChar char="§"/>
              <a:defRPr sz="2400"/>
            </a:lvl2pPr>
            <a:lvl3pPr marL="688975" indent="-179388">
              <a:spcBef>
                <a:spcPts val="400"/>
              </a:spcBef>
              <a:buSzPct val="100000"/>
              <a:buFont typeface="Lucida Sans" pitchFamily="34" charset="0"/>
              <a:buChar char="–"/>
              <a:defRPr/>
            </a:lvl3pPr>
            <a:lvl4pPr marL="914400" indent="-165100">
              <a:spcBef>
                <a:spcPts val="400"/>
              </a:spcBef>
              <a:buSzPct val="100000"/>
              <a:buFont typeface="Arial" pitchFamily="34" charset="0"/>
              <a:buChar char="•"/>
              <a:defRPr lang="en-US" sz="2000" dirty="0" smtClean="0">
                <a:solidFill>
                  <a:schemeClr val="bg2"/>
                </a:solidFill>
                <a:latin typeface="Lucida Sans" pitchFamily="34" charset="0"/>
              </a:defRPr>
            </a:lvl4pPr>
            <a:lvl5pPr marL="1079500" indent="-165100">
              <a:spcBef>
                <a:spcPts val="400"/>
              </a:spcBef>
              <a:buSzPct val="100000"/>
              <a:buFont typeface="Arial" pitchFamily="34" charset="0"/>
              <a:buChar char="•"/>
              <a:defRPr lang="en-US" sz="2000" dirty="0">
                <a:solidFill>
                  <a:schemeClr val="bg2"/>
                </a:solidFill>
                <a:latin typeface="Lucida Sans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FE772B41-2859-4E0D-93CE-1D4E6EA7C88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2460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vboydo\My Documents\0 val work\1 WSU signature identities\PullmanTLSigsWindows\face to face - matted gifs to use\wsuTLSig4cW.gif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113" y="6030913"/>
            <a:ext cx="13763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18842" y="1993614"/>
            <a:ext cx="5070298" cy="892552"/>
          </a:xfrm>
        </p:spPr>
        <p:txBody>
          <a:bodyPr anchorCtr="0"/>
          <a:lstStyle>
            <a:lvl1pPr algn="l">
              <a:lnSpc>
                <a:spcPct val="100000"/>
              </a:lnSpc>
              <a:defRPr sz="260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18842" y="2978475"/>
            <a:ext cx="5070298" cy="430887"/>
          </a:xfrm>
        </p:spPr>
        <p:txBody>
          <a:bodyPr rIns="0" anchorCtr="0"/>
          <a:lstStyle>
            <a:lvl1pPr marL="0" indent="0" algn="l">
              <a:buFontTx/>
              <a:buNone/>
              <a:defRPr sz="2200" b="0">
                <a:solidFill>
                  <a:schemeClr val="bg2"/>
                </a:solidFill>
                <a:effectLst/>
                <a:latin typeface="Lucida Sans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67C4CFBD-1362-4B15-B04F-B759C0B92C5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41684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1651" y="969592"/>
            <a:ext cx="5600700" cy="48013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9686" y="1813811"/>
            <a:ext cx="4002321" cy="2355004"/>
          </a:xfrm>
        </p:spPr>
        <p:txBody>
          <a:bodyPr/>
          <a:lstStyle>
            <a:lvl1pPr>
              <a:buSzPct val="125000"/>
              <a:buFont typeface="Arial" pitchFamily="34" charset="0"/>
              <a:buChar char="•"/>
              <a:defRPr lang="en-US" sz="2600" b="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>
              <a:buSzPct val="125000"/>
              <a:buFont typeface="Arial" pitchFamily="34" charset="0"/>
              <a:buChar char="•"/>
              <a:defRPr lang="en-US" sz="2400" dirty="0" smtClean="0">
                <a:solidFill>
                  <a:schemeClr val="bg2"/>
                </a:solidFill>
                <a:latin typeface="Lucida Sans" pitchFamily="34" charset="0"/>
              </a:defRPr>
            </a:lvl2pPr>
            <a:lvl3pPr>
              <a:buSzPct val="125000"/>
              <a:buFont typeface="Arial" pitchFamily="34" charset="0"/>
              <a:buChar char="•"/>
              <a:defRPr lang="en-US" sz="2200" dirty="0" smtClean="0">
                <a:solidFill>
                  <a:schemeClr val="bg2"/>
                </a:solidFill>
                <a:latin typeface="Lucida Sans" pitchFamily="34" charset="0"/>
              </a:defRPr>
            </a:lvl3pPr>
            <a:lvl4pPr>
              <a:buSzPct val="125000"/>
              <a:buFont typeface="Arial" pitchFamily="34" charset="0"/>
              <a:buChar char="•"/>
              <a:defRPr lang="en-US" sz="2000" dirty="0">
                <a:solidFill>
                  <a:schemeClr val="bg2"/>
                </a:solidFill>
                <a:latin typeface="Lucida Sans" pitchFamily="34" charset="0"/>
              </a:defRPr>
            </a:lvl4pPr>
            <a:lvl5pPr>
              <a:buSzPct val="125000"/>
              <a:buFont typeface="Arial" pitchFamily="34" charset="0"/>
              <a:buChar char="•"/>
              <a:defRPr lang="en-US" sz="2000" dirty="0">
                <a:solidFill>
                  <a:schemeClr val="bg2"/>
                </a:solidFill>
                <a:latin typeface="Lucida Sans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406" y="1813811"/>
            <a:ext cx="3969948" cy="2355004"/>
          </a:xfrm>
        </p:spPr>
        <p:txBody>
          <a:bodyPr/>
          <a:lstStyle>
            <a:lvl1pPr>
              <a:buSzPct val="125000"/>
              <a:buFont typeface="Arial" pitchFamily="34" charset="0"/>
              <a:buChar char="•"/>
              <a:defRPr lang="en-US" sz="2600" b="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>
              <a:buSzPct val="125000"/>
              <a:buFont typeface="Arial" pitchFamily="34" charset="0"/>
              <a:buChar char="•"/>
              <a:defRPr lang="en-US" sz="2400" dirty="0" smtClean="0">
                <a:solidFill>
                  <a:schemeClr val="bg2"/>
                </a:solidFill>
                <a:latin typeface="Lucida Sans" pitchFamily="34" charset="0"/>
              </a:defRPr>
            </a:lvl2pPr>
            <a:lvl3pPr>
              <a:buSzPct val="125000"/>
              <a:buFont typeface="Arial" pitchFamily="34" charset="0"/>
              <a:buChar char="•"/>
              <a:defRPr lang="en-US" sz="2200" dirty="0" smtClean="0">
                <a:solidFill>
                  <a:schemeClr val="bg2"/>
                </a:solidFill>
                <a:latin typeface="Lucida Sans" pitchFamily="34" charset="0"/>
              </a:defRPr>
            </a:lvl3pPr>
            <a:lvl4pPr>
              <a:buSzPct val="125000"/>
              <a:buFont typeface="Arial" pitchFamily="34" charset="0"/>
              <a:buChar char="•"/>
              <a:defRPr lang="en-US" sz="2000" dirty="0">
                <a:solidFill>
                  <a:schemeClr val="bg2"/>
                </a:solidFill>
                <a:latin typeface="Lucida Sans" pitchFamily="34" charset="0"/>
              </a:defRPr>
            </a:lvl4pPr>
            <a:lvl5pPr>
              <a:buSzPct val="125000"/>
              <a:buFont typeface="Arial" pitchFamily="34" charset="0"/>
              <a:buChar char="•"/>
              <a:defRPr lang="en-US" sz="2000" dirty="0">
                <a:solidFill>
                  <a:schemeClr val="bg2"/>
                </a:solidFill>
                <a:latin typeface="Lucida Sans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731BB006-AEF3-4C1F-B13E-AC2BEC8F70A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18296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48013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8309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2355004"/>
          </a:xfrm>
        </p:spPr>
        <p:txBody>
          <a:bodyPr/>
          <a:lstStyle>
            <a:lvl1pPr>
              <a:defRPr lang="en-US" sz="2600" b="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>
              <a:defRPr lang="en-US" sz="2400" dirty="0" smtClean="0">
                <a:solidFill>
                  <a:schemeClr val="bg2"/>
                </a:solidFill>
                <a:latin typeface="Lucida Sans" pitchFamily="34" charset="0"/>
              </a:defRPr>
            </a:lvl2pPr>
            <a:lvl3pPr>
              <a:defRPr lang="en-US" sz="2200" dirty="0" smtClean="0">
                <a:solidFill>
                  <a:schemeClr val="bg2"/>
                </a:solidFill>
                <a:latin typeface="Lucida Sans" pitchFamily="34" charset="0"/>
              </a:defRPr>
            </a:lvl3pPr>
            <a:lvl4pPr>
              <a:defRPr lang="en-US" sz="2000" dirty="0">
                <a:solidFill>
                  <a:schemeClr val="bg2"/>
                </a:solidFill>
                <a:latin typeface="Lucida Sans" pitchFamily="34" charset="0"/>
              </a:defRPr>
            </a:lvl4pPr>
            <a:lvl5pPr>
              <a:defRPr lang="en-US" sz="2000" dirty="0">
                <a:solidFill>
                  <a:schemeClr val="bg2"/>
                </a:solidFill>
                <a:latin typeface="Lucida Sans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8309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2355004"/>
          </a:xfrm>
        </p:spPr>
        <p:txBody>
          <a:bodyPr/>
          <a:lstStyle>
            <a:lvl1pPr>
              <a:defRPr lang="en-US" sz="2600" b="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>
              <a:defRPr lang="en-US" sz="2400" dirty="0" smtClean="0">
                <a:solidFill>
                  <a:schemeClr val="bg2"/>
                </a:solidFill>
                <a:latin typeface="Lucida Sans" pitchFamily="34" charset="0"/>
              </a:defRPr>
            </a:lvl2pPr>
            <a:lvl3pPr>
              <a:defRPr lang="en-US" sz="2200" dirty="0" smtClean="0">
                <a:solidFill>
                  <a:schemeClr val="bg2"/>
                </a:solidFill>
                <a:latin typeface="Lucida Sans" pitchFamily="34" charset="0"/>
              </a:defRPr>
            </a:lvl3pPr>
            <a:lvl4pPr>
              <a:defRPr lang="en-US" sz="2000" dirty="0">
                <a:solidFill>
                  <a:schemeClr val="bg2"/>
                </a:solidFill>
                <a:latin typeface="Lucida Sans" pitchFamily="34" charset="0"/>
              </a:defRPr>
            </a:lvl4pPr>
            <a:lvl5pPr>
              <a:defRPr lang="en-US" sz="2000" dirty="0">
                <a:solidFill>
                  <a:schemeClr val="bg2"/>
                </a:solidFill>
                <a:latin typeface="Lucida Sans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2CE364A9-20D8-4B6B-8D0C-92566C8E3F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84759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1651" y="1981200"/>
            <a:ext cx="5600700" cy="4801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6B290822-0B1A-4315-816E-27F9241178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22089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1A4BC9AD-12F2-463D-8C95-688CF5A56B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383021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64633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2355004"/>
          </a:xfrm>
        </p:spPr>
        <p:txBody>
          <a:bodyPr/>
          <a:lstStyle>
            <a:lvl1pPr marL="165100" indent="-165100">
              <a:buSzPct val="125000"/>
              <a:buFont typeface="Arial" pitchFamily="34" charset="0"/>
              <a:buChar char="•"/>
              <a:defRPr lang="en-US" sz="2600" b="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 marL="509588" indent="-165100">
              <a:buSzPct val="125000"/>
              <a:buFont typeface="Arial" pitchFamily="34" charset="0"/>
              <a:buChar char="•"/>
              <a:defRPr lang="en-US" sz="2400" dirty="0" smtClean="0">
                <a:solidFill>
                  <a:schemeClr val="bg2"/>
                </a:solidFill>
                <a:latin typeface="Lucida Sans" pitchFamily="34" charset="0"/>
              </a:defRPr>
            </a:lvl2pPr>
            <a:lvl3pPr>
              <a:buSzPct val="125000"/>
              <a:buFont typeface="Arial" pitchFamily="34" charset="0"/>
              <a:buChar char="•"/>
              <a:defRPr lang="en-US" sz="2200" dirty="0" smtClean="0">
                <a:solidFill>
                  <a:schemeClr val="bg2"/>
                </a:solidFill>
                <a:latin typeface="Lucida Sans" pitchFamily="34" charset="0"/>
              </a:defRPr>
            </a:lvl3pPr>
            <a:lvl4pPr marL="974725" indent="-180975">
              <a:buSzPct val="125000"/>
              <a:buFont typeface="Arial" pitchFamily="34" charset="0"/>
              <a:buChar char="•"/>
              <a:defRPr lang="en-US" sz="2000" dirty="0">
                <a:solidFill>
                  <a:schemeClr val="bg2"/>
                </a:solidFill>
                <a:latin typeface="Lucida Sans" pitchFamily="34" charset="0"/>
              </a:defRPr>
            </a:lvl4pPr>
            <a:lvl5pPr>
              <a:buSzPct val="125000"/>
              <a:buFont typeface="Arial" pitchFamily="34" charset="0"/>
              <a:buChar char="•"/>
              <a:defRPr lang="en-US" sz="2000" dirty="0">
                <a:solidFill>
                  <a:schemeClr val="bg2"/>
                </a:solidFill>
                <a:latin typeface="Lucida Sans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30777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2F73A706-183C-4375-8B49-F9CD6BF4E6B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4365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369332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5847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30777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C83EC365-54C8-44CA-990B-C3553598C9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01417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1651" y="1981200"/>
            <a:ext cx="5600700" cy="4801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260" y="2667001"/>
            <a:ext cx="4832092" cy="1851025"/>
          </a:xfrm>
        </p:spPr>
        <p:txBody>
          <a:bodyPr vert="eaVert"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32E41520-EFDF-42EF-9424-462B2516C7B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44990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778" y="734315"/>
            <a:ext cx="8652222" cy="424732"/>
          </a:xfrm>
        </p:spPr>
        <p:txBody>
          <a:bodyPr/>
          <a:lstStyle>
            <a:lvl1pPr algn="ctr">
              <a:defRPr sz="2400">
                <a:latin typeface="Lucida Sans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5374" y="1507920"/>
            <a:ext cx="6145030" cy="1599412"/>
          </a:xfrm>
        </p:spPr>
        <p:txBody>
          <a:bodyPr lIns="457200" rIns="457200"/>
          <a:lstStyle>
            <a:lvl1pPr marL="344488" indent="-179388">
              <a:spcBef>
                <a:spcPts val="1200"/>
              </a:spcBef>
              <a:buSzPct val="100000"/>
              <a:buFont typeface="Arial" pitchFamily="34" charset="0"/>
              <a:buChar char="•"/>
              <a:defRPr sz="2000" b="0"/>
            </a:lvl1pPr>
            <a:lvl2pPr marL="509588" indent="-165100">
              <a:spcBef>
                <a:spcPts val="400"/>
              </a:spcBef>
              <a:buSzPct val="75000"/>
              <a:buFont typeface="Wingdings" pitchFamily="2" charset="2"/>
              <a:buChar char="§"/>
              <a:defRPr sz="1800"/>
            </a:lvl2pPr>
            <a:lvl3pPr marL="795337" indent="-219456">
              <a:spcBef>
                <a:spcPts val="400"/>
              </a:spcBef>
              <a:buSzPct val="100000"/>
              <a:buFont typeface="Arial" panose="020B0604020202020204" pitchFamily="34" charset="0"/>
              <a:buChar char="•"/>
              <a:defRPr sz="1800"/>
            </a:lvl3pPr>
            <a:lvl4pPr marL="914400" indent="-165100">
              <a:spcBef>
                <a:spcPts val="400"/>
              </a:spcBef>
              <a:buSzPct val="100000"/>
              <a:buFont typeface="Arial" pitchFamily="34" charset="0"/>
              <a:buChar char="•"/>
              <a:defRPr sz="1600"/>
            </a:lvl4pPr>
            <a:lvl5pPr marL="1079500" indent="-165100">
              <a:spcBef>
                <a:spcPts val="400"/>
              </a:spcBef>
              <a:buSzPct val="100000"/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2487C9-8933-4A85-8256-2EFBBAC0C6E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82489358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24441" y="1981200"/>
            <a:ext cx="1348061" cy="2514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45320" y="1981200"/>
            <a:ext cx="2774606" cy="2514600"/>
          </a:xfrm>
        </p:spPr>
        <p:txBody>
          <a:bodyPr vert="eaVert"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960EFE41-7333-4693-9D42-6DF72F6F83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283746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577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0" y="1047750"/>
            <a:ext cx="485775" cy="58102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/>
          </p:nvPr>
        </p:nvSpPr>
        <p:spPr bwMode="invGray">
          <a:xfrm>
            <a:off x="484093" y="2122098"/>
            <a:ext cx="8659903" cy="424732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idx="1"/>
          </p:nvPr>
        </p:nvSpPr>
        <p:spPr bwMode="invGray">
          <a:xfrm>
            <a:off x="484093" y="2754909"/>
            <a:ext cx="8659904" cy="430887"/>
          </a:xfrm>
        </p:spPr>
        <p:txBody>
          <a:bodyPr rIns="0"/>
          <a:lstStyle>
            <a:lvl1pPr marL="0" indent="0" algn="ctr">
              <a:buFont typeface="Arial" pitchFamily="34" charset="0"/>
              <a:buNone/>
              <a:defRPr sz="2200" b="0">
                <a:solidFill>
                  <a:schemeClr val="bg2">
                    <a:lumMod val="50000"/>
                    <a:lumOff val="50000"/>
                  </a:schemeClr>
                </a:solidFill>
                <a:effectLst/>
                <a:latin typeface="Lucida Sans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484188" y="6381750"/>
            <a:ext cx="1550987" cy="47625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2066925" y="6381750"/>
            <a:ext cx="6100763" cy="476250"/>
          </a:xfrm>
        </p:spPr>
        <p:txBody>
          <a:bodyPr anchorCtr="1"/>
          <a:lstStyle>
            <a:lvl1pPr>
              <a:defRPr sz="1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169275" y="6381750"/>
            <a:ext cx="97472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6F312-8FE9-41B2-A458-A2AFB14B4D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1518820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778" y="734315"/>
            <a:ext cx="8652222" cy="424732"/>
          </a:xfrm>
        </p:spPr>
        <p:txBody>
          <a:bodyPr/>
          <a:lstStyle>
            <a:lvl1pPr algn="ctr">
              <a:defRPr sz="2400">
                <a:latin typeface="Lucida Sans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5374" y="1507920"/>
            <a:ext cx="6145030" cy="1599412"/>
          </a:xfrm>
        </p:spPr>
        <p:txBody>
          <a:bodyPr lIns="457200" rIns="457200"/>
          <a:lstStyle>
            <a:lvl1pPr marL="344488" indent="-179388">
              <a:spcBef>
                <a:spcPts val="1200"/>
              </a:spcBef>
              <a:buSzPct val="100000"/>
              <a:buFont typeface="Arial" pitchFamily="34" charset="0"/>
              <a:buChar char="•"/>
              <a:defRPr sz="2000" b="0"/>
            </a:lvl1pPr>
            <a:lvl2pPr marL="509588" indent="-165100">
              <a:spcBef>
                <a:spcPts val="400"/>
              </a:spcBef>
              <a:buSzPct val="75000"/>
              <a:buFont typeface="Wingdings" pitchFamily="2" charset="2"/>
              <a:buChar char="§"/>
              <a:defRPr sz="1800"/>
            </a:lvl2pPr>
            <a:lvl3pPr marL="795337" indent="-219456">
              <a:spcBef>
                <a:spcPts val="400"/>
              </a:spcBef>
              <a:buSzPct val="100000"/>
              <a:buFont typeface="Arial" panose="020B0604020202020204" pitchFamily="34" charset="0"/>
              <a:buChar char="•"/>
              <a:defRPr sz="1800"/>
            </a:lvl3pPr>
            <a:lvl4pPr marL="914400" indent="-165100">
              <a:spcBef>
                <a:spcPts val="400"/>
              </a:spcBef>
              <a:buSzPct val="100000"/>
              <a:buFont typeface="Arial" pitchFamily="34" charset="0"/>
              <a:buChar char="•"/>
              <a:defRPr sz="1600"/>
            </a:lvl4pPr>
            <a:lvl5pPr marL="1079500" indent="-165100">
              <a:spcBef>
                <a:spcPts val="400"/>
              </a:spcBef>
              <a:buSzPct val="100000"/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C3C960-340C-4755-B120-1C7A0AA898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4277074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91778" y="344837"/>
            <a:ext cx="8652222" cy="369332"/>
          </a:xfrm>
        </p:spPr>
        <p:txBody>
          <a:bodyPr/>
          <a:lstStyle>
            <a:lvl1pPr algn="ctr">
              <a:lnSpc>
                <a:spcPct val="100000"/>
              </a:lnSpc>
              <a:defRPr sz="180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491778" y="709196"/>
            <a:ext cx="8652222" cy="338554"/>
          </a:xfrm>
        </p:spPr>
        <p:txBody>
          <a:bodyPr rIns="0"/>
          <a:lstStyle>
            <a:lvl1pPr marL="0" indent="0" algn="ctr">
              <a:buFontTx/>
              <a:buNone/>
              <a:defRPr sz="1600" b="0">
                <a:solidFill>
                  <a:schemeClr val="bg2">
                    <a:lumMod val="50000"/>
                    <a:lumOff val="50000"/>
                  </a:schemeClr>
                </a:solidFill>
                <a:effectLst/>
                <a:latin typeface="Lucida Sans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BC267E-7E99-49DB-B24D-4F661D397A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8915256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094" y="677600"/>
            <a:ext cx="8659907" cy="48013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5575" y="1790759"/>
            <a:ext cx="4002321" cy="2062103"/>
          </a:xfrm>
        </p:spPr>
        <p:txBody>
          <a:bodyPr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2000" b="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18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18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16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1600" dirty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0295" y="1790759"/>
            <a:ext cx="3969948" cy="2062103"/>
          </a:xfrm>
        </p:spPr>
        <p:txBody>
          <a:bodyPr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2000" b="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18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18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16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1600" dirty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B8A97-40B9-43AF-B00C-37B12BC99E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097789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2879"/>
            <a:ext cx="8686800" cy="48013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722" y="1681734"/>
            <a:ext cx="4040188" cy="36933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7721" y="2136455"/>
            <a:ext cx="4040188" cy="1806648"/>
          </a:xfrm>
        </p:spPr>
        <p:txBody>
          <a:bodyPr/>
          <a:lstStyle>
            <a:lvl1pPr>
              <a:defRPr lang="en-US" sz="2000" b="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>
              <a:defRPr lang="en-US" sz="18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2pPr>
            <a:lvl3pPr>
              <a:defRPr lang="en-US" sz="18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3pPr>
            <a:lvl4pPr>
              <a:defRPr lang="en-US" sz="16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4pPr>
            <a:lvl5pPr>
              <a:defRPr lang="en-US" sz="1600" dirty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5547" y="1681734"/>
            <a:ext cx="4041775" cy="36933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5546" y="2136455"/>
            <a:ext cx="4041775" cy="1806648"/>
          </a:xfrm>
        </p:spPr>
        <p:txBody>
          <a:bodyPr/>
          <a:lstStyle>
            <a:lvl1pPr>
              <a:defRPr lang="en-US" sz="2000" b="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>
              <a:defRPr lang="en-US" sz="18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2pPr>
            <a:lvl3pPr>
              <a:defRPr lang="en-US" sz="18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3pPr>
            <a:lvl4pPr>
              <a:defRPr lang="en-US" sz="16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4pPr>
            <a:lvl5pPr>
              <a:defRPr lang="en-US" sz="1600" dirty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10F185-CD23-4632-9225-BD654A8749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9778598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726" y="2081092"/>
            <a:ext cx="8675274" cy="48013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80DCEC-4407-4783-B4BA-63100AAC50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59739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B14684-1E7D-474F-9377-CD4A1E079A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4268448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64633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1851276"/>
          </a:xfrm>
        </p:spPr>
        <p:txBody>
          <a:bodyPr/>
          <a:lstStyle>
            <a:lvl1pPr marL="165100" indent="-165100">
              <a:buSzPct val="125000"/>
              <a:buFont typeface="Arial" pitchFamily="34" charset="0"/>
              <a:buChar char="•"/>
              <a:defRPr lang="en-US" sz="2400" b="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 marL="457200" indent="-165100" defTabSz="914400">
              <a:buSzPct val="125000"/>
              <a:buFont typeface="Arial" pitchFamily="34" charset="0"/>
              <a:buChar char="•"/>
              <a:defRPr lang="en-US" sz="22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2pPr>
            <a:lvl3pPr>
              <a:buSzPct val="125000"/>
              <a:buFont typeface="Arial" pitchFamily="34" charset="0"/>
              <a:buChar char="•"/>
              <a:defRPr lang="en-US" sz="22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3pPr>
            <a:lvl4pPr marL="974725" indent="-180975">
              <a:buSzPct val="125000"/>
              <a:buFont typeface="Arial" pitchFamily="34" charset="0"/>
              <a:buChar char="•"/>
              <a:defRPr lang="en-US" sz="20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4pPr>
            <a:lvl5pPr>
              <a:buSzPct val="125000"/>
              <a:buFont typeface="Arial" pitchFamily="34" charset="0"/>
              <a:buChar char="•"/>
              <a:defRPr lang="en-US" sz="2000" dirty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30777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1A128-9283-4B03-9C2F-0CAEEDE70A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0060945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423007"/>
            <a:ext cx="5486400" cy="369332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5847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866801"/>
            <a:ext cx="5486400" cy="30777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98573-7909-42B7-9A3A-BA07823422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092050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91778" y="344837"/>
            <a:ext cx="8652222" cy="369332"/>
          </a:xfrm>
        </p:spPr>
        <p:txBody>
          <a:bodyPr/>
          <a:lstStyle>
            <a:lvl1pPr algn="ctr">
              <a:lnSpc>
                <a:spcPct val="100000"/>
              </a:lnSpc>
              <a:defRPr sz="180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491778" y="709196"/>
            <a:ext cx="8652222" cy="338554"/>
          </a:xfrm>
        </p:spPr>
        <p:txBody>
          <a:bodyPr rIns="0"/>
          <a:lstStyle>
            <a:lvl1pPr marL="0" indent="0" algn="ctr">
              <a:buFontTx/>
              <a:buNone/>
              <a:defRPr sz="1600" b="0">
                <a:solidFill>
                  <a:schemeClr val="bg2">
                    <a:lumMod val="50000"/>
                    <a:lumOff val="50000"/>
                  </a:schemeClr>
                </a:solidFill>
                <a:effectLst/>
                <a:latin typeface="Lucida Sans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27B62-43E2-4D98-ACBF-C7F3615E619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08930713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577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0" y="1047750"/>
            <a:ext cx="485775" cy="58102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/>
          </p:nvPr>
        </p:nvSpPr>
        <p:spPr bwMode="invGray">
          <a:xfrm>
            <a:off x="484093" y="2122098"/>
            <a:ext cx="8659903" cy="424732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idx="1"/>
          </p:nvPr>
        </p:nvSpPr>
        <p:spPr bwMode="invGray">
          <a:xfrm>
            <a:off x="484093" y="2754909"/>
            <a:ext cx="8659904" cy="430887"/>
          </a:xfrm>
        </p:spPr>
        <p:txBody>
          <a:bodyPr rIns="0"/>
          <a:lstStyle>
            <a:lvl1pPr marL="0" indent="0" algn="ctr">
              <a:buFont typeface="Arial" pitchFamily="34" charset="0"/>
              <a:buNone/>
              <a:defRPr sz="2200" b="0">
                <a:solidFill>
                  <a:schemeClr val="bg2">
                    <a:lumMod val="50000"/>
                    <a:lumOff val="50000"/>
                  </a:schemeClr>
                </a:solidFill>
                <a:effectLst/>
                <a:latin typeface="Lucida Sans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484188" y="6381750"/>
            <a:ext cx="1550987" cy="47625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2066925" y="6381750"/>
            <a:ext cx="6100763" cy="476250"/>
          </a:xfrm>
        </p:spPr>
        <p:txBody>
          <a:bodyPr anchorCtr="1"/>
          <a:lstStyle>
            <a:lvl1pPr>
              <a:defRPr sz="1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169275" y="6381750"/>
            <a:ext cx="97472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52C183-9CE2-4316-8F0D-BA441F3B74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1835598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778" y="734315"/>
            <a:ext cx="8652222" cy="424732"/>
          </a:xfrm>
        </p:spPr>
        <p:txBody>
          <a:bodyPr/>
          <a:lstStyle>
            <a:lvl1pPr algn="ctr">
              <a:defRPr sz="2400">
                <a:latin typeface="Lucida Sans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5374" y="1507920"/>
            <a:ext cx="6145030" cy="1599412"/>
          </a:xfrm>
        </p:spPr>
        <p:txBody>
          <a:bodyPr lIns="457200" rIns="457200"/>
          <a:lstStyle>
            <a:lvl1pPr marL="344488" indent="-179388">
              <a:spcBef>
                <a:spcPts val="1200"/>
              </a:spcBef>
              <a:buSzPct val="100000"/>
              <a:buFont typeface="Arial" pitchFamily="34" charset="0"/>
              <a:buChar char="•"/>
              <a:defRPr sz="2000" b="0"/>
            </a:lvl1pPr>
            <a:lvl2pPr marL="509588" indent="-165100">
              <a:spcBef>
                <a:spcPts val="400"/>
              </a:spcBef>
              <a:buSzPct val="75000"/>
              <a:buFont typeface="Wingdings" pitchFamily="2" charset="2"/>
              <a:buChar char="§"/>
              <a:defRPr sz="1800"/>
            </a:lvl2pPr>
            <a:lvl3pPr marL="795337" indent="-219456">
              <a:spcBef>
                <a:spcPts val="400"/>
              </a:spcBef>
              <a:buSzPct val="100000"/>
              <a:buFont typeface="Arial" panose="020B0604020202020204" pitchFamily="34" charset="0"/>
              <a:buChar char="•"/>
              <a:defRPr sz="1800"/>
            </a:lvl3pPr>
            <a:lvl4pPr marL="914400" indent="-165100">
              <a:spcBef>
                <a:spcPts val="400"/>
              </a:spcBef>
              <a:buSzPct val="100000"/>
              <a:buFont typeface="Arial" pitchFamily="34" charset="0"/>
              <a:buChar char="•"/>
              <a:defRPr sz="1600"/>
            </a:lvl4pPr>
            <a:lvl5pPr marL="1079500" indent="-165100">
              <a:spcBef>
                <a:spcPts val="400"/>
              </a:spcBef>
              <a:buSzPct val="100000"/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706A6-94C3-4376-A0CD-F7E39E055A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0370999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91778" y="344837"/>
            <a:ext cx="8652222" cy="369332"/>
          </a:xfrm>
        </p:spPr>
        <p:txBody>
          <a:bodyPr/>
          <a:lstStyle>
            <a:lvl1pPr algn="ctr">
              <a:lnSpc>
                <a:spcPct val="100000"/>
              </a:lnSpc>
              <a:defRPr sz="180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491778" y="709196"/>
            <a:ext cx="8652222" cy="338554"/>
          </a:xfrm>
        </p:spPr>
        <p:txBody>
          <a:bodyPr rIns="0"/>
          <a:lstStyle>
            <a:lvl1pPr marL="0" indent="0" algn="ctr">
              <a:buFontTx/>
              <a:buNone/>
              <a:defRPr sz="1600" b="0">
                <a:solidFill>
                  <a:schemeClr val="bg2">
                    <a:lumMod val="50000"/>
                    <a:lumOff val="50000"/>
                  </a:schemeClr>
                </a:solidFill>
                <a:effectLst/>
                <a:latin typeface="Lucida Sans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130BB-3B0B-4F3E-9BF7-3B44D0226F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0467561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094" y="677600"/>
            <a:ext cx="8659907" cy="48013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5575" y="1790759"/>
            <a:ext cx="4002321" cy="2062103"/>
          </a:xfrm>
        </p:spPr>
        <p:txBody>
          <a:bodyPr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2000" b="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18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18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16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1600" dirty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0295" y="1790759"/>
            <a:ext cx="3969948" cy="2062103"/>
          </a:xfrm>
        </p:spPr>
        <p:txBody>
          <a:bodyPr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2000" b="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18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18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16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1600" dirty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B4DEA-0930-4896-AA9F-4DBBA41DCA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7087899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2879"/>
            <a:ext cx="8686800" cy="48013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722" y="1681734"/>
            <a:ext cx="4040188" cy="36933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7721" y="2136455"/>
            <a:ext cx="4040188" cy="1806648"/>
          </a:xfrm>
        </p:spPr>
        <p:txBody>
          <a:bodyPr/>
          <a:lstStyle>
            <a:lvl1pPr>
              <a:defRPr lang="en-US" sz="2000" b="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>
              <a:defRPr lang="en-US" sz="18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2pPr>
            <a:lvl3pPr>
              <a:defRPr lang="en-US" sz="18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3pPr>
            <a:lvl4pPr>
              <a:defRPr lang="en-US" sz="16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4pPr>
            <a:lvl5pPr>
              <a:defRPr lang="en-US" sz="1600" dirty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5547" y="1681734"/>
            <a:ext cx="4041775" cy="36933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5546" y="2136455"/>
            <a:ext cx="4041775" cy="1806648"/>
          </a:xfrm>
        </p:spPr>
        <p:txBody>
          <a:bodyPr/>
          <a:lstStyle>
            <a:lvl1pPr>
              <a:defRPr lang="en-US" sz="2000" b="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>
              <a:defRPr lang="en-US" sz="18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2pPr>
            <a:lvl3pPr>
              <a:defRPr lang="en-US" sz="18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3pPr>
            <a:lvl4pPr>
              <a:defRPr lang="en-US" sz="16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4pPr>
            <a:lvl5pPr>
              <a:defRPr lang="en-US" sz="1600" dirty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00854-8FF4-4674-9943-F6EF34B52A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8293322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726" y="2081092"/>
            <a:ext cx="8675274" cy="48013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3853AA-B959-4DF7-B259-EB1CE8346C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6878250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A78FC7-320C-4FD6-8311-AEEC17D6DE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9140403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64633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1851276"/>
          </a:xfrm>
        </p:spPr>
        <p:txBody>
          <a:bodyPr/>
          <a:lstStyle>
            <a:lvl1pPr marL="165100" indent="-165100">
              <a:buSzPct val="125000"/>
              <a:buFont typeface="Arial" pitchFamily="34" charset="0"/>
              <a:buChar char="•"/>
              <a:defRPr lang="en-US" sz="2400" b="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 marL="457200" indent="-165100" defTabSz="914400">
              <a:buSzPct val="125000"/>
              <a:buFont typeface="Arial" pitchFamily="34" charset="0"/>
              <a:buChar char="•"/>
              <a:defRPr lang="en-US" sz="22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2pPr>
            <a:lvl3pPr>
              <a:buSzPct val="125000"/>
              <a:buFont typeface="Arial" pitchFamily="34" charset="0"/>
              <a:buChar char="•"/>
              <a:defRPr lang="en-US" sz="22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3pPr>
            <a:lvl4pPr marL="974725" indent="-180975">
              <a:buSzPct val="125000"/>
              <a:buFont typeface="Arial" pitchFamily="34" charset="0"/>
              <a:buChar char="•"/>
              <a:defRPr lang="en-US" sz="20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4pPr>
            <a:lvl5pPr>
              <a:buSzPct val="125000"/>
              <a:buFont typeface="Arial" pitchFamily="34" charset="0"/>
              <a:buChar char="•"/>
              <a:defRPr lang="en-US" sz="2000" dirty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30777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01317-00E2-4E1D-BC12-17F0B2ABEE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0453526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423007"/>
            <a:ext cx="5486400" cy="369332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5847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866801"/>
            <a:ext cx="5486400" cy="30777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C1114C-27B0-4BBB-8B09-319720ACDA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2538976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577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0" y="1047750"/>
            <a:ext cx="485775" cy="58102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/>
          </p:nvPr>
        </p:nvSpPr>
        <p:spPr bwMode="invGray">
          <a:xfrm>
            <a:off x="484093" y="2122098"/>
            <a:ext cx="8659903" cy="424732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idx="1"/>
          </p:nvPr>
        </p:nvSpPr>
        <p:spPr bwMode="invGray">
          <a:xfrm>
            <a:off x="484093" y="2754909"/>
            <a:ext cx="8659904" cy="430887"/>
          </a:xfrm>
        </p:spPr>
        <p:txBody>
          <a:bodyPr rIns="0"/>
          <a:lstStyle>
            <a:lvl1pPr marL="0" indent="0" algn="ctr">
              <a:buFont typeface="Arial" pitchFamily="34" charset="0"/>
              <a:buNone/>
              <a:defRPr sz="2200" b="0">
                <a:solidFill>
                  <a:schemeClr val="bg2">
                    <a:lumMod val="50000"/>
                    <a:lumOff val="50000"/>
                  </a:schemeClr>
                </a:solidFill>
                <a:effectLst/>
                <a:latin typeface="Lucida Sans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484188" y="6381750"/>
            <a:ext cx="1550987" cy="476250"/>
          </a:xfrm>
        </p:spPr>
        <p:txBody>
          <a:bodyPr/>
          <a:lstStyle>
            <a:lvl1pPr>
              <a:defRPr sz="1000"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2066925" y="6381750"/>
            <a:ext cx="6100763" cy="476250"/>
          </a:xfrm>
        </p:spPr>
        <p:txBody>
          <a:bodyPr anchorCtr="1"/>
          <a:lstStyle>
            <a:lvl1pPr>
              <a:defRPr sz="1000"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169275" y="6381750"/>
            <a:ext cx="974725" cy="476250"/>
          </a:xfrm>
        </p:spPr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A061E856-CEFA-419A-88DD-22043C4830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821621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094" y="677600"/>
            <a:ext cx="8659907" cy="48013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5575" y="1790759"/>
            <a:ext cx="4002321" cy="2062103"/>
          </a:xfrm>
        </p:spPr>
        <p:txBody>
          <a:bodyPr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2000" b="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18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18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16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1600" dirty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0295" y="1790759"/>
            <a:ext cx="3969948" cy="2062103"/>
          </a:xfrm>
        </p:spPr>
        <p:txBody>
          <a:bodyPr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2000" b="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18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18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16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1600" dirty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B49613-125A-45B6-9A31-508339D381D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0442734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778" y="734315"/>
            <a:ext cx="8652222" cy="424732"/>
          </a:xfrm>
        </p:spPr>
        <p:txBody>
          <a:bodyPr/>
          <a:lstStyle>
            <a:lvl1pPr algn="ctr">
              <a:defRPr sz="2400">
                <a:latin typeface="Lucida Sans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5374" y="1507920"/>
            <a:ext cx="6145030" cy="1599412"/>
          </a:xfrm>
        </p:spPr>
        <p:txBody>
          <a:bodyPr lIns="457200" rIns="457200"/>
          <a:lstStyle>
            <a:lvl1pPr marL="344488" indent="-179388">
              <a:spcBef>
                <a:spcPts val="1200"/>
              </a:spcBef>
              <a:buSzPct val="100000"/>
              <a:buFont typeface="Arial" pitchFamily="34" charset="0"/>
              <a:buChar char="•"/>
              <a:defRPr sz="2000" b="0"/>
            </a:lvl1pPr>
            <a:lvl2pPr marL="509588" indent="-165100">
              <a:spcBef>
                <a:spcPts val="400"/>
              </a:spcBef>
              <a:buSzPct val="75000"/>
              <a:buFont typeface="Wingdings" pitchFamily="2" charset="2"/>
              <a:buChar char="§"/>
              <a:defRPr sz="1800"/>
            </a:lvl2pPr>
            <a:lvl3pPr marL="795337" indent="-219456">
              <a:spcBef>
                <a:spcPts val="400"/>
              </a:spcBef>
              <a:buSzPct val="100000"/>
              <a:buFont typeface="Arial" panose="020B0604020202020204" pitchFamily="34" charset="0"/>
              <a:buChar char="•"/>
              <a:defRPr sz="1800"/>
            </a:lvl3pPr>
            <a:lvl4pPr marL="914400" indent="-165100">
              <a:spcBef>
                <a:spcPts val="400"/>
              </a:spcBef>
              <a:buSzPct val="100000"/>
              <a:buFont typeface="Arial" pitchFamily="34" charset="0"/>
              <a:buChar char="•"/>
              <a:defRPr sz="1600"/>
            </a:lvl4pPr>
            <a:lvl5pPr marL="1079500" indent="-165100">
              <a:spcBef>
                <a:spcPts val="400"/>
              </a:spcBef>
              <a:buSzPct val="100000"/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EAC2EEEF-F7C6-4A30-8F26-0AF759FBF2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0136815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91778" y="344837"/>
            <a:ext cx="8652222" cy="369332"/>
          </a:xfrm>
        </p:spPr>
        <p:txBody>
          <a:bodyPr/>
          <a:lstStyle>
            <a:lvl1pPr algn="ctr">
              <a:lnSpc>
                <a:spcPct val="100000"/>
              </a:lnSpc>
              <a:defRPr sz="180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491778" y="709196"/>
            <a:ext cx="8652222" cy="338554"/>
          </a:xfrm>
        </p:spPr>
        <p:txBody>
          <a:bodyPr rIns="0"/>
          <a:lstStyle>
            <a:lvl1pPr marL="0" indent="0" algn="ctr">
              <a:buFontTx/>
              <a:buNone/>
              <a:defRPr sz="1600" b="0">
                <a:solidFill>
                  <a:schemeClr val="bg2">
                    <a:lumMod val="50000"/>
                    <a:lumOff val="50000"/>
                  </a:schemeClr>
                </a:solidFill>
                <a:effectLst/>
                <a:latin typeface="Lucida Sans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8A814C66-6CD8-49FA-9882-869AA17CDE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2092119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094" y="677600"/>
            <a:ext cx="8659907" cy="48013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5575" y="1790759"/>
            <a:ext cx="4002321" cy="2062103"/>
          </a:xfrm>
        </p:spPr>
        <p:txBody>
          <a:bodyPr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2000" b="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18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18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16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1600" dirty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0295" y="1790759"/>
            <a:ext cx="3969948" cy="2062103"/>
          </a:xfrm>
        </p:spPr>
        <p:txBody>
          <a:bodyPr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2000" b="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18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18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16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1600" dirty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1C6CA4B0-1B09-4025-9841-9704D5EE62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9274361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2879"/>
            <a:ext cx="8686800" cy="48013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722" y="1681734"/>
            <a:ext cx="4040188" cy="36933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7721" y="2136455"/>
            <a:ext cx="4040188" cy="1806648"/>
          </a:xfrm>
        </p:spPr>
        <p:txBody>
          <a:bodyPr/>
          <a:lstStyle>
            <a:lvl1pPr>
              <a:defRPr lang="en-US" sz="2000" b="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>
              <a:defRPr lang="en-US" sz="18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2pPr>
            <a:lvl3pPr>
              <a:defRPr lang="en-US" sz="18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3pPr>
            <a:lvl4pPr>
              <a:defRPr lang="en-US" sz="16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4pPr>
            <a:lvl5pPr>
              <a:defRPr lang="en-US" sz="1600" dirty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5547" y="1681734"/>
            <a:ext cx="4041775" cy="36933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5546" y="2136455"/>
            <a:ext cx="4041775" cy="1806648"/>
          </a:xfrm>
        </p:spPr>
        <p:txBody>
          <a:bodyPr/>
          <a:lstStyle>
            <a:lvl1pPr>
              <a:defRPr lang="en-US" sz="2000" b="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>
              <a:defRPr lang="en-US" sz="18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2pPr>
            <a:lvl3pPr>
              <a:defRPr lang="en-US" sz="18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3pPr>
            <a:lvl4pPr>
              <a:defRPr lang="en-US" sz="16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4pPr>
            <a:lvl5pPr>
              <a:defRPr lang="en-US" sz="1600" dirty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35FED6D7-6691-4544-B66B-D8BA44E21F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410731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726" y="2081092"/>
            <a:ext cx="8675274" cy="48013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BC2A9291-A411-48F1-A9DC-D360776689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6649604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56A32648-631D-4C60-B5B7-66A8E3ADAC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647616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64633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1851276"/>
          </a:xfrm>
        </p:spPr>
        <p:txBody>
          <a:bodyPr/>
          <a:lstStyle>
            <a:lvl1pPr marL="165100" indent="-165100">
              <a:buSzPct val="125000"/>
              <a:buFont typeface="Arial" pitchFamily="34" charset="0"/>
              <a:buChar char="•"/>
              <a:defRPr lang="en-US" sz="2400" b="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 marL="457200" indent="-165100" defTabSz="914400">
              <a:buSzPct val="125000"/>
              <a:buFont typeface="Arial" pitchFamily="34" charset="0"/>
              <a:buChar char="•"/>
              <a:defRPr lang="en-US" sz="22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2pPr>
            <a:lvl3pPr>
              <a:buSzPct val="125000"/>
              <a:buFont typeface="Arial" pitchFamily="34" charset="0"/>
              <a:buChar char="•"/>
              <a:defRPr lang="en-US" sz="22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3pPr>
            <a:lvl4pPr marL="974725" indent="-180975">
              <a:buSzPct val="125000"/>
              <a:buFont typeface="Arial" pitchFamily="34" charset="0"/>
              <a:buChar char="•"/>
              <a:defRPr lang="en-US" sz="20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4pPr>
            <a:lvl5pPr>
              <a:buSzPct val="125000"/>
              <a:buFont typeface="Arial" pitchFamily="34" charset="0"/>
              <a:buChar char="•"/>
              <a:defRPr lang="en-US" sz="2000" dirty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30777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F876A52C-5BD6-4E0D-9A55-3A638BE3B1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1331975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423007"/>
            <a:ext cx="5486400" cy="369332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5847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866801"/>
            <a:ext cx="5486400" cy="30777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A118DDCF-40E2-4A4D-AD8B-58457DFA06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358338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2879"/>
            <a:ext cx="8686800" cy="48013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722" y="1681734"/>
            <a:ext cx="4040188" cy="36933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7721" y="2136455"/>
            <a:ext cx="4040188" cy="1806648"/>
          </a:xfrm>
        </p:spPr>
        <p:txBody>
          <a:bodyPr/>
          <a:lstStyle>
            <a:lvl1pPr>
              <a:defRPr lang="en-US" sz="2000" b="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>
              <a:defRPr lang="en-US" sz="18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2pPr>
            <a:lvl3pPr>
              <a:defRPr lang="en-US" sz="18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3pPr>
            <a:lvl4pPr>
              <a:defRPr lang="en-US" sz="16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4pPr>
            <a:lvl5pPr>
              <a:defRPr lang="en-US" sz="1600" dirty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5547" y="1681734"/>
            <a:ext cx="4041775" cy="36933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5546" y="2136455"/>
            <a:ext cx="4041775" cy="1806648"/>
          </a:xfrm>
        </p:spPr>
        <p:txBody>
          <a:bodyPr/>
          <a:lstStyle>
            <a:lvl1pPr>
              <a:defRPr lang="en-US" sz="2000" b="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>
              <a:defRPr lang="en-US" sz="18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2pPr>
            <a:lvl3pPr>
              <a:defRPr lang="en-US" sz="18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3pPr>
            <a:lvl4pPr>
              <a:defRPr lang="en-US" sz="16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4pPr>
            <a:lvl5pPr>
              <a:defRPr lang="en-US" sz="1600" dirty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4DF-1B86-4E7F-80EE-3E3F02A984C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5692006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726" y="2081092"/>
            <a:ext cx="8675274" cy="48013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7C4F8-3492-4189-A8E5-4E51EB3BB23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1436326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877D47-BA90-4117-9DB0-4DCA78FC4D1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8463577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64633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1851276"/>
          </a:xfrm>
        </p:spPr>
        <p:txBody>
          <a:bodyPr/>
          <a:lstStyle>
            <a:lvl1pPr marL="165100" indent="-165100">
              <a:buSzPct val="125000"/>
              <a:buFont typeface="Arial" pitchFamily="34" charset="0"/>
              <a:buChar char="•"/>
              <a:defRPr lang="en-US" sz="2400" b="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 marL="457200" indent="-165100" defTabSz="914400">
              <a:buSzPct val="125000"/>
              <a:buFont typeface="Arial" pitchFamily="34" charset="0"/>
              <a:buChar char="•"/>
              <a:defRPr lang="en-US" sz="22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2pPr>
            <a:lvl3pPr>
              <a:buSzPct val="125000"/>
              <a:buFont typeface="Arial" pitchFamily="34" charset="0"/>
              <a:buChar char="•"/>
              <a:defRPr lang="en-US" sz="22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3pPr>
            <a:lvl4pPr marL="974725" indent="-180975">
              <a:buSzPct val="125000"/>
              <a:buFont typeface="Arial" pitchFamily="34" charset="0"/>
              <a:buChar char="•"/>
              <a:defRPr lang="en-US" sz="20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4pPr>
            <a:lvl5pPr>
              <a:buSzPct val="125000"/>
              <a:buFont typeface="Arial" pitchFamily="34" charset="0"/>
              <a:buChar char="•"/>
              <a:defRPr lang="en-US" sz="2000" dirty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30777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6FDF6-3294-4C2E-A7F2-D911B51CE4C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8570037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423007"/>
            <a:ext cx="5486400" cy="369332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5847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866801"/>
            <a:ext cx="5486400" cy="30777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0CE8E-A6FD-4058-A853-D04BCC721B8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2112898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black">
          <a:xfrm>
            <a:off x="1454150" y="1490663"/>
            <a:ext cx="6719888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484188" y="731838"/>
            <a:ext cx="8659812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457200" bIns="45720" numCol="1" anchor="b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 userDrawn="1">
            <p:ph type="dt" sz="half" idx="2"/>
          </p:nvPr>
        </p:nvSpPr>
        <p:spPr bwMode="black">
          <a:xfrm>
            <a:off x="484188" y="6438900"/>
            <a:ext cx="125253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 userDrawn="1">
            <p:ph type="ftr" sz="quarter" idx="3"/>
          </p:nvPr>
        </p:nvSpPr>
        <p:spPr bwMode="black">
          <a:xfrm>
            <a:off x="1736725" y="6438900"/>
            <a:ext cx="61531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" name="Rectangle 6"/>
          <p:cNvSpPr>
            <a:spLocks noGrp="1" noChangeArrowheads="1"/>
          </p:cNvSpPr>
          <p:nvPr userDrawn="1">
            <p:ph type="sldNum" sz="quarter" idx="4"/>
          </p:nvPr>
        </p:nvSpPr>
        <p:spPr bwMode="black">
          <a:xfrm>
            <a:off x="7899400" y="6438900"/>
            <a:ext cx="1244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B7402BD5-2033-48E9-BE64-DA6DB3CAB70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1047750"/>
            <a:ext cx="485775" cy="58102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485775" cy="1047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122" r:id="rId1"/>
    <p:sldLayoutId id="2147486098" r:id="rId2"/>
    <p:sldLayoutId id="2147486099" r:id="rId3"/>
    <p:sldLayoutId id="2147486100" r:id="rId4"/>
    <p:sldLayoutId id="2147486101" r:id="rId5"/>
    <p:sldLayoutId id="2147486102" r:id="rId6"/>
    <p:sldLayoutId id="2147486103" r:id="rId7"/>
    <p:sldLayoutId id="2147486104" r:id="rId8"/>
    <p:sldLayoutId id="2147486105" r:id="rId9"/>
  </p:sldLayoutIdLst>
  <p:transition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Lucida Sans" pitchFamily="34" charset="0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Lucida Sans" pitchFamily="34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Lucida Sans" pitchFamily="34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Lucida Sans" pitchFamily="34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Lucida Sans" pitchFamily="34" charset="0"/>
          <a:ea typeface="MS PGothic" panose="020B0600070205080204" pitchFamily="34" charset="-128"/>
          <a:cs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165100" indent="-165100" algn="l" rtl="0" eaLnBrk="0" fontAlgn="base" hangingPunct="0">
        <a:spcBef>
          <a:spcPct val="25000"/>
        </a:spcBef>
        <a:spcAft>
          <a:spcPct val="0"/>
        </a:spcAft>
        <a:buClr>
          <a:srgbClr val="C60C30"/>
        </a:buClr>
        <a:buSzPct val="100000"/>
        <a:buFont typeface="Arial" panose="020B0604020202020204" pitchFamily="34" charset="0"/>
        <a:buChar char="•"/>
        <a:defRPr lang="en-US" sz="2000" dirty="0">
          <a:solidFill>
            <a:schemeClr val="bg2"/>
          </a:solidFill>
          <a:latin typeface="Lucida Sans" pitchFamily="34" charset="0"/>
          <a:ea typeface="MS PGothic" panose="020B0600070205080204" pitchFamily="34" charset="-128"/>
          <a:cs typeface="ＭＳ Ｐゴシック" charset="0"/>
        </a:defRPr>
      </a:lvl1pPr>
      <a:lvl2pPr marL="344488" indent="-179388" algn="l" rtl="0" eaLnBrk="0" fontAlgn="base" hangingPunct="0">
        <a:lnSpc>
          <a:spcPct val="95000"/>
        </a:lnSpc>
        <a:spcBef>
          <a:spcPct val="10000"/>
        </a:spcBef>
        <a:spcAft>
          <a:spcPct val="0"/>
        </a:spcAft>
        <a:buClr>
          <a:srgbClr val="C60C30"/>
        </a:buClr>
        <a:buSzPct val="100000"/>
        <a:buFont typeface="Arial" panose="020B0604020202020204" pitchFamily="34" charset="0"/>
        <a:buChar char="•"/>
        <a:defRPr lang="en-US" dirty="0">
          <a:solidFill>
            <a:schemeClr val="bg2"/>
          </a:solidFill>
          <a:latin typeface="Lucida Sans" pitchFamily="34" charset="0"/>
          <a:ea typeface="MS PGothic" panose="020B0600070205080204" pitchFamily="34" charset="-128"/>
          <a:cs typeface="+mn-cs"/>
        </a:defRPr>
      </a:lvl2pPr>
      <a:lvl3pPr marL="509588" indent="-165100" algn="l" rtl="0" eaLnBrk="0" fontAlgn="base" hangingPunct="0">
        <a:lnSpc>
          <a:spcPct val="95000"/>
        </a:lnSpc>
        <a:spcBef>
          <a:spcPct val="10000"/>
        </a:spcBef>
        <a:spcAft>
          <a:spcPct val="0"/>
        </a:spcAft>
        <a:buClr>
          <a:srgbClr val="C60C30"/>
        </a:buClr>
        <a:buSzPct val="100000"/>
        <a:buFont typeface="Arial" panose="020B0604020202020204" pitchFamily="34" charset="0"/>
        <a:buChar char="•"/>
        <a:defRPr lang="en-US" dirty="0">
          <a:solidFill>
            <a:schemeClr val="bg2"/>
          </a:solidFill>
          <a:latin typeface="Lucida Sans" pitchFamily="34" charset="0"/>
          <a:ea typeface="MS PGothic" panose="020B0600070205080204" pitchFamily="34" charset="-128"/>
          <a:cs typeface="+mn-cs"/>
        </a:defRPr>
      </a:lvl3pPr>
      <a:lvl4pPr marL="688975" indent="-179388" algn="l" rtl="0" eaLnBrk="0" fontAlgn="base" hangingPunct="0">
        <a:lnSpc>
          <a:spcPct val="95000"/>
        </a:lnSpc>
        <a:spcBef>
          <a:spcPct val="10000"/>
        </a:spcBef>
        <a:spcAft>
          <a:spcPct val="0"/>
        </a:spcAft>
        <a:buClr>
          <a:srgbClr val="C60C30"/>
        </a:buClr>
        <a:buSzPct val="100000"/>
        <a:buFont typeface="Arial" panose="020B0604020202020204" pitchFamily="34" charset="0"/>
        <a:buChar char="•"/>
        <a:defRPr lang="en-US" sz="1600" dirty="0">
          <a:solidFill>
            <a:schemeClr val="bg2"/>
          </a:solidFill>
          <a:latin typeface="Lucida Sans" pitchFamily="34" charset="0"/>
          <a:ea typeface="MS PGothic" panose="020B0600070205080204" pitchFamily="34" charset="-128"/>
          <a:cs typeface="+mn-cs"/>
        </a:defRPr>
      </a:lvl4pPr>
      <a:lvl5pPr marL="854075" indent="-165100" algn="l" rtl="0" eaLnBrk="0" fontAlgn="base" hangingPunct="0">
        <a:lnSpc>
          <a:spcPct val="95000"/>
        </a:lnSpc>
        <a:spcBef>
          <a:spcPct val="10000"/>
        </a:spcBef>
        <a:spcAft>
          <a:spcPct val="0"/>
        </a:spcAft>
        <a:buClr>
          <a:srgbClr val="C60C30"/>
        </a:buClr>
        <a:buSzPct val="100000"/>
        <a:buFont typeface="Arial" panose="020B0604020202020204" pitchFamily="34" charset="0"/>
        <a:buChar char="•"/>
        <a:defRPr lang="en-US" sz="1600" dirty="0">
          <a:solidFill>
            <a:schemeClr val="bg2"/>
          </a:solidFill>
          <a:latin typeface="Lucida Sans" pitchFamily="34" charset="0"/>
          <a:ea typeface="MS PGothic" panose="020B0600070205080204" pitchFamily="34" charset="-128"/>
          <a:cs typeface="+mn-cs"/>
        </a:defRPr>
      </a:lvl5pPr>
      <a:lvl6pPr marL="1141413" indent="222250" algn="l" rtl="0" fontAlgn="base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1598613" indent="222250" algn="l" rtl="0" fontAlgn="base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2055813" indent="222250" algn="l" rtl="0" fontAlgn="base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2513013" indent="222250" algn="l" rtl="0" fontAlgn="base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5"/>
          <p:cNvGrpSpPr>
            <a:grpSpLocks/>
          </p:cNvGrpSpPr>
          <p:nvPr userDrawn="1"/>
        </p:nvGrpSpPr>
        <p:grpSpPr bwMode="auto">
          <a:xfrm>
            <a:off x="0" y="6705600"/>
            <a:ext cx="9144000" cy="152400"/>
            <a:chOff x="0" y="6705600"/>
            <a:chExt cx="9144000" cy="152400"/>
          </a:xfrm>
        </p:grpSpPr>
        <p:sp>
          <p:nvSpPr>
            <p:cNvPr id="17" name="Rectangle 16"/>
            <p:cNvSpPr/>
            <p:nvPr userDrawn="1"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6096000" y="6705600"/>
              <a:ext cx="3048000" cy="15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2051" name="Rectangle 3"/>
          <p:cNvSpPr>
            <a:spLocks noGrp="1" noChangeArrowheads="1"/>
          </p:cNvSpPr>
          <p:nvPr userDrawn="1">
            <p:ph type="body" idx="1"/>
          </p:nvPr>
        </p:nvSpPr>
        <p:spPr bwMode="black">
          <a:xfrm>
            <a:off x="1874838" y="1592263"/>
            <a:ext cx="5600700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052" name="Rectangle 2"/>
          <p:cNvSpPr>
            <a:spLocks noGrp="1" noChangeArrowheads="1"/>
          </p:cNvSpPr>
          <p:nvPr userDrawn="1">
            <p:ph type="title"/>
          </p:nvPr>
        </p:nvSpPr>
        <p:spPr bwMode="black">
          <a:xfrm>
            <a:off x="455613" y="906463"/>
            <a:ext cx="843915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 userDrawn="1">
            <p:ph type="dt" sz="half" idx="2"/>
          </p:nvPr>
        </p:nvSpPr>
        <p:spPr bwMode="black">
          <a:xfrm>
            <a:off x="123825" y="6469063"/>
            <a:ext cx="1519238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 userDrawn="1">
            <p:ph type="ftr" sz="quarter" idx="3"/>
          </p:nvPr>
        </p:nvSpPr>
        <p:spPr bwMode="black">
          <a:xfrm>
            <a:off x="1544638" y="6469063"/>
            <a:ext cx="6153150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" name="Rectangle 6"/>
          <p:cNvSpPr>
            <a:spLocks noGrp="1" noChangeArrowheads="1"/>
          </p:cNvSpPr>
          <p:nvPr userDrawn="1">
            <p:ph type="sldNum" sz="quarter" idx="4"/>
          </p:nvPr>
        </p:nvSpPr>
        <p:spPr bwMode="black">
          <a:xfrm>
            <a:off x="7766050" y="6469063"/>
            <a:ext cx="1301750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E72AC6A3-BC76-4B5A-B03C-A24513FF95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123" r:id="rId1"/>
    <p:sldLayoutId id="2147486124" r:id="rId2"/>
    <p:sldLayoutId id="2147486125" r:id="rId3"/>
    <p:sldLayoutId id="2147486126" r:id="rId4"/>
    <p:sldLayoutId id="2147486127" r:id="rId5"/>
    <p:sldLayoutId id="2147486128" r:id="rId6"/>
    <p:sldLayoutId id="2147486129" r:id="rId7"/>
    <p:sldLayoutId id="2147486130" r:id="rId8"/>
    <p:sldLayoutId id="2147486131" r:id="rId9"/>
    <p:sldLayoutId id="2147486132" r:id="rId10"/>
    <p:sldLayoutId id="2147486133" r:id="rId11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Lucida Sans" pitchFamily="34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Lucida Sans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Lucida Sans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Lucida Sans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Lucida Sans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165100" indent="-165100" algn="l" rtl="0" eaLnBrk="0" fontAlgn="base" hangingPunct="0">
        <a:spcBef>
          <a:spcPct val="25000"/>
        </a:spcBef>
        <a:spcAft>
          <a:spcPct val="0"/>
        </a:spcAft>
        <a:buClr>
          <a:srgbClr val="C60C30"/>
        </a:buClr>
        <a:buSzPct val="100000"/>
        <a:buFont typeface="Arial" panose="020B0604020202020204" pitchFamily="34" charset="0"/>
        <a:buChar char="•"/>
        <a:defRPr lang="en-US" sz="2600" dirty="0">
          <a:solidFill>
            <a:schemeClr val="bg2"/>
          </a:solidFill>
          <a:latin typeface="Lucida Sans" pitchFamily="34" charset="0"/>
          <a:ea typeface="+mn-ea"/>
          <a:cs typeface="+mn-cs"/>
        </a:defRPr>
      </a:lvl1pPr>
      <a:lvl2pPr marL="344488" indent="-179388" algn="l" rtl="0" eaLnBrk="0" fontAlgn="base" hangingPunct="0">
        <a:lnSpc>
          <a:spcPct val="95000"/>
        </a:lnSpc>
        <a:spcBef>
          <a:spcPct val="10000"/>
        </a:spcBef>
        <a:spcAft>
          <a:spcPct val="0"/>
        </a:spcAft>
        <a:buClr>
          <a:srgbClr val="C60C30"/>
        </a:buClr>
        <a:buSzPct val="100000"/>
        <a:buFont typeface="Arial" panose="020B0604020202020204" pitchFamily="34" charset="0"/>
        <a:buChar char="•"/>
        <a:defRPr lang="en-US" sz="2400" dirty="0">
          <a:solidFill>
            <a:schemeClr val="bg2"/>
          </a:solidFill>
          <a:latin typeface="Lucida Sans" pitchFamily="34" charset="0"/>
        </a:defRPr>
      </a:lvl2pPr>
      <a:lvl3pPr marL="509588" indent="-165100" algn="l" rtl="0" eaLnBrk="0" fontAlgn="base" hangingPunct="0">
        <a:lnSpc>
          <a:spcPct val="95000"/>
        </a:lnSpc>
        <a:spcBef>
          <a:spcPct val="10000"/>
        </a:spcBef>
        <a:spcAft>
          <a:spcPct val="0"/>
        </a:spcAft>
        <a:buClr>
          <a:srgbClr val="C60C30"/>
        </a:buClr>
        <a:buSzPct val="100000"/>
        <a:buFont typeface="Arial" panose="020B0604020202020204" pitchFamily="34" charset="0"/>
        <a:buChar char="•"/>
        <a:defRPr lang="en-US" sz="2200" dirty="0">
          <a:solidFill>
            <a:schemeClr val="bg2"/>
          </a:solidFill>
          <a:latin typeface="Lucida Sans" pitchFamily="34" charset="0"/>
        </a:defRPr>
      </a:lvl3pPr>
      <a:lvl4pPr marL="688975" indent="-179388" algn="l" rtl="0" eaLnBrk="0" fontAlgn="base" hangingPunct="0">
        <a:lnSpc>
          <a:spcPct val="95000"/>
        </a:lnSpc>
        <a:spcBef>
          <a:spcPct val="10000"/>
        </a:spcBef>
        <a:spcAft>
          <a:spcPct val="0"/>
        </a:spcAft>
        <a:buClr>
          <a:srgbClr val="C60C30"/>
        </a:buClr>
        <a:buSzPct val="100000"/>
        <a:buFont typeface="Arial" panose="020B0604020202020204" pitchFamily="34" charset="0"/>
        <a:buChar char="•"/>
        <a:defRPr lang="en-US" sz="2000" dirty="0">
          <a:solidFill>
            <a:schemeClr val="bg2"/>
          </a:solidFill>
          <a:latin typeface="Lucida Sans" pitchFamily="34" charset="0"/>
        </a:defRPr>
      </a:lvl4pPr>
      <a:lvl5pPr marL="854075" indent="-165100" algn="l" rtl="0" eaLnBrk="0" fontAlgn="base" hangingPunct="0">
        <a:lnSpc>
          <a:spcPct val="95000"/>
        </a:lnSpc>
        <a:spcBef>
          <a:spcPct val="10000"/>
        </a:spcBef>
        <a:spcAft>
          <a:spcPct val="0"/>
        </a:spcAft>
        <a:buClr>
          <a:srgbClr val="C60C30"/>
        </a:buClr>
        <a:buSzPct val="100000"/>
        <a:buFont typeface="Arial" panose="020B0604020202020204" pitchFamily="34" charset="0"/>
        <a:buChar char="•"/>
        <a:defRPr lang="en-US" sz="2000" dirty="0">
          <a:solidFill>
            <a:schemeClr val="bg2"/>
          </a:solidFill>
          <a:latin typeface="Lucida Sans" pitchFamily="34" charset="0"/>
        </a:defRPr>
      </a:lvl5pPr>
      <a:lvl6pPr marL="1141413" indent="222250" algn="l" rtl="0" fontAlgn="base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1598613" indent="222250" algn="l" rtl="0" fontAlgn="base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2055813" indent="222250" algn="l" rtl="0" fontAlgn="base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2513013" indent="222250" algn="l" rtl="0" fontAlgn="base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body" idx="1"/>
          </p:nvPr>
        </p:nvSpPr>
        <p:spPr bwMode="black">
          <a:xfrm>
            <a:off x="1454150" y="1490663"/>
            <a:ext cx="6719888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484188" y="731838"/>
            <a:ext cx="8659812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457200" bIns="45720" numCol="1" anchor="b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 userDrawn="1">
            <p:ph type="dt" sz="half" idx="2"/>
          </p:nvPr>
        </p:nvSpPr>
        <p:spPr bwMode="black">
          <a:xfrm>
            <a:off x="484188" y="6438900"/>
            <a:ext cx="125253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 userDrawn="1">
            <p:ph type="ftr" sz="quarter" idx="3"/>
          </p:nvPr>
        </p:nvSpPr>
        <p:spPr bwMode="black">
          <a:xfrm>
            <a:off x="1736725" y="6438900"/>
            <a:ext cx="61531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" name="Rectangle 6"/>
          <p:cNvSpPr>
            <a:spLocks noGrp="1" noChangeArrowheads="1"/>
          </p:cNvSpPr>
          <p:nvPr userDrawn="1">
            <p:ph type="sldNum" sz="quarter" idx="4"/>
          </p:nvPr>
        </p:nvSpPr>
        <p:spPr bwMode="black">
          <a:xfrm>
            <a:off x="7899400" y="6438900"/>
            <a:ext cx="1244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16E9D85-C497-4798-8A11-048724B8D1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1047750"/>
            <a:ext cx="485775" cy="58102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485775" cy="1047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134" r:id="rId1"/>
    <p:sldLayoutId id="2147486106" r:id="rId2"/>
    <p:sldLayoutId id="2147486107" r:id="rId3"/>
    <p:sldLayoutId id="2147486108" r:id="rId4"/>
    <p:sldLayoutId id="2147486109" r:id="rId5"/>
    <p:sldLayoutId id="2147486110" r:id="rId6"/>
    <p:sldLayoutId id="2147486111" r:id="rId7"/>
    <p:sldLayoutId id="2147486112" r:id="rId8"/>
    <p:sldLayoutId id="2147486113" r:id="rId9"/>
  </p:sldLayoutIdLst>
  <p:transition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Lucida Sans" pitchFamily="34" charset="0"/>
          <a:ea typeface="MS PGothic" panose="020B0600070205080204" pitchFamily="34" charset="-128"/>
          <a:cs typeface="MS PGothic" charset="0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Lucida Sans" pitchFamily="34" charset="0"/>
          <a:ea typeface="MS PGothic" panose="020B0600070205080204" pitchFamily="34" charset="-128"/>
          <a:cs typeface="MS PGothic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Lucida Sans" pitchFamily="34" charset="0"/>
          <a:ea typeface="MS PGothic" panose="020B0600070205080204" pitchFamily="34" charset="-128"/>
          <a:cs typeface="MS PGothic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Lucida Sans" pitchFamily="34" charset="0"/>
          <a:ea typeface="MS PGothic" panose="020B0600070205080204" pitchFamily="34" charset="-128"/>
          <a:cs typeface="MS PGothic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Lucida Sans" pitchFamily="34" charset="0"/>
          <a:ea typeface="MS PGothic" panose="020B0600070205080204" pitchFamily="34" charset="-128"/>
          <a:cs typeface="MS PGothic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165100" indent="-165100" algn="l" rtl="0" eaLnBrk="0" fontAlgn="base" hangingPunct="0">
        <a:spcBef>
          <a:spcPct val="25000"/>
        </a:spcBef>
        <a:spcAft>
          <a:spcPct val="0"/>
        </a:spcAft>
        <a:buClr>
          <a:srgbClr val="C60C30"/>
        </a:buClr>
        <a:buSzPct val="100000"/>
        <a:buFont typeface="Arial" panose="020B0604020202020204" pitchFamily="34" charset="0"/>
        <a:buChar char="•"/>
        <a:defRPr lang="en-US" sz="2000" dirty="0">
          <a:solidFill>
            <a:schemeClr val="bg2"/>
          </a:solidFill>
          <a:latin typeface="Lucida Sans" pitchFamily="34" charset="0"/>
          <a:ea typeface="MS PGothic" panose="020B0600070205080204" pitchFamily="34" charset="-128"/>
          <a:cs typeface="MS PGothic" charset="0"/>
        </a:defRPr>
      </a:lvl1pPr>
      <a:lvl2pPr marL="344488" indent="-179388" algn="l" rtl="0" eaLnBrk="0" fontAlgn="base" hangingPunct="0">
        <a:lnSpc>
          <a:spcPct val="95000"/>
        </a:lnSpc>
        <a:spcBef>
          <a:spcPct val="10000"/>
        </a:spcBef>
        <a:spcAft>
          <a:spcPct val="0"/>
        </a:spcAft>
        <a:buClr>
          <a:srgbClr val="C60C30"/>
        </a:buClr>
        <a:buSzPct val="100000"/>
        <a:buFont typeface="Arial" panose="020B0604020202020204" pitchFamily="34" charset="0"/>
        <a:buChar char="•"/>
        <a:defRPr lang="en-US" dirty="0">
          <a:solidFill>
            <a:schemeClr val="bg2"/>
          </a:solidFill>
          <a:latin typeface="Lucida Sans" pitchFamily="34" charset="0"/>
          <a:ea typeface="MS PGothic" panose="020B0600070205080204" pitchFamily="34" charset="-128"/>
          <a:cs typeface="MS PGothic" charset="0"/>
        </a:defRPr>
      </a:lvl2pPr>
      <a:lvl3pPr marL="509588" indent="-165100" algn="l" rtl="0" eaLnBrk="0" fontAlgn="base" hangingPunct="0">
        <a:lnSpc>
          <a:spcPct val="95000"/>
        </a:lnSpc>
        <a:spcBef>
          <a:spcPct val="10000"/>
        </a:spcBef>
        <a:spcAft>
          <a:spcPct val="0"/>
        </a:spcAft>
        <a:buClr>
          <a:srgbClr val="C60C30"/>
        </a:buClr>
        <a:buSzPct val="100000"/>
        <a:buFont typeface="Arial" panose="020B0604020202020204" pitchFamily="34" charset="0"/>
        <a:buChar char="•"/>
        <a:defRPr lang="en-US" dirty="0">
          <a:solidFill>
            <a:schemeClr val="bg2"/>
          </a:solidFill>
          <a:latin typeface="Lucida Sans" pitchFamily="34" charset="0"/>
          <a:ea typeface="MS PGothic" panose="020B0600070205080204" pitchFamily="34" charset="-128"/>
          <a:cs typeface="MS PGothic" charset="0"/>
        </a:defRPr>
      </a:lvl3pPr>
      <a:lvl4pPr marL="688975" indent="-179388" algn="l" rtl="0" eaLnBrk="0" fontAlgn="base" hangingPunct="0">
        <a:lnSpc>
          <a:spcPct val="95000"/>
        </a:lnSpc>
        <a:spcBef>
          <a:spcPct val="10000"/>
        </a:spcBef>
        <a:spcAft>
          <a:spcPct val="0"/>
        </a:spcAft>
        <a:buClr>
          <a:srgbClr val="C60C30"/>
        </a:buClr>
        <a:buSzPct val="100000"/>
        <a:buFont typeface="Arial" panose="020B0604020202020204" pitchFamily="34" charset="0"/>
        <a:buChar char="•"/>
        <a:defRPr lang="en-US" sz="1600" dirty="0">
          <a:solidFill>
            <a:schemeClr val="bg2"/>
          </a:solidFill>
          <a:latin typeface="Lucida Sans" pitchFamily="34" charset="0"/>
          <a:ea typeface="MS PGothic" panose="020B0600070205080204" pitchFamily="34" charset="-128"/>
          <a:cs typeface="MS PGothic" charset="0"/>
        </a:defRPr>
      </a:lvl4pPr>
      <a:lvl5pPr marL="854075" indent="-165100" algn="l" rtl="0" eaLnBrk="0" fontAlgn="base" hangingPunct="0">
        <a:lnSpc>
          <a:spcPct val="95000"/>
        </a:lnSpc>
        <a:spcBef>
          <a:spcPct val="10000"/>
        </a:spcBef>
        <a:spcAft>
          <a:spcPct val="0"/>
        </a:spcAft>
        <a:buClr>
          <a:srgbClr val="C60C30"/>
        </a:buClr>
        <a:buSzPct val="100000"/>
        <a:buFont typeface="Arial" panose="020B0604020202020204" pitchFamily="34" charset="0"/>
        <a:buChar char="•"/>
        <a:defRPr lang="en-US" sz="1600" dirty="0">
          <a:solidFill>
            <a:schemeClr val="bg2"/>
          </a:solidFill>
          <a:latin typeface="Lucida Sans" pitchFamily="34" charset="0"/>
          <a:ea typeface="MS PGothic" panose="020B0600070205080204" pitchFamily="34" charset="-128"/>
          <a:cs typeface="MS PGothic" charset="0"/>
        </a:defRPr>
      </a:lvl5pPr>
      <a:lvl6pPr marL="1141413" indent="222250" algn="l" rtl="0" fontAlgn="base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1598613" indent="222250" algn="l" rtl="0" fontAlgn="base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2055813" indent="222250" algn="l" rtl="0" fontAlgn="base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2513013" indent="222250" algn="l" rtl="0" fontAlgn="base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 bwMode="black">
          <a:xfrm>
            <a:off x="1454150" y="1490663"/>
            <a:ext cx="6719888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484188" y="731838"/>
            <a:ext cx="8659812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457200" bIns="45720" numCol="1" anchor="b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 userDrawn="1">
            <p:ph type="dt" sz="half" idx="2"/>
          </p:nvPr>
        </p:nvSpPr>
        <p:spPr bwMode="black">
          <a:xfrm>
            <a:off x="484188" y="6438900"/>
            <a:ext cx="125253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 userDrawn="1">
            <p:ph type="ftr" sz="quarter" idx="3"/>
          </p:nvPr>
        </p:nvSpPr>
        <p:spPr bwMode="black">
          <a:xfrm>
            <a:off x="1736725" y="6438900"/>
            <a:ext cx="61531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" name="Rectangle 6"/>
          <p:cNvSpPr>
            <a:spLocks noGrp="1" noChangeArrowheads="1"/>
          </p:cNvSpPr>
          <p:nvPr userDrawn="1">
            <p:ph type="sldNum" sz="quarter" idx="4"/>
          </p:nvPr>
        </p:nvSpPr>
        <p:spPr bwMode="black">
          <a:xfrm>
            <a:off x="7899400" y="6438900"/>
            <a:ext cx="1244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F0546710-10DA-4EB4-B27C-3687321D27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1047750"/>
            <a:ext cx="485775" cy="58102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485775" cy="1047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135" r:id="rId1"/>
    <p:sldLayoutId id="2147486114" r:id="rId2"/>
    <p:sldLayoutId id="2147486115" r:id="rId3"/>
    <p:sldLayoutId id="2147486116" r:id="rId4"/>
    <p:sldLayoutId id="2147486117" r:id="rId5"/>
    <p:sldLayoutId id="2147486118" r:id="rId6"/>
    <p:sldLayoutId id="2147486119" r:id="rId7"/>
    <p:sldLayoutId id="2147486120" r:id="rId8"/>
    <p:sldLayoutId id="2147486121" r:id="rId9"/>
  </p:sldLayoutIdLst>
  <p:transition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Lucida Sans" pitchFamily="34" charset="0"/>
          <a:ea typeface="MS PGothic" panose="020B0600070205080204" pitchFamily="34" charset="-128"/>
          <a:cs typeface="MS PGothic" charset="0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Lucida Sans" pitchFamily="34" charset="0"/>
          <a:ea typeface="MS PGothic" panose="020B0600070205080204" pitchFamily="34" charset="-128"/>
          <a:cs typeface="MS PGothic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Lucida Sans" pitchFamily="34" charset="0"/>
          <a:ea typeface="MS PGothic" panose="020B0600070205080204" pitchFamily="34" charset="-128"/>
          <a:cs typeface="MS PGothic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Lucida Sans" pitchFamily="34" charset="0"/>
          <a:ea typeface="MS PGothic" panose="020B0600070205080204" pitchFamily="34" charset="-128"/>
          <a:cs typeface="MS PGothic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Lucida Sans" pitchFamily="34" charset="0"/>
          <a:ea typeface="MS PGothic" panose="020B0600070205080204" pitchFamily="34" charset="-128"/>
          <a:cs typeface="MS PGothic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165100" indent="-165100" algn="l" rtl="0" eaLnBrk="0" fontAlgn="base" hangingPunct="0">
        <a:spcBef>
          <a:spcPct val="25000"/>
        </a:spcBef>
        <a:spcAft>
          <a:spcPct val="0"/>
        </a:spcAft>
        <a:buClr>
          <a:srgbClr val="C60C30"/>
        </a:buClr>
        <a:buSzPct val="100000"/>
        <a:buFont typeface="Arial" panose="020B0604020202020204" pitchFamily="34" charset="0"/>
        <a:buChar char="•"/>
        <a:defRPr lang="en-US" sz="2000" dirty="0">
          <a:solidFill>
            <a:schemeClr val="bg2"/>
          </a:solidFill>
          <a:latin typeface="Lucida Sans" pitchFamily="34" charset="0"/>
          <a:ea typeface="MS PGothic" panose="020B0600070205080204" pitchFamily="34" charset="-128"/>
          <a:cs typeface="MS PGothic" charset="0"/>
        </a:defRPr>
      </a:lvl1pPr>
      <a:lvl2pPr marL="344488" indent="-179388" algn="l" rtl="0" eaLnBrk="0" fontAlgn="base" hangingPunct="0">
        <a:lnSpc>
          <a:spcPct val="95000"/>
        </a:lnSpc>
        <a:spcBef>
          <a:spcPct val="10000"/>
        </a:spcBef>
        <a:spcAft>
          <a:spcPct val="0"/>
        </a:spcAft>
        <a:buClr>
          <a:srgbClr val="C60C30"/>
        </a:buClr>
        <a:buSzPct val="100000"/>
        <a:buFont typeface="Arial" panose="020B0604020202020204" pitchFamily="34" charset="0"/>
        <a:buChar char="•"/>
        <a:defRPr lang="en-US" dirty="0">
          <a:solidFill>
            <a:schemeClr val="bg2"/>
          </a:solidFill>
          <a:latin typeface="Lucida Sans" pitchFamily="34" charset="0"/>
          <a:ea typeface="MS PGothic" panose="020B0600070205080204" pitchFamily="34" charset="-128"/>
          <a:cs typeface="MS PGothic" charset="0"/>
        </a:defRPr>
      </a:lvl2pPr>
      <a:lvl3pPr marL="509588" indent="-165100" algn="l" rtl="0" eaLnBrk="0" fontAlgn="base" hangingPunct="0">
        <a:lnSpc>
          <a:spcPct val="95000"/>
        </a:lnSpc>
        <a:spcBef>
          <a:spcPct val="10000"/>
        </a:spcBef>
        <a:spcAft>
          <a:spcPct val="0"/>
        </a:spcAft>
        <a:buClr>
          <a:srgbClr val="C60C30"/>
        </a:buClr>
        <a:buSzPct val="100000"/>
        <a:buFont typeface="Arial" panose="020B0604020202020204" pitchFamily="34" charset="0"/>
        <a:buChar char="•"/>
        <a:defRPr lang="en-US" dirty="0">
          <a:solidFill>
            <a:schemeClr val="bg2"/>
          </a:solidFill>
          <a:latin typeface="Lucida Sans" pitchFamily="34" charset="0"/>
          <a:ea typeface="MS PGothic" panose="020B0600070205080204" pitchFamily="34" charset="-128"/>
          <a:cs typeface="MS PGothic" charset="0"/>
        </a:defRPr>
      </a:lvl3pPr>
      <a:lvl4pPr marL="688975" indent="-179388" algn="l" rtl="0" eaLnBrk="0" fontAlgn="base" hangingPunct="0">
        <a:lnSpc>
          <a:spcPct val="95000"/>
        </a:lnSpc>
        <a:spcBef>
          <a:spcPct val="10000"/>
        </a:spcBef>
        <a:spcAft>
          <a:spcPct val="0"/>
        </a:spcAft>
        <a:buClr>
          <a:srgbClr val="C60C30"/>
        </a:buClr>
        <a:buSzPct val="100000"/>
        <a:buFont typeface="Arial" panose="020B0604020202020204" pitchFamily="34" charset="0"/>
        <a:buChar char="•"/>
        <a:defRPr lang="en-US" sz="1600" dirty="0">
          <a:solidFill>
            <a:schemeClr val="bg2"/>
          </a:solidFill>
          <a:latin typeface="Lucida Sans" pitchFamily="34" charset="0"/>
          <a:ea typeface="MS PGothic" panose="020B0600070205080204" pitchFamily="34" charset="-128"/>
          <a:cs typeface="MS PGothic" charset="0"/>
        </a:defRPr>
      </a:lvl4pPr>
      <a:lvl5pPr marL="854075" indent="-165100" algn="l" rtl="0" eaLnBrk="0" fontAlgn="base" hangingPunct="0">
        <a:lnSpc>
          <a:spcPct val="95000"/>
        </a:lnSpc>
        <a:spcBef>
          <a:spcPct val="10000"/>
        </a:spcBef>
        <a:spcAft>
          <a:spcPct val="0"/>
        </a:spcAft>
        <a:buClr>
          <a:srgbClr val="C60C30"/>
        </a:buClr>
        <a:buSzPct val="100000"/>
        <a:buFont typeface="Arial" panose="020B0604020202020204" pitchFamily="34" charset="0"/>
        <a:buChar char="•"/>
        <a:defRPr lang="en-US" sz="1600" dirty="0">
          <a:solidFill>
            <a:schemeClr val="bg2"/>
          </a:solidFill>
          <a:latin typeface="Lucida Sans" pitchFamily="34" charset="0"/>
          <a:ea typeface="MS PGothic" panose="020B0600070205080204" pitchFamily="34" charset="-128"/>
          <a:cs typeface="MS PGothic" charset="0"/>
        </a:defRPr>
      </a:lvl5pPr>
      <a:lvl6pPr marL="1141413" indent="222250" algn="l" rtl="0" fontAlgn="base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1598613" indent="222250" algn="l" rtl="0" fontAlgn="base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2055813" indent="222250" algn="l" rtl="0" fontAlgn="base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2513013" indent="222250" algn="l" rtl="0" fontAlgn="base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 bwMode="black">
          <a:xfrm>
            <a:off x="1454150" y="1490663"/>
            <a:ext cx="6719888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484188" y="731838"/>
            <a:ext cx="8659812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457200" bIns="45720" numCol="1" anchor="b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 userDrawn="1">
            <p:ph type="dt" sz="half" idx="2"/>
          </p:nvPr>
        </p:nvSpPr>
        <p:spPr bwMode="black">
          <a:xfrm>
            <a:off x="484188" y="6438900"/>
            <a:ext cx="125253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 userDrawn="1">
            <p:ph type="ftr" sz="quarter" idx="3"/>
          </p:nvPr>
        </p:nvSpPr>
        <p:spPr bwMode="black">
          <a:xfrm>
            <a:off x="1736725" y="6438900"/>
            <a:ext cx="61531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" name="Rectangle 6"/>
          <p:cNvSpPr>
            <a:spLocks noGrp="1" noChangeArrowheads="1"/>
          </p:cNvSpPr>
          <p:nvPr userDrawn="1">
            <p:ph type="sldNum" sz="quarter" idx="4"/>
          </p:nvPr>
        </p:nvSpPr>
        <p:spPr bwMode="black">
          <a:xfrm>
            <a:off x="7899400" y="6438900"/>
            <a:ext cx="1244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000000"/>
                </a:solidFill>
                <a:ea typeface="+mn-ea"/>
              </a:defRPr>
            </a:lvl1pPr>
          </a:lstStyle>
          <a:p>
            <a:pPr>
              <a:defRPr/>
            </a:pPr>
            <a:fld id="{DC386437-7775-4169-9571-F647A52E1C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1047750"/>
            <a:ext cx="485775" cy="58102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485775" cy="1047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46209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137" r:id="rId1"/>
    <p:sldLayoutId id="2147486138" r:id="rId2"/>
    <p:sldLayoutId id="2147486139" r:id="rId3"/>
    <p:sldLayoutId id="2147486140" r:id="rId4"/>
    <p:sldLayoutId id="2147486141" r:id="rId5"/>
    <p:sldLayoutId id="2147486142" r:id="rId6"/>
    <p:sldLayoutId id="2147486143" r:id="rId7"/>
    <p:sldLayoutId id="2147486144" r:id="rId8"/>
    <p:sldLayoutId id="2147486145" r:id="rId9"/>
  </p:sldLayoutIdLst>
  <p:transition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Lucida Sans" pitchFamily="34" charset="0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Lucida Sans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Lucida Sans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Lucida Sans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Lucida Sans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165100" indent="-165100" algn="l" rtl="0" eaLnBrk="0" fontAlgn="base" hangingPunct="0">
        <a:spcBef>
          <a:spcPct val="25000"/>
        </a:spcBef>
        <a:spcAft>
          <a:spcPct val="0"/>
        </a:spcAft>
        <a:buClr>
          <a:srgbClr val="C60C30"/>
        </a:buClr>
        <a:buSzPct val="100000"/>
        <a:buFont typeface="Arial" panose="020B0604020202020204" pitchFamily="34" charset="0"/>
        <a:buChar char="•"/>
        <a:defRPr lang="en-US" sz="2000" dirty="0">
          <a:solidFill>
            <a:schemeClr val="bg2"/>
          </a:solidFill>
          <a:latin typeface="Lucida Sans" pitchFamily="34" charset="0"/>
          <a:ea typeface="+mn-ea"/>
          <a:cs typeface="+mn-cs"/>
        </a:defRPr>
      </a:lvl1pPr>
      <a:lvl2pPr marL="344488" indent="-179388" algn="l" rtl="0" eaLnBrk="0" fontAlgn="base" hangingPunct="0">
        <a:lnSpc>
          <a:spcPct val="95000"/>
        </a:lnSpc>
        <a:spcBef>
          <a:spcPct val="10000"/>
        </a:spcBef>
        <a:spcAft>
          <a:spcPct val="0"/>
        </a:spcAft>
        <a:buClr>
          <a:srgbClr val="C60C30"/>
        </a:buClr>
        <a:buSzPct val="100000"/>
        <a:buFont typeface="Arial" panose="020B0604020202020204" pitchFamily="34" charset="0"/>
        <a:buChar char="•"/>
        <a:defRPr lang="en-US" dirty="0">
          <a:solidFill>
            <a:schemeClr val="bg2"/>
          </a:solidFill>
          <a:latin typeface="Lucida Sans" pitchFamily="34" charset="0"/>
          <a:ea typeface="+mn-ea"/>
          <a:cs typeface="+mn-cs"/>
        </a:defRPr>
      </a:lvl2pPr>
      <a:lvl3pPr marL="509588" indent="-165100" algn="l" rtl="0" eaLnBrk="0" fontAlgn="base" hangingPunct="0">
        <a:lnSpc>
          <a:spcPct val="95000"/>
        </a:lnSpc>
        <a:spcBef>
          <a:spcPct val="10000"/>
        </a:spcBef>
        <a:spcAft>
          <a:spcPct val="0"/>
        </a:spcAft>
        <a:buClr>
          <a:srgbClr val="C60C30"/>
        </a:buClr>
        <a:buSzPct val="100000"/>
        <a:buFont typeface="Arial" panose="020B0604020202020204" pitchFamily="34" charset="0"/>
        <a:buChar char="•"/>
        <a:defRPr lang="en-US" dirty="0">
          <a:solidFill>
            <a:schemeClr val="bg2"/>
          </a:solidFill>
          <a:latin typeface="Lucida Sans" pitchFamily="34" charset="0"/>
          <a:ea typeface="+mn-ea"/>
          <a:cs typeface="+mn-cs"/>
        </a:defRPr>
      </a:lvl3pPr>
      <a:lvl4pPr marL="688975" indent="-179388" algn="l" rtl="0" eaLnBrk="0" fontAlgn="base" hangingPunct="0">
        <a:lnSpc>
          <a:spcPct val="95000"/>
        </a:lnSpc>
        <a:spcBef>
          <a:spcPct val="10000"/>
        </a:spcBef>
        <a:spcAft>
          <a:spcPct val="0"/>
        </a:spcAft>
        <a:buClr>
          <a:srgbClr val="C60C30"/>
        </a:buClr>
        <a:buSzPct val="100000"/>
        <a:buFont typeface="Arial" panose="020B0604020202020204" pitchFamily="34" charset="0"/>
        <a:buChar char="•"/>
        <a:defRPr lang="en-US" sz="1600" dirty="0">
          <a:solidFill>
            <a:schemeClr val="bg2"/>
          </a:solidFill>
          <a:latin typeface="Lucida Sans" pitchFamily="34" charset="0"/>
          <a:ea typeface="+mn-ea"/>
          <a:cs typeface="+mn-cs"/>
        </a:defRPr>
      </a:lvl4pPr>
      <a:lvl5pPr marL="854075" indent="-165100" algn="l" rtl="0" eaLnBrk="0" fontAlgn="base" hangingPunct="0">
        <a:lnSpc>
          <a:spcPct val="95000"/>
        </a:lnSpc>
        <a:spcBef>
          <a:spcPct val="10000"/>
        </a:spcBef>
        <a:spcAft>
          <a:spcPct val="0"/>
        </a:spcAft>
        <a:buClr>
          <a:srgbClr val="C60C30"/>
        </a:buClr>
        <a:buSzPct val="100000"/>
        <a:buFont typeface="Arial" panose="020B0604020202020204" pitchFamily="34" charset="0"/>
        <a:buChar char="•"/>
        <a:defRPr lang="en-US" sz="1600" dirty="0">
          <a:solidFill>
            <a:schemeClr val="bg2"/>
          </a:solidFill>
          <a:latin typeface="Lucida Sans" pitchFamily="34" charset="0"/>
          <a:ea typeface="+mn-ea"/>
          <a:cs typeface="+mn-cs"/>
        </a:defRPr>
      </a:lvl5pPr>
      <a:lvl6pPr marL="1141413" indent="222250" algn="l" rtl="0" fontAlgn="base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1598613" indent="222250" algn="l" rtl="0" fontAlgn="base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2055813" indent="222250" algn="l" rtl="0" fontAlgn="base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2513013" indent="222250" algn="l" rtl="0" fontAlgn="base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ambainc.org/media/AMBA_PDFs/Pubs/Production/Census/NW_Region_2012_Census.pdf" TargetMode="External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8" descr="No automatic alt text availab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6154" y="3284165"/>
            <a:ext cx="5955782" cy="2238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btitle 2"/>
          <p:cNvSpPr txBox="1">
            <a:spLocks/>
          </p:cNvSpPr>
          <p:nvPr/>
        </p:nvSpPr>
        <p:spPr bwMode="auto">
          <a:xfrm>
            <a:off x="809645" y="2425327"/>
            <a:ext cx="7988300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ts val="750"/>
              </a:spcBef>
              <a:buFont typeface="Arial" charset="0"/>
              <a:buNone/>
            </a:pPr>
            <a:r>
              <a:rPr lang="en-US" altLang="en-US" sz="2400" u="sng" dirty="0">
                <a:solidFill>
                  <a:schemeClr val="bg2"/>
                </a:solidFill>
                <a:ea typeface="Arial" charset="0"/>
                <a:cs typeface="Arial" charset="0"/>
              </a:rPr>
              <a:t>INWAGC</a:t>
            </a:r>
          </a:p>
          <a:p>
            <a:pPr algn="ctr" eaLnBrk="1" hangingPunct="1">
              <a:lnSpc>
                <a:spcPct val="70000"/>
              </a:lnSpc>
              <a:spcBef>
                <a:spcPts val="750"/>
              </a:spcBef>
              <a:buFont typeface="Arial" charset="0"/>
              <a:buNone/>
            </a:pPr>
            <a:r>
              <a:rPr lang="en-US" altLang="en-US" sz="2400" dirty="0">
                <a:solidFill>
                  <a:schemeClr val="bg2"/>
                </a:solidFill>
                <a:ea typeface="Arial" charset="0"/>
                <a:cs typeface="Arial" charset="0"/>
              </a:rPr>
              <a:t>July 12, 2019</a:t>
            </a:r>
          </a:p>
        </p:txBody>
      </p:sp>
      <p:sp>
        <p:nvSpPr>
          <p:cNvPr id="21506" name="Title 1"/>
          <p:cNvSpPr>
            <a:spLocks noGrp="1" noChangeArrowheads="1"/>
          </p:cNvSpPr>
          <p:nvPr>
            <p:ph type="ctrTitle"/>
          </p:nvPr>
        </p:nvSpPr>
        <p:spPr>
          <a:xfrm>
            <a:off x="473844" y="935208"/>
            <a:ext cx="8659903" cy="1200329"/>
          </a:xfrm>
        </p:spPr>
        <p:txBody>
          <a:bodyPr anchor="ctr"/>
          <a:lstStyle/>
          <a:p>
            <a:r>
              <a:rPr lang="en-US" sz="4000" dirty="0">
                <a:latin typeface="Arial" charset="0"/>
                <a:ea typeface="Arial" charset="0"/>
                <a:cs typeface="Arial" charset="0"/>
              </a:rPr>
              <a:t>Craft Malting:</a:t>
            </a:r>
            <a:br>
              <a:rPr lang="en-US" sz="4000" dirty="0">
                <a:latin typeface="Arial" charset="0"/>
                <a:ea typeface="Arial" charset="0"/>
                <a:cs typeface="Arial" charset="0"/>
              </a:rPr>
            </a:b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A Value-Added Link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8D77FD-6F5E-6541-899E-E5B9595FD524}"/>
              </a:ext>
            </a:extLst>
          </p:cNvPr>
          <p:cNvSpPr txBox="1"/>
          <p:nvPr/>
        </p:nvSpPr>
        <p:spPr>
          <a:xfrm>
            <a:off x="2098140" y="5522449"/>
            <a:ext cx="5431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2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Evan Craine</a:t>
            </a:r>
          </a:p>
          <a:p>
            <a:pPr algn="ctr"/>
            <a:r>
              <a:rPr lang="en-US" sz="2000" b="1" dirty="0" err="1">
                <a:solidFill>
                  <a:schemeClr val="bg2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evan.craine@wsu.edu</a:t>
            </a:r>
            <a:endParaRPr lang="en-US" sz="2000" b="1" dirty="0">
              <a:solidFill>
                <a:schemeClr val="bg2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black">
          <a:xfrm>
            <a:off x="0" y="941388"/>
            <a:ext cx="9144000" cy="487362"/>
          </a:xfrm>
          <a:prstGeom prst="rect">
            <a:avLst/>
          </a:prstGeom>
          <a:noFill/>
          <a:ln>
            <a:noFill/>
          </a:ln>
        </p:spPr>
        <p:txBody>
          <a:bodyPr lIns="457200" rIns="457200" anchor="b" anchorCtr="1">
            <a:sp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Lucida Sans" pitchFamily="34" charset="0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Lucida Sans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Lucida Sans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Lucida Sans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Lucida Sans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800" cap="small" dirty="0"/>
              <a:t>Craft Brewing in Washington State</a:t>
            </a:r>
          </a:p>
        </p:txBody>
      </p:sp>
      <p:sp>
        <p:nvSpPr>
          <p:cNvPr id="114690" name="Rectangle 1"/>
          <p:cNvSpPr>
            <a:spLocks noChangeArrowheads="1"/>
          </p:cNvSpPr>
          <p:nvPr/>
        </p:nvSpPr>
        <p:spPr bwMode="auto">
          <a:xfrm>
            <a:off x="2286000" y="5784850"/>
            <a:ext cx="4572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</a:rPr>
              <a:t>https://www.brewersassociation.org/statistics/by-state/?state=WA</a:t>
            </a:r>
          </a:p>
        </p:txBody>
      </p:sp>
      <p:pic>
        <p:nvPicPr>
          <p:cNvPr id="114691" name="Picture 2" descr="Screen Shot 2019-05-01 at 12.43.26 P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5050" y="1558925"/>
            <a:ext cx="6851650" cy="4197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92" name="Rectangle 9"/>
          <p:cNvSpPr>
            <a:spLocks noChangeArrowheads="1"/>
          </p:cNvSpPr>
          <p:nvPr/>
        </p:nvSpPr>
        <p:spPr bwMode="auto">
          <a:xfrm>
            <a:off x="5829301" y="5700714"/>
            <a:ext cx="37877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/>
            <a:r>
              <a:rPr lang="en-US" altLang="en-US" sz="1600">
                <a:solidFill>
                  <a:srgbClr val="000000"/>
                </a:solidFill>
                <a:latin typeface="Lucida Sans" charset="0"/>
              </a:rPr>
              <a:t>Brewers Association, 2018</a:t>
            </a:r>
          </a:p>
        </p:txBody>
      </p:sp>
    </p:spTree>
    <p:extLst>
      <p:ext uri="{BB962C8B-B14F-4D97-AF65-F5344CB8AC3E}">
        <p14:creationId xmlns:p14="http://schemas.microsoft.com/office/powerpoint/2010/main" val="3544795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79" t="5679" r="4602" b="5927"/>
          <a:stretch>
            <a:fillRect/>
          </a:stretch>
        </p:blipFill>
        <p:spPr bwMode="auto">
          <a:xfrm>
            <a:off x="1536700" y="1149350"/>
            <a:ext cx="60452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006600" y="1971676"/>
            <a:ext cx="1714500" cy="1374775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15715" name="Rectangle 9"/>
          <p:cNvSpPr>
            <a:spLocks noChangeArrowheads="1"/>
          </p:cNvSpPr>
          <p:nvPr/>
        </p:nvSpPr>
        <p:spPr bwMode="auto">
          <a:xfrm>
            <a:off x="5829301" y="5700714"/>
            <a:ext cx="37877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/>
            <a:r>
              <a:rPr lang="en-US" altLang="en-US" sz="1600">
                <a:solidFill>
                  <a:srgbClr val="000000"/>
                </a:solidFill>
                <a:latin typeface="Lucida Sans" charset="0"/>
              </a:rPr>
              <a:t>AMBA, 2012</a:t>
            </a:r>
          </a:p>
        </p:txBody>
      </p:sp>
      <p:sp>
        <p:nvSpPr>
          <p:cNvPr id="115716" name="Rectangle 6"/>
          <p:cNvSpPr>
            <a:spLocks noChangeArrowheads="1"/>
          </p:cNvSpPr>
          <p:nvPr/>
        </p:nvSpPr>
        <p:spPr bwMode="auto">
          <a:xfrm>
            <a:off x="1536700" y="5695950"/>
            <a:ext cx="4572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r>
              <a:rPr lang="en-US" altLang="en-US" sz="800">
                <a:solidFill>
                  <a:schemeClr val="bg2"/>
                </a:solidFill>
                <a:hlinkClick r:id="rId3"/>
              </a:rPr>
              <a:t>http://ambainc.org/media/AMBA_PDFs/Pubs/Production/Census/NW_Region_2012_Census.pdf</a:t>
            </a:r>
            <a:endParaRPr lang="en-US" altLang="en-US" sz="8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337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23400" cy="706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8" name="Content Placeholder 2"/>
          <p:cNvSpPr>
            <a:spLocks noGrp="1"/>
          </p:cNvSpPr>
          <p:nvPr>
            <p:ph idx="1"/>
          </p:nvPr>
        </p:nvSpPr>
        <p:spPr>
          <a:xfrm>
            <a:off x="-368300" y="2051050"/>
            <a:ext cx="9512300" cy="3026982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altLang="en-US" sz="2200">
                <a:solidFill>
                  <a:schemeClr val="tx1"/>
                </a:solidFill>
                <a:latin typeface="Lucida Sans" charset="0"/>
                <a:ea typeface="MS PGothic" charset="-128"/>
              </a:rPr>
              <a:t>Herbicide intolerance (imidazolinone herbicides; Beyond®)</a:t>
            </a:r>
          </a:p>
          <a:p>
            <a:pPr>
              <a:buFont typeface="Arial" charset="0"/>
              <a:buChar char="•"/>
            </a:pPr>
            <a:r>
              <a:rPr altLang="en-US" sz="2200">
                <a:solidFill>
                  <a:schemeClr val="tx1"/>
                </a:solidFill>
                <a:latin typeface="Lucida Sans" charset="0"/>
                <a:ea typeface="MS PGothic" charset="-128"/>
              </a:rPr>
              <a:t>Risk</a:t>
            </a:r>
          </a:p>
          <a:p>
            <a:pPr lvl="1">
              <a:buFont typeface="Lucida Sans" charset="0"/>
              <a:buChar char="–"/>
            </a:pPr>
            <a:r>
              <a:rPr altLang="en-US" sz="2200">
                <a:solidFill>
                  <a:schemeClr val="tx1"/>
                </a:solidFill>
                <a:latin typeface="Lucida Sans" charset="0"/>
                <a:ea typeface="MS PGothic" charset="-128"/>
              </a:rPr>
              <a:t>Difficult to meet malt quality specifications</a:t>
            </a:r>
          </a:p>
          <a:p>
            <a:pPr lvl="1">
              <a:buFont typeface="Lucida Sans" charset="0"/>
              <a:buChar char="–"/>
            </a:pPr>
            <a:r>
              <a:rPr altLang="en-US" sz="2200">
                <a:solidFill>
                  <a:schemeClr val="tx1"/>
                </a:solidFill>
                <a:latin typeface="Lucida Sans" charset="0"/>
                <a:ea typeface="MS PGothic" charset="-128"/>
              </a:rPr>
              <a:t>Undeveloped food end-use markets</a:t>
            </a:r>
          </a:p>
          <a:p>
            <a:pPr lvl="1">
              <a:buFont typeface="Lucida Sans" charset="0"/>
              <a:buChar char="–"/>
            </a:pPr>
            <a:r>
              <a:rPr altLang="en-US" sz="2200">
                <a:solidFill>
                  <a:schemeClr val="tx1"/>
                </a:solidFill>
                <a:latin typeface="Lucida Sans" charset="0"/>
                <a:ea typeface="MS PGothic" charset="-128"/>
              </a:rPr>
              <a:t>Feed price is low</a:t>
            </a:r>
          </a:p>
          <a:p>
            <a:pPr>
              <a:buFont typeface="Arial" charset="0"/>
              <a:buChar char="•"/>
            </a:pPr>
            <a:endParaRPr altLang="en-US" sz="2200">
              <a:solidFill>
                <a:schemeClr val="tx1"/>
              </a:solidFill>
              <a:latin typeface="Lucida Sans" charset="0"/>
              <a:ea typeface="MS PGothic" charset="-128"/>
            </a:endParaRPr>
          </a:p>
          <a:p>
            <a:pPr>
              <a:buFont typeface="Arial" charset="0"/>
              <a:buChar char="•"/>
            </a:pPr>
            <a:endParaRPr altLang="en-US" sz="2200">
              <a:solidFill>
                <a:schemeClr val="tx1"/>
              </a:solidFill>
              <a:latin typeface="Lucida Sans" charset="0"/>
              <a:ea typeface="MS PGothic" charset="-128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black">
          <a:xfrm>
            <a:off x="0" y="941388"/>
            <a:ext cx="914400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457200" rIns="457200" anchor="b" anchorCtr="1">
            <a:sp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Lucida Sans" pitchFamily="34" charset="0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Lucida Sans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Lucida Sans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Lucida Sans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Lucida Sans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800" cap="small" dirty="0"/>
              <a:t>Malt Barley Production Challenges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black">
          <a:xfrm>
            <a:off x="6896100" y="5519738"/>
            <a:ext cx="33020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457200" rIns="457200" anchorCtr="1">
            <a:spAutoFit/>
          </a:bodyPr>
          <a:lstStyle>
            <a:lvl1pPr marL="344488" indent="-179388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C60C30"/>
              </a:buClr>
              <a:buSzPct val="100000"/>
              <a:buFont typeface="Arial" pitchFamily="34" charset="0"/>
              <a:buChar char="•"/>
              <a:defRPr lang="en-US" sz="2000" b="0">
                <a:solidFill>
                  <a:schemeClr val="bg2"/>
                </a:solidFill>
                <a:latin typeface="Lucida Sans" pitchFamily="34" charset="0"/>
                <a:ea typeface="MS PGothic" pitchFamily="34" charset="-128"/>
                <a:cs typeface="MS PGothic" charset="0"/>
              </a:defRPr>
            </a:lvl1pPr>
            <a:lvl2pPr marL="509588" indent="-165100" algn="l" rtl="0" eaLnBrk="0" fontAlgn="base" hangingPunct="0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Clr>
                <a:srgbClr val="C60C30"/>
              </a:buClr>
              <a:buSzPct val="75000"/>
              <a:buFont typeface="Lucida Sans" panose="020B0602030504020204" pitchFamily="34" charset="0"/>
              <a:buChar char="–"/>
              <a:defRPr lang="en-US" sz="2000">
                <a:solidFill>
                  <a:schemeClr val="bg2"/>
                </a:solidFill>
                <a:latin typeface="Lucida Sans" pitchFamily="34" charset="0"/>
                <a:ea typeface="MS PGothic" pitchFamily="34" charset="-128"/>
                <a:cs typeface="MS PGothic" charset="0"/>
              </a:defRPr>
            </a:lvl2pPr>
            <a:lvl3pPr marL="795337" indent="-219456" algn="l" rtl="0" eaLnBrk="0" fontAlgn="base" hangingPunct="0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Clr>
                <a:srgbClr val="C60C30"/>
              </a:buClr>
              <a:buSzPct val="100000"/>
              <a:buFont typeface="Arial" panose="020B0604020202020204" pitchFamily="34" charset="0"/>
              <a:buChar char="•"/>
              <a:defRPr lang="en-US" sz="1600">
                <a:solidFill>
                  <a:schemeClr val="bg2"/>
                </a:solidFill>
                <a:latin typeface="Lucida Sans" pitchFamily="34" charset="0"/>
                <a:ea typeface="MS PGothic" pitchFamily="34" charset="-128"/>
                <a:cs typeface="MS PGothic" charset="0"/>
              </a:defRPr>
            </a:lvl3pPr>
            <a:lvl4pPr marL="914400" indent="-165100" algn="l" rtl="0" eaLnBrk="0" fontAlgn="base" hangingPunct="0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Clr>
                <a:srgbClr val="C60C30"/>
              </a:buClr>
              <a:buSzPct val="100000"/>
              <a:buFont typeface="Lucida Sans" panose="020B0602030504020204" pitchFamily="34" charset="0"/>
              <a:buChar char="–"/>
              <a:defRPr lang="en-US" sz="1600">
                <a:solidFill>
                  <a:schemeClr val="bg2"/>
                </a:solidFill>
                <a:latin typeface="Lucida Sans" pitchFamily="34" charset="0"/>
                <a:ea typeface="MS PGothic" pitchFamily="34" charset="-128"/>
                <a:cs typeface="MS PGothic" charset="0"/>
              </a:defRPr>
            </a:lvl4pPr>
            <a:lvl5pPr marL="1079500" indent="-165100" algn="l" rtl="0" eaLnBrk="0" fontAlgn="base" hangingPunct="0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Clr>
                <a:srgbClr val="C60C30"/>
              </a:buClr>
              <a:buSzPct val="100000"/>
              <a:buFont typeface="Arial" pitchFamily="34" charset="0"/>
              <a:buChar char="•"/>
              <a:defRPr lang="en-US" sz="1600">
                <a:solidFill>
                  <a:schemeClr val="bg2"/>
                </a:solidFill>
                <a:latin typeface="Lucida Sans" pitchFamily="34" charset="0"/>
                <a:ea typeface="MS PGothic" pitchFamily="34" charset="-128"/>
                <a:cs typeface="MS PGothic" charset="0"/>
              </a:defRPr>
            </a:lvl5pPr>
            <a:lvl6pPr marL="1141413" indent="222250" algn="l" rtl="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1598613" indent="222250" algn="l" rtl="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2055813" indent="222250" algn="l" rtl="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2513013" indent="222250" algn="l" rtl="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65100" indent="0">
              <a:buNone/>
              <a:defRPr/>
            </a:pPr>
            <a:r>
              <a:rPr altLang="en-US" sz="800" kern="0" dirty="0">
                <a:solidFill>
                  <a:schemeClr val="tx1"/>
                </a:solidFill>
                <a:latin typeface="Lucida Sans" charset="0"/>
                <a:ea typeface="MS PGothic" charset="-128"/>
              </a:rPr>
              <a:t>Image by Evan Craine</a:t>
            </a:r>
          </a:p>
        </p:txBody>
      </p:sp>
    </p:spTree>
    <p:extLst>
      <p:ext uri="{BB962C8B-B14F-4D97-AF65-F5344CB8AC3E}">
        <p14:creationId xmlns:p14="http://schemas.microsoft.com/office/powerpoint/2010/main" val="937395403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3"/>
          <p:cNvSpPr>
            <a:spLocks noChangeArrowheads="1"/>
          </p:cNvSpPr>
          <p:nvPr/>
        </p:nvSpPr>
        <p:spPr bwMode="auto">
          <a:xfrm>
            <a:off x="745553" y="2860641"/>
            <a:ext cx="82622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r>
              <a:rPr lang="en-US" altLang="en-US" sz="2400" i="1">
                <a:solidFill>
                  <a:srgbClr val="000000"/>
                </a:solidFill>
              </a:rPr>
              <a:t>Factors that influence quality of malt barley varieties grown in eastern Washington and northern Idaho.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64613" y="863566"/>
            <a:ext cx="7818877" cy="227988"/>
          </a:xfrm>
        </p:spPr>
        <p:txBody>
          <a:bodyPr/>
          <a:lstStyle/>
          <a:p>
            <a:pPr>
              <a:defRPr/>
            </a:pPr>
            <a:r>
              <a:rPr lang="en-US" sz="2800" cap="small" dirty="0">
                <a:ea typeface="ＭＳ Ｐゴシック" charset="0"/>
              </a:rPr>
              <a:t>Gap in Knowledge</a:t>
            </a:r>
          </a:p>
        </p:txBody>
      </p:sp>
      <p:sp>
        <p:nvSpPr>
          <p:cNvPr id="118787" name="TextBox 1"/>
          <p:cNvSpPr txBox="1">
            <a:spLocks noChangeArrowheads="1"/>
          </p:cNvSpPr>
          <p:nvPr/>
        </p:nvSpPr>
        <p:spPr bwMode="auto">
          <a:xfrm>
            <a:off x="-1930400" y="41846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898204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941388"/>
            <a:ext cx="8426450" cy="487362"/>
          </a:xfrm>
        </p:spPr>
        <p:txBody>
          <a:bodyPr/>
          <a:lstStyle/>
          <a:p>
            <a:pPr>
              <a:defRPr/>
            </a:pPr>
            <a:r>
              <a:rPr lang="en-US" sz="2800" cap="small" dirty="0">
                <a:ea typeface="ＭＳ Ｐゴシック" charset="0"/>
              </a:rPr>
              <a:t>Methods</a:t>
            </a:r>
          </a:p>
        </p:txBody>
      </p:sp>
      <p:pic>
        <p:nvPicPr>
          <p:cNvPr id="121858" name="Picture 2" descr="7_30_0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2963" y="1666875"/>
            <a:ext cx="4260850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59" name="Rectangle 3"/>
          <p:cNvSpPr>
            <a:spLocks noChangeArrowheads="1"/>
          </p:cNvSpPr>
          <p:nvPr/>
        </p:nvSpPr>
        <p:spPr bwMode="auto">
          <a:xfrm>
            <a:off x="4910138" y="4786313"/>
            <a:ext cx="423386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</a:rPr>
              <a:t>http://smallgrains.wsu.edu/wp-content/uploads/2013/10/7_30_09.jpg</a:t>
            </a:r>
          </a:p>
        </p:txBody>
      </p:sp>
      <p:pic>
        <p:nvPicPr>
          <p:cNvPr id="12186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488" y="3006725"/>
            <a:ext cx="38100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1647518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3"/>
          <p:cNvSpPr>
            <a:spLocks noChangeArrowheads="1"/>
          </p:cNvSpPr>
          <p:nvPr/>
        </p:nvSpPr>
        <p:spPr bwMode="auto">
          <a:xfrm>
            <a:off x="1" y="5292726"/>
            <a:ext cx="25876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r>
              <a:rPr lang="en-US" altLang="en-US" sz="1000">
                <a:solidFill>
                  <a:srgbClr val="000000"/>
                </a:solidFill>
              </a:rPr>
              <a:t>https://si.wsj.net/public/resources/images/B3-BG196_PALOUS_360RV_20180727105522.jpg</a:t>
            </a:r>
          </a:p>
        </p:txBody>
      </p:sp>
      <p:pic>
        <p:nvPicPr>
          <p:cNvPr id="123906" name="Picture 6" descr="B3-BG196_PALOUS_360RV_2018072710552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4139" y="1558925"/>
            <a:ext cx="4548187" cy="4383088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58775" y="941388"/>
            <a:ext cx="8426450" cy="487362"/>
          </a:xfrm>
        </p:spPr>
        <p:txBody>
          <a:bodyPr/>
          <a:lstStyle/>
          <a:p>
            <a:pPr>
              <a:defRPr/>
            </a:pPr>
            <a:r>
              <a:rPr lang="en-US" sz="2800" cap="small" dirty="0">
                <a:ea typeface="ＭＳ Ｐゴシック" charset="0"/>
              </a:rPr>
              <a:t>Methods</a:t>
            </a:r>
          </a:p>
        </p:txBody>
      </p:sp>
    </p:spTree>
    <p:extLst>
      <p:ext uri="{BB962C8B-B14F-4D97-AF65-F5344CB8AC3E}">
        <p14:creationId xmlns:p14="http://schemas.microsoft.com/office/powerpoint/2010/main" val="1828064226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black">
          <a:xfrm>
            <a:off x="0" y="941388"/>
            <a:ext cx="9144000" cy="487362"/>
          </a:xfrm>
          <a:prstGeom prst="rect">
            <a:avLst/>
          </a:prstGeom>
          <a:noFill/>
          <a:ln>
            <a:noFill/>
          </a:ln>
        </p:spPr>
        <p:txBody>
          <a:bodyPr lIns="457200" rIns="457200" anchor="b" anchorCtr="1">
            <a:sp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Lucida Sans" pitchFamily="34" charset="0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Lucida Sans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Lucida Sans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Lucida Sans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Lucida Sans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800" cap="small" dirty="0"/>
              <a:t>Entries and Locations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63539" y="1609726"/>
          <a:ext cx="8574087" cy="4225929"/>
        </p:xfrm>
        <a:graphic>
          <a:graphicData uri="http://schemas.openxmlformats.org/drawingml/2006/table">
            <a:tbl>
              <a:tblPr/>
              <a:tblGrid>
                <a:gridCol w="11699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8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8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85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699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8426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87353">
                <a:tc gridSpan="2"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2017 WSU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2017 UI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2018 WSU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2018 UI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411"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Entries</a:t>
                      </a:r>
                    </a:p>
                  </a:txBody>
                  <a:tcPr marL="4473" marR="4473" marT="4473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Locations</a:t>
                      </a:r>
                    </a:p>
                  </a:txBody>
                  <a:tcPr marL="4473" marR="4473" marT="4473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Entries</a:t>
                      </a:r>
                    </a:p>
                  </a:txBody>
                  <a:tcPr marL="4473" marR="4473" marT="4473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Locations</a:t>
                      </a:r>
                    </a:p>
                  </a:txBody>
                  <a:tcPr marL="4473" marR="4473" marT="4473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Entries</a:t>
                      </a:r>
                    </a:p>
                  </a:txBody>
                  <a:tcPr marL="4473" marR="4473" marT="4473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Locations</a:t>
                      </a:r>
                    </a:p>
                  </a:txBody>
                  <a:tcPr marL="4473" marR="4473" marT="4473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Entries</a:t>
                      </a:r>
                    </a:p>
                  </a:txBody>
                  <a:tcPr marL="4473" marR="4473" marT="4473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Locations</a:t>
                      </a:r>
                    </a:p>
                  </a:txBody>
                  <a:tcPr marL="4473" marR="4473" marT="4473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411"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Survivor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Fairfield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GemCraft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Bonners Ferry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sng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Lyon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Fairfield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sng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Lyon 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Bonners Ferry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411"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Muir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Farmington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sng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CDC-Copeland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Craigmont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Muir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Farmington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Muir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Craigmont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411"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Havener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Palouse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sng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Lyon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Genesee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Survivor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Palouse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Survivor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Genesee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2411"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sng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CDC-Copeland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Dayton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sng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LCS Genie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Moscow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Havener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Pullman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Havener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Moscow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2411"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sng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Lyon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Mayview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sng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LCS Odyssey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Meg's Song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Dayton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Meg's Song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2411"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sng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LCS Genie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Reardan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Explorer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sng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CDC-Copeland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Mayview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sng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CDC-Copeland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2411"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sng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LCS Odyssey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Endicott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sng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LCS Genie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St John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r-I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11WA-107.58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2411"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Explorer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Almira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sng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LCS Odyssey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Walla Walla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r-I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11WA-107.43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2411"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r-I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11WA-107.36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r-I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11WA-107.36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Reardan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13WA-101.2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2411"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r-I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11WA-107.43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r-I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11WA-107.43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Almira 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13WA-149.2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2411"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r-I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11WA-107.58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r-I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11WA-107.58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Endicott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r-I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13WA-135.26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2411"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r-I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12WA-120.8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r-I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12WA-120.14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r-I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13WA-135.3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2411"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r-I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12WA-120.14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r-I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12WA-120.23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sng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LCS Genie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52411"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r-I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12WA-120.23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13WA-101.2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sng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LCS Odyssey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52411"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13WA-149.2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GemCraft</a:t>
                      </a: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L="4473" marR="4473" marT="447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1938246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black">
          <a:xfrm>
            <a:off x="369651" y="941388"/>
            <a:ext cx="9144000" cy="487362"/>
          </a:xfrm>
          <a:prstGeom prst="rect">
            <a:avLst/>
          </a:prstGeom>
          <a:noFill/>
          <a:ln>
            <a:noFill/>
          </a:ln>
        </p:spPr>
        <p:txBody>
          <a:bodyPr lIns="457200" rIns="457200" anchor="b" anchorCtr="1">
            <a:sp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Lucida Sans" pitchFamily="34" charset="0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Lucida Sans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Lucida Sans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Lucida Sans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Lucida Sans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800" cap="small" dirty="0"/>
              <a:t>Malt Quality Data</a:t>
            </a:r>
          </a:p>
        </p:txBody>
      </p:sp>
      <p:sp>
        <p:nvSpPr>
          <p:cNvPr id="125954" name="Rectangle 4"/>
          <p:cNvSpPr>
            <a:spLocks noChangeArrowheads="1"/>
          </p:cNvSpPr>
          <p:nvPr/>
        </p:nvSpPr>
        <p:spPr bwMode="auto">
          <a:xfrm>
            <a:off x="550626" y="1698625"/>
            <a:ext cx="91440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r>
              <a:rPr lang="en-US" altLang="en-US" sz="2400" u="sng" dirty="0">
                <a:solidFill>
                  <a:srgbClr val="000000"/>
                </a:solidFill>
                <a:latin typeface="Lucida Sans" charset="0"/>
              </a:rPr>
              <a:t>Grain Quality</a:t>
            </a:r>
          </a:p>
          <a:p>
            <a:pPr>
              <a:buFont typeface="Arial" charset="0"/>
              <a:buChar char="•"/>
            </a:pPr>
            <a:r>
              <a:rPr lang="en-US" altLang="en-US" sz="2400" dirty="0">
                <a:solidFill>
                  <a:srgbClr val="000000"/>
                </a:solidFill>
                <a:latin typeface="Lucida Sans" charset="0"/>
              </a:rPr>
              <a:t>Kernel Weight (mg)</a:t>
            </a:r>
          </a:p>
          <a:p>
            <a:pPr>
              <a:buFont typeface="Arial" charset="0"/>
              <a:buChar char="•"/>
            </a:pPr>
            <a:r>
              <a:rPr lang="en-US" altLang="en-US" sz="2400" dirty="0">
                <a:solidFill>
                  <a:srgbClr val="000000"/>
                </a:solidFill>
                <a:latin typeface="Lucida Sans" charset="0"/>
              </a:rPr>
              <a:t>on 6/64”</a:t>
            </a:r>
          </a:p>
          <a:p>
            <a:pPr>
              <a:buFont typeface="Arial" charset="0"/>
              <a:buChar char="•"/>
            </a:pPr>
            <a:r>
              <a:rPr lang="en-US" altLang="en-US" sz="2400" dirty="0">
                <a:solidFill>
                  <a:srgbClr val="000000"/>
                </a:solidFill>
                <a:latin typeface="Lucida Sans" charset="0"/>
              </a:rPr>
              <a:t>Barley Color</a:t>
            </a:r>
          </a:p>
          <a:p>
            <a:pPr>
              <a:buFont typeface="Arial" charset="0"/>
              <a:buChar char="•"/>
            </a:pPr>
            <a:r>
              <a:rPr lang="en-US" altLang="en-US" sz="2400" dirty="0">
                <a:solidFill>
                  <a:srgbClr val="000000"/>
                </a:solidFill>
                <a:latin typeface="Lucida Sans" charset="0"/>
              </a:rPr>
              <a:t>Barley Protein</a:t>
            </a:r>
          </a:p>
        </p:txBody>
      </p:sp>
      <p:sp>
        <p:nvSpPr>
          <p:cNvPr id="3" name="Rectangle 2"/>
          <p:cNvSpPr/>
          <p:nvPr/>
        </p:nvSpPr>
        <p:spPr>
          <a:xfrm>
            <a:off x="5352814" y="1646238"/>
            <a:ext cx="4572000" cy="3046412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r>
              <a:rPr lang="en-US" altLang="en-US" sz="2400" u="sng">
                <a:solidFill>
                  <a:srgbClr val="000000"/>
                </a:solidFill>
                <a:latin typeface="Lucida Sans" charset="0"/>
                <a:ea typeface="ＭＳ Ｐゴシック" charset="-128"/>
                <a:cs typeface="Lucida Sans" charset="0"/>
              </a:rPr>
              <a:t>Malt Quality</a:t>
            </a:r>
          </a:p>
          <a:p>
            <a:pPr>
              <a:buFont typeface="Arial" charset="0"/>
              <a:buChar char="•"/>
            </a:pPr>
            <a:r>
              <a:rPr lang="en-US" altLang="en-US" sz="2400">
                <a:solidFill>
                  <a:srgbClr val="000000"/>
                </a:solidFill>
                <a:latin typeface="Lucida Sans" charset="0"/>
                <a:ea typeface="ＭＳ Ｐゴシック" charset="-128"/>
                <a:cs typeface="Lucida Sans" charset="0"/>
              </a:rPr>
              <a:t>Malt Extract (%)</a:t>
            </a:r>
          </a:p>
          <a:p>
            <a:pPr>
              <a:buFont typeface="Arial" charset="0"/>
              <a:buChar char="•"/>
            </a:pPr>
            <a:r>
              <a:rPr lang="en-US" altLang="en-US" sz="2400">
                <a:solidFill>
                  <a:srgbClr val="000000"/>
                </a:solidFill>
                <a:latin typeface="Lucida Sans" charset="0"/>
                <a:ea typeface="ＭＳ Ｐゴシック" charset="-128"/>
                <a:cs typeface="Lucida Sans" charset="0"/>
              </a:rPr>
              <a:t>Wort Color and Clarity</a:t>
            </a:r>
          </a:p>
          <a:p>
            <a:pPr>
              <a:buFont typeface="Arial" charset="0"/>
              <a:buChar char="•"/>
            </a:pPr>
            <a:r>
              <a:rPr lang="en-US" altLang="en-US" sz="2400">
                <a:solidFill>
                  <a:srgbClr val="000000"/>
                </a:solidFill>
                <a:latin typeface="Lucida Sans" charset="0"/>
                <a:ea typeface="ＭＳ Ｐゴシック" charset="-128"/>
                <a:cs typeface="Lucida Sans" charset="0"/>
              </a:rPr>
              <a:t>Wort Protein (%)</a:t>
            </a:r>
          </a:p>
          <a:p>
            <a:pPr>
              <a:buFont typeface="Arial" charset="0"/>
              <a:buChar char="•"/>
            </a:pPr>
            <a:r>
              <a:rPr lang="en-US" altLang="en-US" sz="2400">
                <a:solidFill>
                  <a:srgbClr val="000000"/>
                </a:solidFill>
                <a:latin typeface="Lucida Sans" charset="0"/>
                <a:ea typeface="ＭＳ Ｐゴシック" charset="-128"/>
                <a:cs typeface="Lucida Sans" charset="0"/>
              </a:rPr>
              <a:t>Kolbach Index (S/T; %)</a:t>
            </a:r>
          </a:p>
          <a:p>
            <a:pPr>
              <a:buFont typeface="Arial" charset="0"/>
              <a:buChar char="•"/>
            </a:pPr>
            <a:r>
              <a:rPr lang="el-GR" altLang="en-US" sz="2400">
                <a:solidFill>
                  <a:schemeClr val="bg2"/>
                </a:solidFill>
                <a:latin typeface="Lucida Sans" charset="0"/>
                <a:ea typeface="ＭＳ Ｐゴシック" charset="-128"/>
                <a:cs typeface="Lucida Sans" charset="0"/>
              </a:rPr>
              <a:t>α</a:t>
            </a:r>
            <a:r>
              <a:rPr lang="en-US" altLang="en-US" sz="2400">
                <a:solidFill>
                  <a:srgbClr val="000000"/>
                </a:solidFill>
                <a:latin typeface="Lucida Sans" charset="0"/>
                <a:ea typeface="ＭＳ Ｐゴシック" charset="-128"/>
                <a:cs typeface="Lucida Sans" charset="0"/>
              </a:rPr>
              <a:t>-amylase</a:t>
            </a:r>
          </a:p>
          <a:p>
            <a:pPr>
              <a:buFont typeface="Arial" charset="0"/>
              <a:buChar char="•"/>
            </a:pPr>
            <a:r>
              <a:rPr lang="el-GR" altLang="en-US" sz="2400">
                <a:solidFill>
                  <a:schemeClr val="bg2"/>
                </a:solidFill>
                <a:latin typeface="Lucida Sans" charset="0"/>
              </a:rPr>
              <a:t>β</a:t>
            </a:r>
            <a:r>
              <a:rPr lang="en-US" altLang="en-US" sz="2400">
                <a:solidFill>
                  <a:schemeClr val="bg2"/>
                </a:solidFill>
                <a:latin typeface="Lucida Sans" charset="0"/>
              </a:rPr>
              <a:t>-</a:t>
            </a:r>
            <a:r>
              <a:rPr lang="en-US" altLang="en-US" sz="2400">
                <a:solidFill>
                  <a:srgbClr val="000000"/>
                </a:solidFill>
                <a:latin typeface="Lucida Sans" charset="0"/>
                <a:ea typeface="ＭＳ Ｐゴシック" charset="-128"/>
                <a:cs typeface="ＭＳ Ｐゴシック" charset="-128"/>
              </a:rPr>
              <a:t>glucan</a:t>
            </a:r>
          </a:p>
          <a:p>
            <a:pPr>
              <a:buFont typeface="Arial" charset="0"/>
              <a:buChar char="•"/>
            </a:pPr>
            <a:r>
              <a:rPr lang="en-US" altLang="en-US" sz="2400">
                <a:solidFill>
                  <a:srgbClr val="000000"/>
                </a:solidFill>
                <a:latin typeface="Lucida Sans" charset="0"/>
                <a:ea typeface="ＭＳ Ｐゴシック" charset="-128"/>
                <a:cs typeface="ＭＳ Ｐゴシック" charset="-128"/>
              </a:rPr>
              <a:t>FAN</a:t>
            </a:r>
          </a:p>
        </p:txBody>
      </p:sp>
      <p:sp>
        <p:nvSpPr>
          <p:cNvPr id="125956" name="Rectangle 5"/>
          <p:cNvSpPr>
            <a:spLocks noChangeArrowheads="1"/>
          </p:cNvSpPr>
          <p:nvPr/>
        </p:nvSpPr>
        <p:spPr bwMode="auto">
          <a:xfrm>
            <a:off x="558564" y="4972051"/>
            <a:ext cx="91440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/>
            <a:r>
              <a:rPr lang="en-US" altLang="en-US" sz="2400" b="1" u="sng">
                <a:solidFill>
                  <a:srgbClr val="000000"/>
                </a:solidFill>
                <a:latin typeface="Lucida Sans" charset="0"/>
              </a:rPr>
              <a:t>Adjunct and All Malt Quality Score and Rank</a:t>
            </a:r>
          </a:p>
          <a:p>
            <a:pPr algn="ctr"/>
            <a:r>
              <a:rPr lang="en-US" altLang="en-US" sz="2000">
                <a:solidFill>
                  <a:srgbClr val="000000"/>
                </a:solidFill>
                <a:latin typeface="Lucida Sans" charset="0"/>
              </a:rPr>
              <a:t>*per batch run with a control*</a:t>
            </a:r>
          </a:p>
          <a:p>
            <a:pPr algn="ctr"/>
            <a:r>
              <a:rPr lang="en-US" altLang="en-US" sz="2000">
                <a:solidFill>
                  <a:srgbClr val="000000"/>
                </a:solidFill>
                <a:latin typeface="Lucida Sans" charset="0"/>
              </a:rPr>
              <a:t>*opportunity to create custom selection indices*</a:t>
            </a:r>
            <a:endParaRPr lang="en-US" altLang="en-US" sz="2400">
              <a:solidFill>
                <a:srgbClr val="000000"/>
              </a:solidFill>
              <a:latin typeface="Lucida Sans" charset="0"/>
            </a:endParaRPr>
          </a:p>
        </p:txBody>
      </p:sp>
      <p:sp>
        <p:nvSpPr>
          <p:cNvPr id="7" name="Right Arrow 6"/>
          <p:cNvSpPr>
            <a:spLocks noChangeArrowheads="1"/>
          </p:cNvSpPr>
          <p:nvPr/>
        </p:nvSpPr>
        <p:spPr bwMode="auto">
          <a:xfrm rot="5400000">
            <a:off x="3259696" y="3325020"/>
            <a:ext cx="2867025" cy="350837"/>
          </a:xfrm>
          <a:prstGeom prst="rightArrow">
            <a:avLst>
              <a:gd name="adj1" fmla="val 50000"/>
              <a:gd name="adj2" fmla="val 50015"/>
            </a:avLst>
          </a:prstGeom>
          <a:gradFill rotWithShape="1">
            <a:gsLst>
              <a:gs pos="0">
                <a:srgbClr val="A90822"/>
              </a:gs>
              <a:gs pos="20000">
                <a:srgbClr val="A50B24"/>
              </a:gs>
              <a:gs pos="100000">
                <a:srgbClr val="7D0519"/>
              </a:gs>
            </a:gsLst>
            <a:lin ang="5400000"/>
          </a:gradFill>
          <a:ln w="9525">
            <a:solidFill>
              <a:srgbClr val="971A2F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736702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black">
          <a:xfrm>
            <a:off x="214009" y="948618"/>
            <a:ext cx="8571216" cy="480131"/>
          </a:xfrm>
          <a:prstGeom prst="rect">
            <a:avLst/>
          </a:prstGeom>
          <a:noFill/>
          <a:ln>
            <a:noFill/>
          </a:ln>
        </p:spPr>
        <p:txBody>
          <a:bodyPr wrap="square" lIns="457200" rIns="457200" anchor="b" anchorCtr="1">
            <a:sp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Lucida Sans" pitchFamily="34" charset="0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Lucida Sans" pitchFamily="34" charset="0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Lucida Sans" pitchFamily="34" charset="0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Lucida Sans" pitchFamily="34" charset="0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Lucida Sans" pitchFamily="34" charset="0"/>
                <a:ea typeface="MS PGothic" pitchFamily="34" charset="-128"/>
                <a:cs typeface="MS PGothic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800" cap="small">
                <a:latin typeface="Lucida Sans" charset="0"/>
                <a:ea typeface="MS PGothic" charset="0"/>
              </a:rPr>
              <a:t>Cluster Analysis</a:t>
            </a:r>
            <a:endParaRPr lang="en-US" sz="2800" cap="small" dirty="0">
              <a:latin typeface="Lucida Sans" charset="0"/>
              <a:ea typeface="MS PGothic" charset="0"/>
            </a:endParaRPr>
          </a:p>
        </p:txBody>
      </p:sp>
      <p:pic>
        <p:nvPicPr>
          <p:cNvPr id="15565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6189" y="1576316"/>
            <a:ext cx="5239938" cy="4233935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077076" y="5410200"/>
            <a:ext cx="19605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Lucida Sans" charset="0"/>
              </a:rPr>
              <a:t>Wu et al. (2017)</a:t>
            </a:r>
          </a:p>
        </p:txBody>
      </p:sp>
    </p:spTree>
    <p:extLst>
      <p:ext uri="{BB962C8B-B14F-4D97-AF65-F5344CB8AC3E}">
        <p14:creationId xmlns:p14="http://schemas.microsoft.com/office/powerpoint/2010/main" val="6577385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15" y="949327"/>
            <a:ext cx="7919609" cy="429484"/>
          </a:xfrm>
        </p:spPr>
        <p:txBody>
          <a:bodyPr/>
          <a:lstStyle/>
          <a:p>
            <a:pPr>
              <a:defRPr/>
            </a:pPr>
            <a:r>
              <a:rPr lang="en-US" sz="2800" cap="small" dirty="0">
                <a:ea typeface="ＭＳ Ｐゴシック" charset="0"/>
              </a:rPr>
              <a:t>Research Objectives</a:t>
            </a:r>
          </a:p>
        </p:txBody>
      </p:sp>
      <p:sp>
        <p:nvSpPr>
          <p:cNvPr id="128002" name="Rectangle 2"/>
          <p:cNvSpPr>
            <a:spLocks noChangeArrowheads="1"/>
          </p:cNvSpPr>
          <p:nvPr/>
        </p:nvSpPr>
        <p:spPr bwMode="auto">
          <a:xfrm>
            <a:off x="544748" y="1471613"/>
            <a:ext cx="8511939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r>
              <a:rPr lang="en-US" altLang="en-US" sz="2400" dirty="0">
                <a:solidFill>
                  <a:srgbClr val="BFBFBF"/>
                </a:solidFill>
                <a:latin typeface="Lucida Sans" charset="0"/>
              </a:rPr>
              <a:t>1: Provide a baseline for Washington-grown quinoa essential amino acid content</a:t>
            </a:r>
          </a:p>
          <a:p>
            <a:endParaRPr lang="en-US" altLang="en-US" sz="2400" dirty="0">
              <a:solidFill>
                <a:schemeClr val="bg2"/>
              </a:solidFill>
              <a:latin typeface="Lucida Sans" charset="0"/>
            </a:endParaRPr>
          </a:p>
          <a:p>
            <a:r>
              <a:rPr lang="en-US" altLang="en-US" sz="2400" dirty="0">
                <a:solidFill>
                  <a:srgbClr val="BFBFBF"/>
                </a:solidFill>
                <a:latin typeface="Lucida Sans" charset="0"/>
              </a:rPr>
              <a:t>2: Screen a ‘world core collection’ of quinoa for, and determine the genetic architecture of, essential amino acid content and seed size</a:t>
            </a:r>
          </a:p>
          <a:p>
            <a:r>
              <a:rPr lang="en-US" altLang="en-US" sz="2400" dirty="0">
                <a:solidFill>
                  <a:schemeClr val="bg2"/>
                </a:solidFill>
                <a:latin typeface="Lucida Sans" charset="0"/>
              </a:rPr>
              <a:t> </a:t>
            </a:r>
          </a:p>
          <a:p>
            <a:r>
              <a:rPr lang="en-US" altLang="en-US" sz="2400" dirty="0">
                <a:solidFill>
                  <a:srgbClr val="BFBFBF"/>
                </a:solidFill>
                <a:latin typeface="Lucida Sans" charset="0"/>
              </a:rPr>
              <a:t>3: Determine how genotype, environment, and their interaction influence barley malt quality </a:t>
            </a:r>
          </a:p>
          <a:p>
            <a:endParaRPr lang="en-US" altLang="en-US" sz="2400" dirty="0">
              <a:solidFill>
                <a:srgbClr val="BFBFBF"/>
              </a:solidFill>
              <a:latin typeface="Lucida Sans" charset="0"/>
            </a:endParaRPr>
          </a:p>
          <a:p>
            <a:r>
              <a:rPr lang="en-US" altLang="en-US" sz="2400" dirty="0">
                <a:solidFill>
                  <a:schemeClr val="bg2"/>
                </a:solidFill>
                <a:latin typeface="Lucida Sans" charset="0"/>
              </a:rPr>
              <a:t>4: Investigate the influence of barley variety on the sensory and chemical properties of hot steep malt and beer </a:t>
            </a:r>
          </a:p>
          <a:p>
            <a:endParaRPr lang="en-US" altLang="en-US" sz="2400" dirty="0">
              <a:solidFill>
                <a:schemeClr val="bg2"/>
              </a:solidFill>
              <a:latin typeface="Lucid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713272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5374" y="1507920"/>
            <a:ext cx="6145030" cy="400110"/>
          </a:xfrm>
        </p:spPr>
        <p:txBody>
          <a:bodyPr/>
          <a:lstStyle/>
          <a:p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685801" y="858112"/>
            <a:ext cx="8294335" cy="5142638"/>
            <a:chOff x="0" y="0"/>
            <a:chExt cx="10481481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0481481" cy="6858000"/>
            </a:xfrm>
            <a:prstGeom prst="rect">
              <a:avLst/>
            </a:prstGeom>
          </p:spPr>
        </p:pic>
        <p:sp>
          <p:nvSpPr>
            <p:cNvPr id="5" name="Sun 4"/>
            <p:cNvSpPr/>
            <p:nvPr/>
          </p:nvSpPr>
          <p:spPr>
            <a:xfrm>
              <a:off x="1205454" y="344560"/>
              <a:ext cx="304800" cy="278296"/>
            </a:xfrm>
            <a:prstGeom prst="sun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Sun 5"/>
            <p:cNvSpPr/>
            <p:nvPr/>
          </p:nvSpPr>
          <p:spPr>
            <a:xfrm>
              <a:off x="1901193" y="622856"/>
              <a:ext cx="304800" cy="278296"/>
            </a:xfrm>
            <a:prstGeom prst="sun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un 6"/>
            <p:cNvSpPr/>
            <p:nvPr/>
          </p:nvSpPr>
          <p:spPr>
            <a:xfrm>
              <a:off x="3729995" y="2690192"/>
              <a:ext cx="304800" cy="278296"/>
            </a:xfrm>
            <a:prstGeom prst="sun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un 7"/>
            <p:cNvSpPr/>
            <p:nvPr/>
          </p:nvSpPr>
          <p:spPr>
            <a:xfrm>
              <a:off x="4935940" y="4422913"/>
              <a:ext cx="304800" cy="278296"/>
            </a:xfrm>
            <a:prstGeom prst="sun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un 8"/>
            <p:cNvSpPr/>
            <p:nvPr/>
          </p:nvSpPr>
          <p:spPr>
            <a:xfrm>
              <a:off x="6241279" y="1832114"/>
              <a:ext cx="304800" cy="278296"/>
            </a:xfrm>
            <a:prstGeom prst="sun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un 9"/>
            <p:cNvSpPr/>
            <p:nvPr/>
          </p:nvSpPr>
          <p:spPr>
            <a:xfrm>
              <a:off x="7851421" y="2339009"/>
              <a:ext cx="304800" cy="278296"/>
            </a:xfrm>
            <a:prstGeom prst="sun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un 10"/>
            <p:cNvSpPr/>
            <p:nvPr/>
          </p:nvSpPr>
          <p:spPr>
            <a:xfrm>
              <a:off x="8056829" y="5227983"/>
              <a:ext cx="304800" cy="278296"/>
            </a:xfrm>
            <a:prstGeom prst="sun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01455802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778" y="512716"/>
            <a:ext cx="8652222" cy="646331"/>
          </a:xfrm>
        </p:spPr>
        <p:txBody>
          <a:bodyPr/>
          <a:lstStyle/>
          <a:p>
            <a:r>
              <a:rPr lang="en-US" sz="4000" dirty="0"/>
              <a:t>Challenges to Malt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299" y="1507920"/>
            <a:ext cx="7076105" cy="4185761"/>
          </a:xfrm>
        </p:spPr>
        <p:txBody>
          <a:bodyPr/>
          <a:lstStyle/>
          <a:p>
            <a:r>
              <a:rPr lang="en-US" sz="3600" dirty="0"/>
              <a:t>Scale</a:t>
            </a:r>
          </a:p>
          <a:p>
            <a:pPr marL="344170" indent="-179070"/>
            <a:r>
              <a:rPr lang="en-US" sz="3600" dirty="0">
                <a:latin typeface="Lucida Sans"/>
                <a:ea typeface="MS PGothic"/>
              </a:rPr>
              <a:t>Factors driving quality </a:t>
            </a:r>
            <a:endParaRPr lang="en-US" sz="3600" dirty="0"/>
          </a:p>
          <a:p>
            <a:pPr marL="344170" indent="-179070"/>
            <a:r>
              <a:rPr lang="en-US" sz="3600" dirty="0">
                <a:latin typeface="Lucida Sans"/>
                <a:ea typeface="MS PGothic"/>
              </a:rPr>
              <a:t>Factors driving sensory</a:t>
            </a:r>
          </a:p>
          <a:p>
            <a:pPr marL="344170" indent="-179070"/>
            <a:r>
              <a:rPr lang="en-US" sz="3600" dirty="0">
                <a:latin typeface="Lucida Sans"/>
                <a:ea typeface="MS PGothic"/>
              </a:rPr>
              <a:t>Time </a:t>
            </a:r>
          </a:p>
          <a:p>
            <a:pPr marL="344170" indent="-179070"/>
            <a:r>
              <a:rPr lang="en-US" sz="3600" dirty="0">
                <a:latin typeface="Lucida Sans"/>
                <a:ea typeface="MS PGothic"/>
              </a:rPr>
              <a:t>$$$</a:t>
            </a:r>
            <a:endParaRPr lang="en-US" sz="3600" dirty="0"/>
          </a:p>
          <a:p>
            <a:pPr marL="344170" indent="-179070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01397354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941388"/>
            <a:ext cx="8426450" cy="487362"/>
          </a:xfrm>
        </p:spPr>
        <p:txBody>
          <a:bodyPr/>
          <a:lstStyle/>
          <a:p>
            <a:pPr>
              <a:defRPr/>
            </a:pPr>
            <a:r>
              <a:rPr lang="en-US" sz="2800" cap="small" dirty="0">
                <a:ea typeface="ＭＳ Ｐゴシック" charset="0"/>
              </a:rPr>
              <a:t>Malt Quality and Flavor</a:t>
            </a:r>
          </a:p>
        </p:txBody>
      </p:sp>
      <p:sp>
        <p:nvSpPr>
          <p:cNvPr id="130050" name="Rectangle 2"/>
          <p:cNvSpPr>
            <a:spLocks noChangeArrowheads="1"/>
          </p:cNvSpPr>
          <p:nvPr/>
        </p:nvSpPr>
        <p:spPr bwMode="auto">
          <a:xfrm>
            <a:off x="544748" y="1357315"/>
            <a:ext cx="8511939" cy="252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endParaRPr lang="en-US" altLang="en-US" sz="2000" dirty="0">
              <a:solidFill>
                <a:srgbClr val="BFBFBF"/>
              </a:solidFill>
              <a:latin typeface="Lucida Sans" charset="0"/>
            </a:endParaRPr>
          </a:p>
          <a:p>
            <a:r>
              <a:rPr lang="en-US" altLang="en-US" sz="2000" dirty="0">
                <a:solidFill>
                  <a:srgbClr val="000000"/>
                </a:solidFill>
                <a:latin typeface="Lucida Sans" charset="0"/>
              </a:rPr>
              <a:t>QTL, previously shown to be associated with malt quality traits, associated with sensory descriptors for beer flavor. </a:t>
            </a:r>
          </a:p>
          <a:p>
            <a:endParaRPr lang="en-US" altLang="en-US" sz="2000" dirty="0">
              <a:solidFill>
                <a:srgbClr val="000000"/>
              </a:solidFill>
              <a:latin typeface="Lucida Sans" charset="0"/>
            </a:endParaRPr>
          </a:p>
          <a:p>
            <a:r>
              <a:rPr lang="en-US" altLang="en-US" sz="2000" dirty="0">
                <a:solidFill>
                  <a:srgbClr val="000000"/>
                </a:solidFill>
                <a:latin typeface="Lucida Sans"/>
                <a:ea typeface="MS PGothic"/>
              </a:rPr>
              <a:t>Both genotype and environment significantly influence beer flavor.                                                           </a:t>
            </a:r>
          </a:p>
          <a:p>
            <a:pPr algn="r"/>
            <a:r>
              <a:rPr lang="en-US" altLang="en-US" sz="2000" dirty="0">
                <a:solidFill>
                  <a:srgbClr val="000000"/>
                </a:solidFill>
                <a:latin typeface="Lucida Sans"/>
                <a:ea typeface="MS PGothic"/>
              </a:rPr>
              <a:t>  </a:t>
            </a:r>
            <a:r>
              <a:rPr lang="en-US" altLang="en-US" sz="1600" dirty="0">
                <a:solidFill>
                  <a:srgbClr val="000000"/>
                </a:solidFill>
                <a:latin typeface="Lucida Sans"/>
                <a:ea typeface="MS PGothic"/>
              </a:rPr>
              <a:t>Herb et al. (2017)</a:t>
            </a:r>
            <a:endParaRPr lang="en-US">
              <a:latin typeface="Lucida Sans"/>
              <a:ea typeface="MS PGothic"/>
            </a:endParaRPr>
          </a:p>
          <a:p>
            <a:endParaRPr lang="en-US" dirty="0">
              <a:solidFill>
                <a:schemeClr val="bg2"/>
              </a:solidFill>
              <a:ea typeface="MS PGothic"/>
            </a:endParaRPr>
          </a:p>
        </p:txBody>
      </p:sp>
      <p:pic>
        <p:nvPicPr>
          <p:cNvPr id="130051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4669" y="3681457"/>
            <a:ext cx="5734278" cy="2674751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052" name="TextBox 7"/>
          <p:cNvSpPr txBox="1">
            <a:spLocks noChangeArrowheads="1"/>
          </p:cNvSpPr>
          <p:nvPr/>
        </p:nvSpPr>
        <p:spPr bwMode="auto">
          <a:xfrm>
            <a:off x="5941254" y="6066693"/>
            <a:ext cx="262925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r>
              <a:rPr lang="en-US" altLang="en-US" sz="1000">
                <a:solidFill>
                  <a:schemeClr val="bg2"/>
                </a:solidFill>
                <a:latin typeface="Lucida Sans" charset="0"/>
              </a:rPr>
              <a:t>Image by Evan Craine</a:t>
            </a:r>
          </a:p>
        </p:txBody>
      </p:sp>
    </p:spTree>
    <p:extLst>
      <p:ext uri="{BB962C8B-B14F-4D97-AF65-F5344CB8AC3E}">
        <p14:creationId xmlns:p14="http://schemas.microsoft.com/office/powerpoint/2010/main" val="979020524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310" y="635662"/>
            <a:ext cx="8426450" cy="487362"/>
          </a:xfrm>
        </p:spPr>
        <p:txBody>
          <a:bodyPr/>
          <a:lstStyle/>
          <a:p>
            <a:pPr>
              <a:defRPr/>
            </a:pPr>
            <a:r>
              <a:rPr lang="en-US" sz="2800" cap="small" dirty="0">
                <a:ea typeface="ＭＳ Ｐゴシック" charset="0"/>
              </a:rPr>
              <a:t>Malt Quality and Flavor</a:t>
            </a:r>
          </a:p>
        </p:txBody>
      </p:sp>
      <p:sp>
        <p:nvSpPr>
          <p:cNvPr id="130050" name="Rectangle 2"/>
          <p:cNvSpPr>
            <a:spLocks noChangeArrowheads="1"/>
          </p:cNvSpPr>
          <p:nvPr/>
        </p:nvSpPr>
        <p:spPr bwMode="auto">
          <a:xfrm>
            <a:off x="530851" y="1128020"/>
            <a:ext cx="8511939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endParaRPr lang="en-US" sz="2000" dirty="0">
              <a:solidFill>
                <a:srgbClr val="000000"/>
              </a:solidFill>
              <a:latin typeface="Lucida Sans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Lucida Sans" charset="0"/>
              </a:rPr>
              <a:t>"These data support a role of malt source in beer flavor and flavor stability. As a raw ingredient, malting barley genotypes can be evaluated for a contribution to flavor, and this may be a future target for plant breeding, agronomy, and malting efforts to selectively improve flavor, flavor stability, and quality in beer."</a:t>
            </a:r>
          </a:p>
          <a:p>
            <a:pPr algn="r"/>
            <a:r>
              <a:rPr lang="en-US" sz="2000" dirty="0">
                <a:solidFill>
                  <a:srgbClr val="000000"/>
                </a:solidFill>
                <a:latin typeface="Lucida Sans" charset="0"/>
              </a:rPr>
              <a:t>Bettenhausen et al. 2018</a:t>
            </a:r>
          </a:p>
        </p:txBody>
      </p:sp>
      <p:pic>
        <p:nvPicPr>
          <p:cNvPr id="130051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4669" y="3681457"/>
            <a:ext cx="5734278" cy="2674751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052" name="TextBox 7"/>
          <p:cNvSpPr txBox="1">
            <a:spLocks noChangeArrowheads="1"/>
          </p:cNvSpPr>
          <p:nvPr/>
        </p:nvSpPr>
        <p:spPr bwMode="auto">
          <a:xfrm>
            <a:off x="5941254" y="6066693"/>
            <a:ext cx="262925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r>
              <a:rPr lang="en-US" altLang="en-US" sz="1000">
                <a:solidFill>
                  <a:schemeClr val="bg2"/>
                </a:solidFill>
                <a:latin typeface="Lucida Sans" charset="0"/>
              </a:rPr>
              <a:t>Image by Evan Craine</a:t>
            </a:r>
          </a:p>
        </p:txBody>
      </p:sp>
    </p:spTree>
    <p:extLst>
      <p:ext uri="{BB962C8B-B14F-4D97-AF65-F5344CB8AC3E}">
        <p14:creationId xmlns:p14="http://schemas.microsoft.com/office/powerpoint/2010/main" val="3181941838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Title 1"/>
          <p:cNvSpPr>
            <a:spLocks noGrp="1"/>
          </p:cNvSpPr>
          <p:nvPr>
            <p:ph type="title"/>
          </p:nvPr>
        </p:nvSpPr>
        <p:spPr>
          <a:xfrm>
            <a:off x="358775" y="1885950"/>
            <a:ext cx="8426450" cy="425450"/>
          </a:xfrm>
        </p:spPr>
        <p:txBody>
          <a:bodyPr/>
          <a:lstStyle/>
          <a:p>
            <a:endParaRPr lang="en-US" altLang="en-US">
              <a:latin typeface="Lucida Sans" charset="0"/>
              <a:ea typeface="MS PGothic" charset="-128"/>
            </a:endParaRPr>
          </a:p>
        </p:txBody>
      </p:sp>
      <p:sp>
        <p:nvSpPr>
          <p:cNvPr id="132098" name="Content Placeholder 2"/>
          <p:cNvSpPr>
            <a:spLocks noGrp="1"/>
          </p:cNvSpPr>
          <p:nvPr>
            <p:ph idx="1"/>
          </p:nvPr>
        </p:nvSpPr>
        <p:spPr>
          <a:xfrm>
            <a:off x="685800" y="2573339"/>
            <a:ext cx="7772400" cy="400110"/>
          </a:xfrm>
        </p:spPr>
        <p:txBody>
          <a:bodyPr/>
          <a:lstStyle/>
          <a:p>
            <a:pPr>
              <a:buFont typeface="Arial" charset="0"/>
              <a:buChar char="•"/>
            </a:pPr>
            <a:endParaRPr altLang="en-US">
              <a:latin typeface="Lucida Sans" charset="0"/>
              <a:ea typeface="MS PGothic" charset="-128"/>
            </a:endParaRPr>
          </a:p>
        </p:txBody>
      </p:sp>
      <p:pic>
        <p:nvPicPr>
          <p:cNvPr id="132099" name="Picture 4" descr="Screen Shot 2019-05-01 at 11.04.27 A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0963" y="1633538"/>
            <a:ext cx="6610350" cy="385286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100" name="Rectangle 9"/>
          <p:cNvSpPr>
            <a:spLocks noChangeArrowheads="1"/>
          </p:cNvSpPr>
          <p:nvPr/>
        </p:nvSpPr>
        <p:spPr bwMode="auto">
          <a:xfrm>
            <a:off x="4154488" y="5445125"/>
            <a:ext cx="48625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/>
            <a:r>
              <a:rPr lang="en-US" altLang="en-US" sz="1600">
                <a:solidFill>
                  <a:srgbClr val="000000"/>
                </a:solidFill>
                <a:latin typeface="Lucida Sans" charset="0"/>
              </a:rPr>
              <a:t>Brewers Association, 2014</a:t>
            </a:r>
          </a:p>
          <a:p>
            <a:pPr algn="ctr"/>
            <a:endParaRPr lang="en-US" altLang="en-US" sz="1600">
              <a:solidFill>
                <a:srgbClr val="000000"/>
              </a:solidFill>
              <a:latin typeface="Lucida Sans" charset="0"/>
            </a:endParaRPr>
          </a:p>
        </p:txBody>
      </p:sp>
      <p:sp>
        <p:nvSpPr>
          <p:cNvPr id="132101" name="Rectangle 7"/>
          <p:cNvSpPr>
            <a:spLocks noChangeArrowheads="1"/>
          </p:cNvSpPr>
          <p:nvPr/>
        </p:nvSpPr>
        <p:spPr bwMode="auto">
          <a:xfrm>
            <a:off x="1751013" y="5784850"/>
            <a:ext cx="615156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r>
              <a:rPr lang="en-US" altLang="en-US" sz="800">
                <a:solidFill>
                  <a:schemeClr val="bg2"/>
                </a:solidFill>
                <a:latin typeface="Lucida Sans" charset="0"/>
              </a:rPr>
              <a:t>https://www.brewersassociation.org/attachments/0001/4752/Malting_Barley_Characteristics_For_Craft_Brewers.pdf</a:t>
            </a:r>
          </a:p>
        </p:txBody>
      </p:sp>
      <p:sp>
        <p:nvSpPr>
          <p:cNvPr id="9" name="Heart 8"/>
          <p:cNvSpPr>
            <a:spLocks/>
          </p:cNvSpPr>
          <p:nvPr/>
        </p:nvSpPr>
        <p:spPr bwMode="auto">
          <a:xfrm>
            <a:off x="1616075" y="2217738"/>
            <a:ext cx="330200" cy="266700"/>
          </a:xfrm>
          <a:custGeom>
            <a:avLst/>
            <a:gdLst>
              <a:gd name="T0" fmla="*/ 460163 w 278191"/>
              <a:gd name="T1" fmla="*/ 224467 h 217714"/>
              <a:gd name="T2" fmla="*/ 460163 w 278191"/>
              <a:gd name="T3" fmla="*/ 897872 h 217714"/>
              <a:gd name="T4" fmla="*/ 460163 w 278191"/>
              <a:gd name="T5" fmla="*/ 224467 h 21771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78191" h="217714">
                <a:moveTo>
                  <a:pt x="139096" y="54429"/>
                </a:moveTo>
                <a:cubicBezTo>
                  <a:pt x="197052" y="-72571"/>
                  <a:pt x="423082" y="54429"/>
                  <a:pt x="139096" y="217714"/>
                </a:cubicBezTo>
                <a:cubicBezTo>
                  <a:pt x="-144891" y="54429"/>
                  <a:pt x="81139" y="-72571"/>
                  <a:pt x="139096" y="54429"/>
                </a:cubicBezTo>
                <a:close/>
              </a:path>
            </a:pathLst>
          </a:custGeom>
          <a:gradFill rotWithShape="1">
            <a:gsLst>
              <a:gs pos="0">
                <a:srgbClr val="A90822"/>
              </a:gs>
              <a:gs pos="20000">
                <a:srgbClr val="A50B24"/>
              </a:gs>
              <a:gs pos="100000">
                <a:srgbClr val="7D0519"/>
              </a:gs>
            </a:gsLst>
            <a:lin ang="5400000"/>
          </a:gradFill>
          <a:ln w="9525" cap="flat" cmpd="sng">
            <a:solidFill>
              <a:srgbClr val="971A2F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 bwMode="black">
          <a:xfrm>
            <a:off x="395288" y="998538"/>
            <a:ext cx="9144000" cy="430212"/>
          </a:xfrm>
          <a:prstGeom prst="rect">
            <a:avLst/>
          </a:prstGeom>
          <a:noFill/>
          <a:ln>
            <a:noFill/>
          </a:ln>
        </p:spPr>
        <p:txBody>
          <a:bodyPr lIns="457200" rIns="457200" anchor="b" anchorCtr="1">
            <a:sp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Lucida Sans" pitchFamily="34" charset="0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Lucida Sans" pitchFamily="34" charset="0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Lucida Sans" pitchFamily="34" charset="0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Lucida Sans" pitchFamily="34" charset="0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Lucida Sans" pitchFamily="34" charset="0"/>
                <a:ea typeface="MS PGothic" pitchFamily="34" charset="-128"/>
                <a:cs typeface="MS PGothic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cap="small" dirty="0">
                <a:ea typeface="ＭＳ Ｐゴシック" charset="0"/>
                <a:cs typeface="ＭＳ Ｐゴシック" charset="0"/>
              </a:rPr>
              <a:t>Malting Barley Characteristics for Craft Brewing</a:t>
            </a:r>
          </a:p>
        </p:txBody>
      </p:sp>
    </p:spTree>
    <p:extLst>
      <p:ext uri="{BB962C8B-B14F-4D97-AF65-F5344CB8AC3E}">
        <p14:creationId xmlns:p14="http://schemas.microsoft.com/office/powerpoint/2010/main" val="5878169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3"/>
          <p:cNvSpPr>
            <a:spLocks noChangeArrowheads="1"/>
          </p:cNvSpPr>
          <p:nvPr/>
        </p:nvSpPr>
        <p:spPr bwMode="auto">
          <a:xfrm>
            <a:off x="535366" y="2079625"/>
            <a:ext cx="8608635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r>
              <a:rPr lang="en-US" altLang="en-US" sz="2000" i="1">
                <a:solidFill>
                  <a:srgbClr val="000000"/>
                </a:solidFill>
                <a:latin typeface="Lucida Sans" charset="0"/>
              </a:rPr>
              <a:t>Fundamental tools have only just recently emerged to investigate the factors that may influence malt flavor, and only a minimal amount of studies have been conducted on malt and beer flavor. </a:t>
            </a:r>
          </a:p>
          <a:p>
            <a:endParaRPr lang="en-US" altLang="en-US" sz="2000" i="1">
              <a:solidFill>
                <a:srgbClr val="000000"/>
              </a:solidFill>
              <a:latin typeface="Lucida Sans" charset="0"/>
            </a:endParaRPr>
          </a:p>
          <a:p>
            <a:r>
              <a:rPr lang="en-US" altLang="en-US" sz="2000" i="1">
                <a:solidFill>
                  <a:srgbClr val="000000"/>
                </a:solidFill>
                <a:latin typeface="Lucida Sans" charset="0"/>
              </a:rPr>
              <a:t>Sensory evaluation of flavor via trained and consumer panels can be time and resource intensive. </a:t>
            </a:r>
          </a:p>
          <a:p>
            <a:endParaRPr lang="en-US" altLang="en-US" sz="2000" i="1">
              <a:solidFill>
                <a:srgbClr val="000000"/>
              </a:solidFill>
              <a:latin typeface="Lucida Sans" charset="0"/>
            </a:endParaRPr>
          </a:p>
          <a:p>
            <a:endParaRPr lang="en-US" altLang="en-US" sz="2400" i="1">
              <a:solidFill>
                <a:srgbClr val="000000"/>
              </a:solidFill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38561" y="941388"/>
            <a:ext cx="8146664" cy="382622"/>
          </a:xfrm>
        </p:spPr>
        <p:txBody>
          <a:bodyPr/>
          <a:lstStyle/>
          <a:p>
            <a:pPr>
              <a:defRPr/>
            </a:pPr>
            <a:r>
              <a:rPr lang="en-US" sz="2800" cap="small" dirty="0">
                <a:ea typeface="ＭＳ Ｐゴシック" charset="0"/>
              </a:rPr>
              <a:t>Gap in Knowledge</a:t>
            </a:r>
          </a:p>
        </p:txBody>
      </p:sp>
      <p:sp>
        <p:nvSpPr>
          <p:cNvPr id="138243" name="Rectangle 2"/>
          <p:cNvSpPr>
            <a:spLocks noChangeArrowheads="1"/>
          </p:cNvSpPr>
          <p:nvPr/>
        </p:nvSpPr>
        <p:spPr bwMode="auto">
          <a:xfrm>
            <a:off x="642026" y="4349750"/>
            <a:ext cx="875597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endParaRPr lang="en-US" altLang="en-US" sz="2000">
              <a:solidFill>
                <a:srgbClr val="BFBFBF"/>
              </a:solidFill>
              <a:latin typeface="Lucida Sans" charset="0"/>
            </a:endParaRPr>
          </a:p>
          <a:p>
            <a:r>
              <a:rPr lang="en-US" altLang="en-US" sz="2000" b="1" u="sng">
                <a:solidFill>
                  <a:srgbClr val="000000"/>
                </a:solidFill>
                <a:latin typeface="Lucida Sans" charset="0"/>
              </a:rPr>
              <a:t>Malt flavor potential is unexplored and largely untapped.</a:t>
            </a:r>
          </a:p>
          <a:p>
            <a:endParaRPr lang="en-US" altLang="en-US" sz="2400">
              <a:solidFill>
                <a:srgbClr val="000000"/>
              </a:solidFill>
              <a:latin typeface="Lucida Sans" charset="0"/>
            </a:endParaRPr>
          </a:p>
          <a:p>
            <a:r>
              <a:rPr lang="en-US" altLang="en-US" sz="2400">
                <a:solidFill>
                  <a:srgbClr val="000000"/>
                </a:solidFill>
                <a:latin typeface="Lucida Sans" charset="0"/>
              </a:rPr>
              <a:t>					</a:t>
            </a:r>
            <a:r>
              <a:rPr lang="en-US" altLang="en-US">
                <a:solidFill>
                  <a:srgbClr val="000000"/>
                </a:solidFill>
                <a:latin typeface="Lucida Sans" charset="0"/>
              </a:rPr>
              <a:t>		</a:t>
            </a:r>
            <a:endParaRPr lang="en-US" altLang="en-US">
              <a:solidFill>
                <a:schemeClr val="bg2"/>
              </a:solidFill>
              <a:latin typeface="Lucid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672900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075" y="973138"/>
            <a:ext cx="8428038" cy="430212"/>
          </a:xfrm>
        </p:spPr>
        <p:txBody>
          <a:bodyPr/>
          <a:lstStyle/>
          <a:p>
            <a:pPr>
              <a:defRPr/>
            </a:pPr>
            <a:r>
              <a:rPr lang="en-US" cap="small" dirty="0">
                <a:ea typeface="ＭＳ Ｐゴシック" charset="0"/>
                <a:cs typeface="ＭＳ Ｐゴシック" charset="0"/>
              </a:rPr>
              <a:t>Hot Steep Methodology</a:t>
            </a:r>
          </a:p>
        </p:txBody>
      </p:sp>
      <p:sp>
        <p:nvSpPr>
          <p:cNvPr id="139266" name="Content Placeholder 2"/>
          <p:cNvSpPr>
            <a:spLocks noGrp="1"/>
          </p:cNvSpPr>
          <p:nvPr>
            <p:ph idx="1"/>
          </p:nvPr>
        </p:nvSpPr>
        <p:spPr>
          <a:xfrm>
            <a:off x="0" y="1639889"/>
            <a:ext cx="9144000" cy="1666875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altLang="en-US">
                <a:latin typeface="Lucida Sans" charset="0"/>
                <a:ea typeface="MS PGothic" charset="-128"/>
              </a:rPr>
              <a:t>Developed at Briess Malt &amp; Ingredients Co.</a:t>
            </a:r>
          </a:p>
          <a:p>
            <a:pPr>
              <a:buFont typeface="Arial" charset="0"/>
              <a:buChar char="•"/>
            </a:pPr>
            <a:r>
              <a:rPr altLang="en-US">
                <a:latin typeface="Lucida Sans" charset="0"/>
                <a:ea typeface="MS PGothic" charset="-128"/>
              </a:rPr>
              <a:t>Beta tested by Briess, New Belgium, and Highland Brewing</a:t>
            </a:r>
          </a:p>
          <a:p>
            <a:pPr>
              <a:buFont typeface="Arial" charset="0"/>
              <a:buChar char="•"/>
            </a:pPr>
            <a:r>
              <a:rPr altLang="en-US">
                <a:latin typeface="Lucida Sans" charset="0"/>
                <a:ea typeface="MS PGothic" charset="-128"/>
              </a:rPr>
              <a:t>Validated by ASBC Sensory Technical Committee</a:t>
            </a:r>
          </a:p>
          <a:p>
            <a:pPr lvl="1">
              <a:buFont typeface="Lucida Sans" charset="0"/>
              <a:buChar char="–"/>
            </a:pPr>
            <a:endParaRPr altLang="en-US">
              <a:latin typeface="Arial" charset="0"/>
              <a:ea typeface="MS PGothic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1200" y="5167313"/>
            <a:ext cx="219075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i="1" dirty="0">
                <a:solidFill>
                  <a:schemeClr val="bg2"/>
                </a:solidFill>
                <a:latin typeface="Lucida Sans" charset="0"/>
                <a:ea typeface="Lucida Sans" charset="0"/>
                <a:cs typeface="Lucida Sans" charset="0"/>
              </a:rPr>
              <a:t>Lindsay</a:t>
            </a:r>
            <a:r>
              <a:rPr lang="en-US" sz="2400" i="1" dirty="0">
                <a:solidFill>
                  <a:schemeClr val="bg2"/>
                </a:solidFill>
                <a:latin typeface="+mj-lt"/>
                <a:ea typeface="ＭＳ Ｐゴシック" charset="0"/>
                <a:cs typeface="ＭＳ Ｐゴシック" charset="0"/>
              </a:rPr>
              <a:t> Barr</a:t>
            </a:r>
          </a:p>
        </p:txBody>
      </p:sp>
      <p:sp>
        <p:nvSpPr>
          <p:cNvPr id="139268" name="TextBox 10"/>
          <p:cNvSpPr txBox="1">
            <a:spLocks noChangeArrowheads="1"/>
          </p:cNvSpPr>
          <p:nvPr/>
        </p:nvSpPr>
        <p:spPr bwMode="auto">
          <a:xfrm>
            <a:off x="3556000" y="3571876"/>
            <a:ext cx="2190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r>
              <a:rPr lang="en-US" altLang="en-US" sz="2400" i="1">
                <a:solidFill>
                  <a:schemeClr val="bg2"/>
                </a:solidFill>
                <a:latin typeface="Lucida Sans" charset="0"/>
              </a:rPr>
              <a:t>Casey Poirier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19875" y="5067301"/>
            <a:ext cx="2192338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i="1" dirty="0">
                <a:solidFill>
                  <a:schemeClr val="bg2"/>
                </a:solidFill>
                <a:latin typeface="Lucida Sans" charset="0"/>
                <a:ea typeface="Lucida Sans" charset="0"/>
                <a:cs typeface="Lucida Sans" charset="0"/>
              </a:rPr>
              <a:t>Anna</a:t>
            </a:r>
            <a:r>
              <a:rPr lang="en-US" sz="2400" i="1" dirty="0">
                <a:solidFill>
                  <a:schemeClr val="bg2"/>
                </a:solidFill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en-US" sz="2400" i="1" dirty="0" err="1">
                <a:solidFill>
                  <a:schemeClr val="bg2"/>
                </a:solidFill>
                <a:latin typeface="+mj-lt"/>
                <a:ea typeface="ＭＳ Ｐゴシック" charset="0"/>
                <a:cs typeface="ＭＳ Ｐゴシック" charset="0"/>
              </a:rPr>
              <a:t>Sauls</a:t>
            </a:r>
            <a:endParaRPr lang="en-US" sz="2400" i="1" dirty="0">
              <a:solidFill>
                <a:schemeClr val="bg2"/>
              </a:solidFill>
              <a:latin typeface="+mj-lt"/>
              <a:ea typeface="ＭＳ Ｐゴシック" charset="0"/>
              <a:cs typeface="ＭＳ Ｐゴシック" charset="0"/>
            </a:endParaRPr>
          </a:p>
        </p:txBody>
      </p:sp>
      <p:sp>
        <p:nvSpPr>
          <p:cNvPr id="139270" name="Rectangle 13"/>
          <p:cNvSpPr>
            <a:spLocks noChangeArrowheads="1"/>
          </p:cNvSpPr>
          <p:nvPr/>
        </p:nvSpPr>
        <p:spPr bwMode="auto">
          <a:xfrm>
            <a:off x="1" y="5584826"/>
            <a:ext cx="519747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r>
              <a:rPr lang="en-US" altLang="en-US" sz="1000">
                <a:solidFill>
                  <a:schemeClr val="bg2"/>
                </a:solidFill>
              </a:rPr>
              <a:t>http://blog.brewingwithbriess.com/wp-content/uploads/2017/06/16665013_1418196804918202_565611224690862981_o.jpg</a:t>
            </a:r>
          </a:p>
        </p:txBody>
      </p:sp>
      <p:sp>
        <p:nvSpPr>
          <p:cNvPr id="139271" name="Rectangle 14"/>
          <p:cNvSpPr>
            <a:spLocks noChangeArrowheads="1"/>
          </p:cNvSpPr>
          <p:nvPr/>
        </p:nvSpPr>
        <p:spPr bwMode="auto">
          <a:xfrm>
            <a:off x="5414964" y="5446713"/>
            <a:ext cx="37290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r>
              <a:rPr lang="en-US" altLang="en-US" sz="1000">
                <a:solidFill>
                  <a:schemeClr val="bg2"/>
                </a:solidFill>
              </a:rPr>
              <a:t>https://highlandbrewing.com/imager/assets/general/Team/1419/Headshot-19_a84301d2d7bce2ab03b003a3a8334b6e.jpg</a:t>
            </a:r>
          </a:p>
        </p:txBody>
      </p:sp>
      <p:pic>
        <p:nvPicPr>
          <p:cNvPr id="139272" name="Pictur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814" y="2927350"/>
            <a:ext cx="3101975" cy="232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73" name="Picture 1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6038" y="2954338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3815124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89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0314" y="1235076"/>
            <a:ext cx="7026275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0" name="Rectangle 1"/>
          <p:cNvSpPr>
            <a:spLocks noChangeArrowheads="1"/>
          </p:cNvSpPr>
          <p:nvPr/>
        </p:nvSpPr>
        <p:spPr bwMode="auto">
          <a:xfrm>
            <a:off x="1093788" y="5715000"/>
            <a:ext cx="72628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r>
              <a:rPr lang="en-US" altLang="en-US" sz="800">
                <a:solidFill>
                  <a:schemeClr val="bg1"/>
                </a:solidFill>
              </a:rPr>
              <a:t>https://i1.wp.com/craftmalting.com/wp-content/uploads/2017/12/Base_Malt_Flavor_Map_Single_2017small.jpg?fit=3600%2C2396&amp;ssl=1</a:t>
            </a:r>
          </a:p>
        </p:txBody>
      </p:sp>
    </p:spTree>
    <p:extLst>
      <p:ext uri="{BB962C8B-B14F-4D97-AF65-F5344CB8AC3E}">
        <p14:creationId xmlns:p14="http://schemas.microsoft.com/office/powerpoint/2010/main" val="1641496173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5988"/>
            <a:ext cx="9144000" cy="487362"/>
          </a:xfrm>
        </p:spPr>
        <p:txBody>
          <a:bodyPr/>
          <a:lstStyle/>
          <a:p>
            <a:pPr>
              <a:defRPr/>
            </a:pPr>
            <a:r>
              <a:rPr lang="en-US" sz="2800" cap="small" dirty="0">
                <a:ea typeface="ＭＳ Ｐゴシック" charset="0"/>
              </a:rPr>
              <a:t>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62126"/>
            <a:ext cx="4508500" cy="3176767"/>
          </a:xfrm>
        </p:spPr>
        <p:txBody>
          <a:bodyPr/>
          <a:lstStyle/>
          <a:p>
            <a:pPr marL="165100" indent="0">
              <a:buNone/>
              <a:defRPr/>
            </a:pPr>
            <a:r>
              <a:rPr u="sng" dirty="0">
                <a:ea typeface="ＭＳ Ｐゴシック" charset="0"/>
                <a:cs typeface="ＭＳ Ｐゴシック" charset="0"/>
              </a:rPr>
              <a:t>2017</a:t>
            </a:r>
          </a:p>
          <a:p>
            <a:pPr>
              <a:defRPr/>
            </a:pPr>
            <a:r>
              <a:rPr dirty="0">
                <a:ea typeface="ＭＳ Ｐゴシック" charset="0"/>
                <a:cs typeface="ＭＳ Ｐゴシック" charset="0"/>
              </a:rPr>
              <a:t>Four breeding lines and a control (CDC-Copeland)</a:t>
            </a:r>
          </a:p>
          <a:p>
            <a:pPr>
              <a:defRPr/>
            </a:pPr>
            <a:r>
              <a:rPr dirty="0">
                <a:ea typeface="ＭＳ Ｐゴシック" charset="0"/>
                <a:cs typeface="ＭＳ Ｐゴシック" charset="0"/>
              </a:rPr>
              <a:t>Grown in Montesano, WA</a:t>
            </a:r>
          </a:p>
          <a:p>
            <a:pPr>
              <a:defRPr/>
            </a:pPr>
            <a:r>
              <a:rPr dirty="0">
                <a:ea typeface="ＭＳ Ｐゴシック" charset="0"/>
                <a:cs typeface="ＭＳ Ｐゴシック" charset="0"/>
              </a:rPr>
              <a:t>Micro-malted</a:t>
            </a:r>
            <a:r>
              <a:rPr lang="en-US" dirty="0">
                <a:ea typeface="ＭＳ Ｐゴシック" charset="0"/>
                <a:cs typeface="ＭＳ Ｐゴシック" charset="0"/>
              </a:rPr>
              <a:t> by OSU</a:t>
            </a:r>
            <a:r>
              <a:rPr dirty="0">
                <a:ea typeface="ＭＳ Ｐゴシック" charset="0"/>
                <a:cs typeface="ＭＳ Ｐゴシック" charset="0"/>
              </a:rPr>
              <a:t> </a:t>
            </a:r>
          </a:p>
          <a:p>
            <a:pPr>
              <a:defRPr/>
            </a:pPr>
            <a:r>
              <a:rPr dirty="0">
                <a:ea typeface="ＭＳ Ｐゴシック" charset="0"/>
                <a:cs typeface="ＭＳ Ｐゴシック" charset="0"/>
              </a:rPr>
              <a:t>Small-scale single malt &amp; single hop beers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pPr lvl="1"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Moscow Brewing Company</a:t>
            </a:r>
            <a:endParaRPr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black">
          <a:xfrm>
            <a:off x="3938588" y="1770063"/>
            <a:ext cx="5556250" cy="4390946"/>
          </a:xfrm>
          <a:prstGeom prst="rect">
            <a:avLst/>
          </a:prstGeom>
          <a:noFill/>
          <a:ln>
            <a:noFill/>
          </a:ln>
        </p:spPr>
        <p:txBody>
          <a:bodyPr lIns="457200" rIns="457200" anchorCtr="1">
            <a:spAutoFit/>
          </a:bodyPr>
          <a:lstStyle>
            <a:lvl1pPr marL="344488" indent="-179388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C60C30"/>
              </a:buClr>
              <a:buSzPct val="100000"/>
              <a:buFont typeface="Arial" pitchFamily="34" charset="0"/>
              <a:buChar char="•"/>
              <a:defRPr lang="en-US" sz="2000" b="0">
                <a:solidFill>
                  <a:schemeClr val="bg2"/>
                </a:solidFill>
                <a:latin typeface="Lucida Sans" pitchFamily="34" charset="0"/>
                <a:ea typeface="ＭＳ Ｐゴシック" charset="0"/>
                <a:cs typeface="ＭＳ Ｐゴシック" charset="0"/>
              </a:defRPr>
            </a:lvl1pPr>
            <a:lvl2pPr marL="509588" indent="-165100" algn="l" rtl="0" eaLnBrk="0" fontAlgn="base" hangingPunct="0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Clr>
                <a:srgbClr val="C60C30"/>
              </a:buClr>
              <a:buSzPct val="75000"/>
              <a:buFont typeface="Lucida Sans" panose="020B0602030504020204" pitchFamily="34" charset="0"/>
              <a:buChar char="–"/>
              <a:defRPr lang="en-US" sz="2000">
                <a:solidFill>
                  <a:schemeClr val="bg2"/>
                </a:solidFill>
                <a:latin typeface="Lucida Sans" pitchFamily="34" charset="0"/>
                <a:ea typeface="ＭＳ Ｐゴシック" charset="0"/>
                <a:cs typeface="+mn-cs"/>
              </a:defRPr>
            </a:lvl2pPr>
            <a:lvl3pPr marL="795337" indent="-219456" algn="l" rtl="0" eaLnBrk="0" fontAlgn="base" hangingPunct="0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Clr>
                <a:srgbClr val="C60C30"/>
              </a:buClr>
              <a:buSzPct val="100000"/>
              <a:buFont typeface="Arial" panose="020B0604020202020204" pitchFamily="34" charset="0"/>
              <a:buChar char="•"/>
              <a:defRPr lang="en-US" sz="1600">
                <a:solidFill>
                  <a:schemeClr val="bg2"/>
                </a:solidFill>
                <a:latin typeface="Lucida Sans" pitchFamily="34" charset="0"/>
                <a:ea typeface="ＭＳ Ｐゴシック" charset="0"/>
                <a:cs typeface="+mn-cs"/>
              </a:defRPr>
            </a:lvl3pPr>
            <a:lvl4pPr marL="914400" indent="-165100" algn="l" rtl="0" eaLnBrk="0" fontAlgn="base" hangingPunct="0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Clr>
                <a:srgbClr val="C60C30"/>
              </a:buClr>
              <a:buSzPct val="100000"/>
              <a:buFont typeface="Lucida Sans" panose="020B0602030504020204" pitchFamily="34" charset="0"/>
              <a:buChar char="–"/>
              <a:defRPr lang="en-US" sz="1600">
                <a:solidFill>
                  <a:schemeClr val="bg2"/>
                </a:solidFill>
                <a:latin typeface="Lucida Sans" pitchFamily="34" charset="0"/>
                <a:ea typeface="ＭＳ Ｐゴシック" charset="0"/>
                <a:cs typeface="+mn-cs"/>
              </a:defRPr>
            </a:lvl4pPr>
            <a:lvl5pPr marL="1079500" indent="-165100" algn="l" rtl="0" eaLnBrk="0" fontAlgn="base" hangingPunct="0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Clr>
                <a:srgbClr val="C60C30"/>
              </a:buClr>
              <a:buSzPct val="100000"/>
              <a:buFont typeface="Arial" pitchFamily="34" charset="0"/>
              <a:buChar char="•"/>
              <a:defRPr lang="en-US" sz="1600">
                <a:solidFill>
                  <a:schemeClr val="bg2"/>
                </a:solidFill>
                <a:latin typeface="Lucida Sans" pitchFamily="34" charset="0"/>
                <a:ea typeface="ＭＳ Ｐゴシック" charset="0"/>
                <a:cs typeface="+mn-cs"/>
              </a:defRPr>
            </a:lvl5pPr>
            <a:lvl6pPr marL="1141413" indent="222250" algn="l" rtl="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1598613" indent="222250" algn="l" rtl="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2055813" indent="222250" algn="l" rtl="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2513013" indent="222250" algn="l" rtl="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65100" indent="0">
              <a:buNone/>
              <a:defRPr/>
            </a:pPr>
            <a:r>
              <a:rPr u="sng" dirty="0"/>
              <a:t>2018</a:t>
            </a:r>
          </a:p>
          <a:p>
            <a:pPr>
              <a:defRPr/>
            </a:pPr>
            <a:r>
              <a:rPr dirty="0"/>
              <a:t>Three breeding lines and a control (CDC-Copeland)</a:t>
            </a:r>
          </a:p>
          <a:p>
            <a:pPr>
              <a:defRPr/>
            </a:pPr>
            <a:r>
              <a:rPr dirty="0"/>
              <a:t>Grown in </a:t>
            </a:r>
            <a:r>
              <a:rPr dirty="0" err="1"/>
              <a:t>Adna</a:t>
            </a:r>
            <a:r>
              <a:rPr dirty="0"/>
              <a:t>, WA</a:t>
            </a:r>
          </a:p>
          <a:p>
            <a:pPr>
              <a:defRPr/>
            </a:pPr>
            <a:r>
              <a:rPr dirty="0"/>
              <a:t>Commercial scale craft malting</a:t>
            </a:r>
            <a:endParaRPr lang="en-US" dirty="0"/>
          </a:p>
          <a:p>
            <a:pPr lvl="1">
              <a:defRPr/>
            </a:pPr>
            <a:r>
              <a:rPr lang="en-US" dirty="0"/>
              <a:t>Gold Rush, Baker City, OR</a:t>
            </a:r>
            <a:endParaRPr dirty="0"/>
          </a:p>
          <a:p>
            <a:pPr>
              <a:defRPr/>
            </a:pPr>
            <a:r>
              <a:rPr dirty="0"/>
              <a:t>Commercial scale craft brewing</a:t>
            </a:r>
            <a:endParaRPr lang="en-US" dirty="0"/>
          </a:p>
          <a:p>
            <a:pPr lvl="1">
              <a:defRPr/>
            </a:pPr>
            <a:r>
              <a:rPr lang="en-US" dirty="0"/>
              <a:t>Three Magnets</a:t>
            </a:r>
          </a:p>
          <a:p>
            <a:pPr lvl="1">
              <a:defRPr/>
            </a:pPr>
            <a:r>
              <a:rPr lang="en-US" dirty="0"/>
              <a:t>Top Rung</a:t>
            </a:r>
          </a:p>
          <a:p>
            <a:pPr lvl="1">
              <a:defRPr/>
            </a:pPr>
            <a:r>
              <a:rPr lang="en-US" dirty="0"/>
              <a:t>Packwood Brewing Company</a:t>
            </a:r>
            <a:endParaRPr dirty="0"/>
          </a:p>
          <a:p>
            <a:pPr>
              <a:defRPr/>
            </a:pPr>
            <a:r>
              <a:rPr dirty="0"/>
              <a:t>GC-MS &amp; LC/QTOF-MS</a:t>
            </a:r>
          </a:p>
        </p:txBody>
      </p:sp>
    </p:spTree>
    <p:extLst>
      <p:ext uri="{BB962C8B-B14F-4D97-AF65-F5344CB8AC3E}">
        <p14:creationId xmlns:p14="http://schemas.microsoft.com/office/powerpoint/2010/main" val="669710383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542" y="915988"/>
            <a:ext cx="8788458" cy="460002"/>
          </a:xfrm>
        </p:spPr>
        <p:txBody>
          <a:bodyPr/>
          <a:lstStyle/>
          <a:p>
            <a:pPr>
              <a:defRPr/>
            </a:pPr>
            <a:r>
              <a:rPr lang="en-US" sz="2800" cap="small" dirty="0">
                <a:ea typeface="ＭＳ Ｐゴシック" charset="0"/>
              </a:rPr>
              <a:t>Sensory Evaluation</a:t>
            </a:r>
          </a:p>
        </p:txBody>
      </p:sp>
      <p:sp>
        <p:nvSpPr>
          <p:cNvPr id="143362" name="Content Placeholder 2"/>
          <p:cNvSpPr>
            <a:spLocks noGrp="1"/>
          </p:cNvSpPr>
          <p:nvPr>
            <p:ph idx="1"/>
          </p:nvPr>
        </p:nvSpPr>
        <p:spPr>
          <a:xfrm>
            <a:off x="-136188" y="1474790"/>
            <a:ext cx="6208375" cy="4733604"/>
          </a:xfrm>
        </p:spPr>
        <p:txBody>
          <a:bodyPr/>
          <a:lstStyle/>
          <a:p>
            <a:pPr>
              <a:buFont typeface="Arial" charset="0"/>
              <a:buChar char="•"/>
            </a:pPr>
            <a:endParaRPr altLang="en-US" sz="2400" dirty="0">
              <a:latin typeface="Lucida Sans" charset="0"/>
              <a:ea typeface="MS PGothic" charset="-128"/>
            </a:endParaRPr>
          </a:p>
          <a:p>
            <a:pPr>
              <a:buFont typeface="Arial" charset="0"/>
              <a:buNone/>
            </a:pPr>
            <a:r>
              <a:rPr altLang="en-US" sz="2400" u="sng" dirty="0">
                <a:latin typeface="Lucida Sans" charset="0"/>
                <a:ea typeface="MS PGothic" charset="-128"/>
              </a:rPr>
              <a:t>Consumer Panels (‘17 &amp; ‘18)</a:t>
            </a:r>
          </a:p>
          <a:p>
            <a:pPr lvl="1">
              <a:buFont typeface="Lucida Sans" charset="0"/>
              <a:buChar char="–"/>
            </a:pPr>
            <a:r>
              <a:rPr altLang="en-US" sz="2400" dirty="0">
                <a:latin typeface="Lucida Sans" charset="0"/>
                <a:ea typeface="MS PGothic" charset="-128"/>
              </a:rPr>
              <a:t>Hot Steep Malt and Beer</a:t>
            </a:r>
          </a:p>
          <a:p>
            <a:pPr lvl="1">
              <a:buFont typeface="Lucida Sans" charset="0"/>
              <a:buChar char="–"/>
            </a:pPr>
            <a:r>
              <a:rPr lang="en-US" altLang="en-US" sz="2400" dirty="0">
                <a:latin typeface="Lucida Sans" charset="0"/>
                <a:ea typeface="MS PGothic" charset="-128"/>
              </a:rPr>
              <a:t>Hedonic Scales</a:t>
            </a:r>
            <a:endParaRPr altLang="en-US" sz="2400" dirty="0">
              <a:latin typeface="Lucida Sans" charset="0"/>
              <a:ea typeface="MS PGothic" charset="-128"/>
            </a:endParaRPr>
          </a:p>
          <a:p>
            <a:pPr lvl="1">
              <a:buFont typeface="Lucida Sans" charset="0"/>
              <a:buChar char="–"/>
            </a:pPr>
            <a:r>
              <a:rPr altLang="en-US" sz="2400" dirty="0">
                <a:latin typeface="Lucida Sans" charset="0"/>
                <a:ea typeface="MS PGothic" charset="-128"/>
              </a:rPr>
              <a:t>Attribute Profiling: CATA</a:t>
            </a:r>
          </a:p>
          <a:p>
            <a:pPr>
              <a:buFont typeface="Arial" charset="0"/>
              <a:buNone/>
            </a:pPr>
            <a:r>
              <a:rPr altLang="en-US" sz="2400" u="sng" dirty="0">
                <a:latin typeface="Lucida Sans" charset="0"/>
                <a:ea typeface="MS PGothic" charset="-128"/>
              </a:rPr>
              <a:t>Rapid Sensory Methods (‘18)</a:t>
            </a:r>
          </a:p>
          <a:p>
            <a:pPr lvl="1">
              <a:buFont typeface="Lucida Sans" charset="0"/>
              <a:buChar char="–"/>
            </a:pPr>
            <a:r>
              <a:rPr altLang="en-US" sz="2400" dirty="0">
                <a:latin typeface="Lucida Sans" charset="0"/>
                <a:ea typeface="MS PGothic" charset="-128"/>
              </a:rPr>
              <a:t>Free-choice profiling</a:t>
            </a:r>
          </a:p>
          <a:p>
            <a:pPr lvl="1">
              <a:buFont typeface="Lucida Sans" charset="0"/>
              <a:buChar char="–"/>
            </a:pPr>
            <a:r>
              <a:rPr altLang="en-US" sz="2400" dirty="0">
                <a:latin typeface="Lucida Sans" charset="0"/>
                <a:ea typeface="MS PGothic" charset="-128"/>
              </a:rPr>
              <a:t>Projective Mapping</a:t>
            </a:r>
          </a:p>
          <a:p>
            <a:pPr lvl="1">
              <a:buFont typeface="Lucida Sans" charset="0"/>
              <a:buChar char="–"/>
            </a:pPr>
            <a:r>
              <a:rPr altLang="en-US" sz="2400" dirty="0">
                <a:latin typeface="Lucida Sans" charset="0"/>
                <a:ea typeface="MS PGothic" charset="-128"/>
              </a:rPr>
              <a:t>Context specific affective testing</a:t>
            </a:r>
          </a:p>
          <a:p>
            <a:pPr>
              <a:buFont typeface="Arial" charset="0"/>
              <a:buNone/>
            </a:pPr>
            <a:endParaRPr altLang="en-US" dirty="0">
              <a:latin typeface="Lucida Sans" charset="0"/>
              <a:ea typeface="MS PGothic" charset="-128"/>
            </a:endParaRPr>
          </a:p>
        </p:txBody>
      </p:sp>
      <p:pic>
        <p:nvPicPr>
          <p:cNvPr id="14336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1812" y="1579563"/>
            <a:ext cx="3083589" cy="4111961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64" name="TextBox 7"/>
          <p:cNvSpPr txBox="1">
            <a:spLocks noChangeArrowheads="1"/>
          </p:cNvSpPr>
          <p:nvPr/>
        </p:nvSpPr>
        <p:spPr bwMode="auto">
          <a:xfrm>
            <a:off x="5707063" y="5611813"/>
            <a:ext cx="24812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r>
              <a:rPr lang="en-US" altLang="en-US" sz="1000">
                <a:latin typeface="Lucida Sans" charset="0"/>
              </a:rPr>
              <a:t>Image by Evan Craine</a:t>
            </a:r>
          </a:p>
        </p:txBody>
      </p:sp>
    </p:spTree>
    <p:extLst>
      <p:ext uri="{BB962C8B-B14F-4D97-AF65-F5344CB8AC3E}">
        <p14:creationId xmlns:p14="http://schemas.microsoft.com/office/powerpoint/2010/main" val="1022916733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black">
          <a:xfrm>
            <a:off x="0" y="982663"/>
            <a:ext cx="9144000" cy="487362"/>
          </a:xfrm>
          <a:prstGeom prst="rect">
            <a:avLst/>
          </a:prstGeom>
          <a:noFill/>
          <a:ln>
            <a:noFill/>
          </a:ln>
        </p:spPr>
        <p:txBody>
          <a:bodyPr lIns="457200" rIns="457200" anchor="b" anchorCtr="1">
            <a:sp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Lucida Sans" pitchFamily="34" charset="0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Lucida Sans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Lucida Sans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Lucida Sans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Lucida Sans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800" b="0" cap="small" dirty="0">
                <a:latin typeface="Lucida Sans" charset="0"/>
              </a:rPr>
              <a:t>2017: Hot Steep Malt Consumer Panel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77800" y="4848225"/>
          <a:ext cx="8339138" cy="713105"/>
        </p:xfrm>
        <a:graphic>
          <a:graphicData uri="http://schemas.openxmlformats.org/drawingml/2006/table">
            <a:tbl>
              <a:tblPr/>
              <a:tblGrid>
                <a:gridCol w="1871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8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26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26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826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5725"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charset="0"/>
                        <a:ea typeface="MS PGothic" charset="-128"/>
                      </a:endParaRPr>
                    </a:p>
                  </a:txBody>
                  <a:tcPr marL="6350" marR="6350" marT="635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MS PGothic" charset="-128"/>
                        </a:rPr>
                        <a:t>COPELAND</a:t>
                      </a:r>
                    </a:p>
                  </a:txBody>
                  <a:tcPr marL="6350" marR="6350" marT="635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MS PGothic" charset="-128"/>
                        </a:rPr>
                        <a:t>107.43</a:t>
                      </a:r>
                    </a:p>
                  </a:txBody>
                  <a:tcPr marL="6350" marR="6350" marT="635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MS PGothic" charset="-128"/>
                        </a:rPr>
                        <a:t>117.17</a:t>
                      </a:r>
                    </a:p>
                  </a:txBody>
                  <a:tcPr marL="6350" marR="6350" marT="635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MS PGothic" charset="-128"/>
                        </a:rPr>
                        <a:t>120.17</a:t>
                      </a:r>
                    </a:p>
                  </a:txBody>
                  <a:tcPr marL="6350" marR="6350" marT="635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MS PGothic" charset="-128"/>
                        </a:rPr>
                        <a:t>120.14</a:t>
                      </a:r>
                    </a:p>
                  </a:txBody>
                  <a:tcPr marL="6350" marR="6350" marT="635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" charset="0"/>
                          <a:ea typeface="MS PGothic" charset="-128"/>
                        </a:rPr>
                        <a:t>Appearance</a:t>
                      </a:r>
                    </a:p>
                  </a:txBody>
                  <a:tcPr marL="6350" marR="6350" marT="635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CC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" charset="0"/>
                          <a:ea typeface="MS PGothic" charset="-128"/>
                        </a:rPr>
                        <a:t>6.24b</a:t>
                      </a:r>
                    </a:p>
                  </a:txBody>
                  <a:tcPr marL="6350" marR="6350" marT="635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CC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" charset="0"/>
                          <a:ea typeface="MS PGothic" charset="-128"/>
                        </a:rPr>
                        <a:t>6.15b</a:t>
                      </a:r>
                    </a:p>
                  </a:txBody>
                  <a:tcPr marL="6350" marR="6350" marT="635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CC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" charset="0"/>
                          <a:ea typeface="MS PGothic" charset="-128"/>
                        </a:rPr>
                        <a:t>6.13b</a:t>
                      </a:r>
                    </a:p>
                  </a:txBody>
                  <a:tcPr marL="6350" marR="6350" marT="635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CC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" charset="0"/>
                          <a:ea typeface="MS PGothic" charset="-128"/>
                        </a:rPr>
                        <a:t>6.56a</a:t>
                      </a:r>
                    </a:p>
                  </a:txBody>
                  <a:tcPr marL="6350" marR="6350" marT="635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CC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20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Lucida Sans" charset="0"/>
                        <a:defRPr sz="16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10000"/>
                        </a:spcBef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rgbClr val="C60C30"/>
                        </a:buClr>
                        <a:buSzPct val="100000"/>
                        <a:buFont typeface="Arial" charset="0"/>
                        <a:defRPr sz="1400">
                          <a:solidFill>
                            <a:schemeClr val="bg2"/>
                          </a:solidFill>
                          <a:latin typeface="Lucida Sans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" charset="0"/>
                          <a:ea typeface="MS PGothic" charset="-128"/>
                        </a:rPr>
                        <a:t>6.67a</a:t>
                      </a:r>
                    </a:p>
                  </a:txBody>
                  <a:tcPr marL="6350" marR="6350" marT="635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C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1907404"/>
              </p:ext>
            </p:extLst>
          </p:nvPr>
        </p:nvGraphicFramePr>
        <p:xfrm>
          <a:off x="177800" y="1851026"/>
          <a:ext cx="4165600" cy="25955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7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Lucida Sans" charset="0"/>
                          <a:cs typeface="Lucida Sans" charset="0"/>
                        </a:rPr>
                        <a:t>Attributes</a:t>
                      </a:r>
                    </a:p>
                  </a:txBody>
                  <a:tcPr marL="6350" marR="6350" marT="634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Lucida Sans" charset="0"/>
                          <a:cs typeface="Lucida Sans" charset="0"/>
                        </a:rPr>
                        <a:t>p-value</a:t>
                      </a:r>
                    </a:p>
                  </a:txBody>
                  <a:tcPr marL="6350" marR="6350" marT="6349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 charset="0"/>
                          <a:ea typeface="Lucida Sans" charset="0"/>
                          <a:cs typeface="Lucida Sans" charset="0"/>
                        </a:rPr>
                        <a:t>Aroma</a:t>
                      </a:r>
                    </a:p>
                  </a:txBody>
                  <a:tcPr marL="6350" marR="6350" marT="634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  <a:ea typeface="Lucida Sans" charset="0"/>
                          <a:cs typeface="Lucida Sans" charset="0"/>
                        </a:rPr>
                        <a:t>0.76</a:t>
                      </a:r>
                    </a:p>
                  </a:txBody>
                  <a:tcPr marL="6350" marR="6350" marT="6349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Lucida Sans" charset="0"/>
                          <a:ea typeface="Lucida Sans" charset="0"/>
                          <a:cs typeface="Lucida Sans" charset="0"/>
                        </a:rPr>
                        <a:t>Appearance</a:t>
                      </a:r>
                    </a:p>
                  </a:txBody>
                  <a:tcPr marL="6350" marR="6350" marT="634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  <a:ea typeface="Lucida Sans" charset="0"/>
                          <a:cs typeface="Lucida Sans" charset="0"/>
                        </a:rPr>
                        <a:t>0.0</a:t>
                      </a:r>
                    </a:p>
                  </a:txBody>
                  <a:tcPr marL="6350" marR="6350" marT="6349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 charset="0"/>
                          <a:ea typeface="Lucida Sans" charset="0"/>
                          <a:cs typeface="Lucida Sans" charset="0"/>
                        </a:rPr>
                        <a:t> Taste/flavor</a:t>
                      </a:r>
                    </a:p>
                  </a:txBody>
                  <a:tcPr marL="6350" marR="6350" marT="634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  <a:ea typeface="Lucida Sans" charset="0"/>
                          <a:cs typeface="Lucida Sans" charset="0"/>
                        </a:rPr>
                        <a:t>1.0</a:t>
                      </a:r>
                    </a:p>
                  </a:txBody>
                  <a:tcPr marL="6350" marR="6350" marT="6349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 charset="0"/>
                          <a:ea typeface="Lucida Sans" charset="0"/>
                          <a:cs typeface="Lucida Sans" charset="0"/>
                        </a:rPr>
                        <a:t>Sweetness</a:t>
                      </a:r>
                    </a:p>
                  </a:txBody>
                  <a:tcPr marL="6350" marR="6350" marT="634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 charset="0"/>
                          <a:ea typeface="Lucida Sans" charset="0"/>
                          <a:cs typeface="Lucida Sans" charset="0"/>
                        </a:rPr>
                        <a:t>0.56</a:t>
                      </a:r>
                    </a:p>
                  </a:txBody>
                  <a:tcPr marL="6350" marR="6350" marT="6349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  <a:ea typeface="Lucida Sans" charset="0"/>
                          <a:cs typeface="Lucida Sans" charset="0"/>
                        </a:rPr>
                        <a:t>Bitterness</a:t>
                      </a:r>
                    </a:p>
                  </a:txBody>
                  <a:tcPr marL="6350" marR="6350" marT="634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 charset="0"/>
                          <a:ea typeface="Lucida Sans" charset="0"/>
                          <a:cs typeface="Lucida Sans" charset="0"/>
                        </a:rPr>
                        <a:t>0.12</a:t>
                      </a:r>
                    </a:p>
                  </a:txBody>
                  <a:tcPr marL="6350" marR="6350" marT="6349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 charset="0"/>
                          <a:ea typeface="Lucida Sans" charset="0"/>
                          <a:cs typeface="Lucida Sans" charset="0"/>
                        </a:rPr>
                        <a:t> Liking overall</a:t>
                      </a:r>
                    </a:p>
                  </a:txBody>
                  <a:tcPr marL="6350" marR="6350" marT="634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 charset="0"/>
                          <a:ea typeface="Lucida Sans" charset="0"/>
                          <a:cs typeface="Lucida Sans" charset="0"/>
                        </a:rPr>
                        <a:t>0.87</a:t>
                      </a:r>
                    </a:p>
                  </a:txBody>
                  <a:tcPr marL="6350" marR="6350" marT="6349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4545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641475"/>
            <a:ext cx="3944938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60" name="Rectangle 9"/>
          <p:cNvSpPr>
            <a:spLocks noChangeArrowheads="1"/>
          </p:cNvSpPr>
          <p:nvPr/>
        </p:nvSpPr>
        <p:spPr bwMode="auto">
          <a:xfrm>
            <a:off x="6897689" y="3498850"/>
            <a:ext cx="987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r>
              <a:rPr lang="nb-NO" altLang="en-US">
                <a:solidFill>
                  <a:schemeClr val="bg2"/>
                </a:solidFill>
                <a:latin typeface="Lucida Sans" charset="0"/>
              </a:rPr>
              <a:t>120.14</a:t>
            </a: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145461" name="Rectangle 10"/>
          <p:cNvSpPr>
            <a:spLocks noChangeArrowheads="1"/>
          </p:cNvSpPr>
          <p:nvPr/>
        </p:nvSpPr>
        <p:spPr bwMode="auto">
          <a:xfrm>
            <a:off x="5249864" y="3530600"/>
            <a:ext cx="987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r>
              <a:rPr lang="nb-NO" altLang="en-US">
                <a:solidFill>
                  <a:schemeClr val="bg2"/>
                </a:solidFill>
                <a:latin typeface="Lucida Sans" charset="0"/>
              </a:rPr>
              <a:t>120.17</a:t>
            </a:r>
            <a:endParaRPr lang="en-US" altLang="en-US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52889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949326"/>
            <a:ext cx="8426450" cy="479425"/>
          </a:xfrm>
        </p:spPr>
        <p:txBody>
          <a:bodyPr/>
          <a:lstStyle/>
          <a:p>
            <a:pPr>
              <a:defRPr/>
            </a:pPr>
            <a:r>
              <a:rPr lang="en-US" sz="2800" cap="small" dirty="0">
                <a:ea typeface="ＭＳ Ｐゴシック" charset="0"/>
              </a:rPr>
              <a:t>Dissertation Themes</a:t>
            </a:r>
          </a:p>
        </p:txBody>
      </p:sp>
      <p:pic>
        <p:nvPicPr>
          <p:cNvPr id="18434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3388" y="3556000"/>
            <a:ext cx="3517900" cy="2344738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080" y="3514726"/>
            <a:ext cx="2301875" cy="3070225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6" name="Rectangle 11"/>
          <p:cNvSpPr>
            <a:spLocks noChangeArrowheads="1"/>
          </p:cNvSpPr>
          <p:nvPr/>
        </p:nvSpPr>
        <p:spPr bwMode="auto">
          <a:xfrm>
            <a:off x="2200275" y="1576389"/>
            <a:ext cx="685800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lvl="1">
              <a:buFont typeface="Wingdings" charset="2"/>
              <a:buChar char="§"/>
            </a:pPr>
            <a:r>
              <a:rPr lang="en-US" altLang="en-US" sz="2400">
                <a:solidFill>
                  <a:schemeClr val="bg2"/>
                </a:solidFill>
                <a:latin typeface="Lucida Sans" charset="0"/>
              </a:rPr>
              <a:t>Focus on end-use quality</a:t>
            </a:r>
          </a:p>
          <a:p>
            <a:pPr lvl="1">
              <a:buFont typeface="Wingdings" charset="2"/>
              <a:buChar char="§"/>
            </a:pPr>
            <a:r>
              <a:rPr lang="en-US" altLang="en-US" sz="2400">
                <a:solidFill>
                  <a:schemeClr val="bg2"/>
                </a:solidFill>
                <a:latin typeface="Lucida Sans" charset="0"/>
              </a:rPr>
              <a:t>Developing a regional grain economy</a:t>
            </a:r>
          </a:p>
          <a:p>
            <a:pPr lvl="1">
              <a:buFont typeface="Wingdings" charset="2"/>
              <a:buChar char="§"/>
            </a:pPr>
            <a:r>
              <a:rPr lang="en-US" altLang="en-US" sz="2400">
                <a:solidFill>
                  <a:schemeClr val="bg2"/>
                </a:solidFill>
                <a:latin typeface="Lucida Sans" charset="0"/>
              </a:rPr>
              <a:t>Community outreach and engagement</a:t>
            </a:r>
          </a:p>
          <a:p>
            <a:pPr lvl="1">
              <a:buFont typeface="Wingdings" charset="2"/>
              <a:buChar char="§"/>
            </a:pPr>
            <a:r>
              <a:rPr lang="en-US" altLang="en-US" sz="2400">
                <a:solidFill>
                  <a:schemeClr val="bg2"/>
                </a:solidFill>
                <a:latin typeface="Lucida Sans" charset="0"/>
              </a:rPr>
              <a:t>International collaboration </a:t>
            </a:r>
          </a:p>
          <a:p>
            <a:pPr lvl="1">
              <a:buFont typeface="Wingdings" charset="2"/>
              <a:buChar char="§"/>
            </a:pPr>
            <a:r>
              <a:rPr lang="en-US" altLang="en-US" sz="2400">
                <a:solidFill>
                  <a:schemeClr val="bg2"/>
                </a:solidFill>
                <a:latin typeface="Lucida Sans" charset="0"/>
              </a:rPr>
              <a:t>Diversity of research experiences</a:t>
            </a:r>
          </a:p>
        </p:txBody>
      </p:sp>
      <p:sp>
        <p:nvSpPr>
          <p:cNvPr id="18437" name="TextBox 7"/>
          <p:cNvSpPr txBox="1">
            <a:spLocks noChangeArrowheads="1"/>
          </p:cNvSpPr>
          <p:nvPr/>
        </p:nvSpPr>
        <p:spPr bwMode="auto">
          <a:xfrm>
            <a:off x="1006476" y="1952626"/>
            <a:ext cx="248126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r>
              <a:rPr lang="en-US" altLang="en-US" sz="1000">
                <a:latin typeface="Lucida Sans" charset="0"/>
              </a:rPr>
              <a:t>Image by Evan Craine</a:t>
            </a:r>
          </a:p>
        </p:txBody>
      </p:sp>
      <p:sp>
        <p:nvSpPr>
          <p:cNvPr id="18438" name="TextBox 7"/>
          <p:cNvSpPr txBox="1">
            <a:spLocks noChangeArrowheads="1"/>
          </p:cNvSpPr>
          <p:nvPr/>
        </p:nvSpPr>
        <p:spPr bwMode="auto">
          <a:xfrm>
            <a:off x="7596188" y="5697538"/>
            <a:ext cx="24812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r>
              <a:rPr lang="en-US" altLang="en-US" sz="1000">
                <a:latin typeface="Lucida Sans" charset="0"/>
              </a:rPr>
              <a:t>Image by Evan Craine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580678" y="6338889"/>
            <a:ext cx="24812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r>
              <a:rPr lang="en-US" altLang="en-US" sz="1000">
                <a:latin typeface="Lucida Sans" charset="0"/>
              </a:rPr>
              <a:t>Image by Evan Craine</a:t>
            </a:r>
          </a:p>
        </p:txBody>
      </p:sp>
    </p:spTree>
    <p:extLst>
      <p:ext uri="{BB962C8B-B14F-4D97-AF65-F5344CB8AC3E}">
        <p14:creationId xmlns:p14="http://schemas.microsoft.com/office/powerpoint/2010/main" val="607356558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9583031"/>
              </p:ext>
            </p:extLst>
          </p:nvPr>
        </p:nvGraphicFramePr>
        <p:xfrm>
          <a:off x="2138364" y="1803400"/>
          <a:ext cx="4867275" cy="37528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44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2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91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Lucida Sans" charset="0"/>
                          <a:cs typeface="Lucida Sans" charset="0"/>
                        </a:rPr>
                        <a:t>Attribute</a:t>
                      </a:r>
                    </a:p>
                  </a:txBody>
                  <a:tcPr marL="6348" marR="6348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Lucida Sans" charset="0"/>
                          <a:cs typeface="Lucida Sans" charset="0"/>
                        </a:rPr>
                        <a:t>p-value</a:t>
                      </a:r>
                    </a:p>
                  </a:txBody>
                  <a:tcPr marL="6348" marR="6348" marT="635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91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 charset="0"/>
                          <a:ea typeface="Lucida Sans" charset="0"/>
                          <a:cs typeface="Lucida Sans" charset="0"/>
                        </a:rPr>
                        <a:t>Aroma</a:t>
                      </a:r>
                    </a:p>
                  </a:txBody>
                  <a:tcPr marL="6348" marR="6348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  <a:ea typeface="Lucida Sans" charset="0"/>
                          <a:cs typeface="Lucida Sans" charset="0"/>
                        </a:rPr>
                        <a:t>&lt;0.01</a:t>
                      </a:r>
                    </a:p>
                  </a:txBody>
                  <a:tcPr marL="6348" marR="6348" marT="635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1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 charset="0"/>
                          <a:ea typeface="Lucida Sans" charset="0"/>
                          <a:cs typeface="Lucida Sans" charset="0"/>
                        </a:rPr>
                        <a:t>Appearance</a:t>
                      </a:r>
                    </a:p>
                  </a:txBody>
                  <a:tcPr marL="6348" marR="6348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  <a:ea typeface="Lucida Sans" charset="0"/>
                          <a:cs typeface="Lucida Sans" charset="0"/>
                        </a:rPr>
                        <a:t>&lt;0.01</a:t>
                      </a:r>
                    </a:p>
                  </a:txBody>
                  <a:tcPr marL="6348" marR="6348" marT="635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91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  <a:ea typeface="Lucida Sans" charset="0"/>
                          <a:cs typeface="Lucida Sans" charset="0"/>
                        </a:rPr>
                        <a:t> Taste/flavor</a:t>
                      </a:r>
                    </a:p>
                  </a:txBody>
                  <a:tcPr marL="6348" marR="6348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  <a:ea typeface="Lucida Sans" charset="0"/>
                          <a:cs typeface="Lucida Sans" charset="0"/>
                        </a:rPr>
                        <a:t>&lt;0.01</a:t>
                      </a:r>
                    </a:p>
                  </a:txBody>
                  <a:tcPr marL="6348" marR="6348" marT="635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91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  <a:ea typeface="Lucida Sans" charset="0"/>
                          <a:cs typeface="Lucida Sans" charset="0"/>
                        </a:rPr>
                        <a:t>Sweetness</a:t>
                      </a:r>
                    </a:p>
                  </a:txBody>
                  <a:tcPr marL="6348" marR="6348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  <a:ea typeface="Lucida Sans" charset="0"/>
                          <a:cs typeface="Lucida Sans" charset="0"/>
                        </a:rPr>
                        <a:t>0.03</a:t>
                      </a:r>
                    </a:p>
                  </a:txBody>
                  <a:tcPr marL="6348" marR="6348" marT="635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91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  <a:ea typeface="Lucida Sans" charset="0"/>
                          <a:cs typeface="Lucida Sans" charset="0"/>
                        </a:rPr>
                        <a:t>Bitterness</a:t>
                      </a:r>
                    </a:p>
                  </a:txBody>
                  <a:tcPr marL="6348" marR="6348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 charset="0"/>
                          <a:ea typeface="Lucida Sans" charset="0"/>
                          <a:cs typeface="Lucida Sans" charset="0"/>
                        </a:rPr>
                        <a:t>0.06</a:t>
                      </a:r>
                    </a:p>
                  </a:txBody>
                  <a:tcPr marL="6348" marR="6348" marT="635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91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  <a:ea typeface="Lucida Sans" charset="0"/>
                          <a:cs typeface="Lucida Sans" charset="0"/>
                        </a:rPr>
                        <a:t> Liking overall</a:t>
                      </a:r>
                    </a:p>
                  </a:txBody>
                  <a:tcPr marL="6348" marR="6348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  <a:ea typeface="Lucida Sans" charset="0"/>
                          <a:cs typeface="Lucida Sans" charset="0"/>
                        </a:rPr>
                        <a:t>&lt;0.01</a:t>
                      </a:r>
                    </a:p>
                  </a:txBody>
                  <a:tcPr marL="6348" marR="6348" marT="635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91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 charset="0"/>
                          <a:ea typeface="Lucida Sans" charset="0"/>
                          <a:cs typeface="Lucida Sans" charset="0"/>
                        </a:rPr>
                        <a:t>Willingness</a:t>
                      </a:r>
                      <a:r>
                        <a:rPr lang="en-US" sz="2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Lucida Sans" charset="0"/>
                          <a:ea typeface="Lucida Sans" charset="0"/>
                          <a:cs typeface="Lucida Sans" charset="0"/>
                        </a:rPr>
                        <a:t> to Pay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Lucida Sans" charset="0"/>
                        <a:ea typeface="Lucida Sans" charset="0"/>
                        <a:cs typeface="Lucida Sans" charset="0"/>
                      </a:endParaRPr>
                    </a:p>
                  </a:txBody>
                  <a:tcPr marL="6348" marR="6348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 charset="0"/>
                          <a:ea typeface="Lucida Sans" charset="0"/>
                          <a:cs typeface="Lucida Sans" charset="0"/>
                        </a:rPr>
                        <a:t>0.65</a:t>
                      </a:r>
                    </a:p>
                  </a:txBody>
                  <a:tcPr marL="6348" marR="6348" marT="635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 bwMode="black">
          <a:xfrm>
            <a:off x="0" y="982663"/>
            <a:ext cx="9144000" cy="487362"/>
          </a:xfrm>
          <a:prstGeom prst="rect">
            <a:avLst/>
          </a:prstGeom>
          <a:noFill/>
          <a:ln>
            <a:noFill/>
          </a:ln>
        </p:spPr>
        <p:txBody>
          <a:bodyPr lIns="457200" rIns="457200" anchor="b" anchorCtr="1">
            <a:sp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Lucida Sans" pitchFamily="34" charset="0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Lucida Sans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Lucida Sans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Lucida Sans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Lucida Sans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800" b="0" cap="small" dirty="0">
                <a:latin typeface="Lucida Sans" charset="0"/>
              </a:rPr>
              <a:t>2017: Beer Consumer Panel</a:t>
            </a:r>
          </a:p>
        </p:txBody>
      </p:sp>
    </p:spTree>
    <p:extLst>
      <p:ext uri="{BB962C8B-B14F-4D97-AF65-F5344CB8AC3E}">
        <p14:creationId xmlns:p14="http://schemas.microsoft.com/office/powerpoint/2010/main" val="2025273603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black">
          <a:xfrm>
            <a:off x="0" y="982663"/>
            <a:ext cx="9144000" cy="487362"/>
          </a:xfrm>
          <a:prstGeom prst="rect">
            <a:avLst/>
          </a:prstGeom>
          <a:noFill/>
          <a:ln>
            <a:noFill/>
          </a:ln>
        </p:spPr>
        <p:txBody>
          <a:bodyPr lIns="457200" rIns="457200" anchor="b" anchorCtr="1">
            <a:sp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Lucida Sans" pitchFamily="34" charset="0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Lucida Sans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Lucida Sans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Lucida Sans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Lucida Sans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800" b="0" cap="small" dirty="0">
                <a:latin typeface="Lucida Sans" charset="0"/>
              </a:rPr>
              <a:t>Beer Consumer Panel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68301" y="1701801"/>
          <a:ext cx="8651875" cy="25955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55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2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26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32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26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753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7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Lucida Sans" charset="0"/>
                          <a:cs typeface="Lucida Sans" charset="0"/>
                        </a:rPr>
                        <a:t>Attributes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Lucida Sans" charset="0"/>
                        <a:ea typeface="Lucida Sans" charset="0"/>
                        <a:cs typeface="Lucida Sans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Lucida Sans" charset="0"/>
                          <a:cs typeface="Lucida Sans" charset="0"/>
                        </a:rPr>
                        <a:t>107.43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Lucida Sans" charset="0"/>
                        <a:ea typeface="Lucida Sans" charset="0"/>
                        <a:cs typeface="Lucida Sans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Lucida Sans" charset="0"/>
                          <a:cs typeface="Lucida Sans" charset="0"/>
                        </a:rPr>
                        <a:t>117.17</a:t>
                      </a:r>
                      <a:endParaRPr lang="en-US" sz="2200">
                        <a:solidFill>
                          <a:schemeClr val="tx1"/>
                        </a:solidFill>
                        <a:effectLst/>
                        <a:latin typeface="Lucida Sans" charset="0"/>
                        <a:ea typeface="Lucida Sans" charset="0"/>
                        <a:cs typeface="Lucida Sans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Lucida Sans" charset="0"/>
                          <a:cs typeface="Lucida Sans" charset="0"/>
                        </a:rPr>
                        <a:t>120.14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Lucida Sans" charset="0"/>
                        <a:ea typeface="Lucida Sans" charset="0"/>
                        <a:cs typeface="Lucida Sans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Lucida Sans" charset="0"/>
                          <a:cs typeface="Lucida Sans" charset="0"/>
                        </a:rPr>
                        <a:t>120.17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Lucida Sans" charset="0"/>
                        <a:ea typeface="Lucida Sans" charset="0"/>
                        <a:cs typeface="Lucida Sans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effectLst/>
                          <a:latin typeface="Lucida Sans" charset="0"/>
                          <a:ea typeface="Lucida Sans" charset="0"/>
                          <a:cs typeface="Lucida Sans" charset="0"/>
                        </a:rPr>
                        <a:t>Copeland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Lucida Sans" charset="0"/>
                        <a:ea typeface="Lucida Sans" charset="0"/>
                        <a:cs typeface="Lucida Sans" charset="0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Lucida Sans" charset="0"/>
                          <a:ea typeface="Lucida Sans" charset="0"/>
                          <a:cs typeface="Lucida Sans" charset="0"/>
                        </a:rPr>
                        <a:t>Aroma  </a:t>
                      </a:r>
                      <a:endParaRPr lang="en-US" sz="2200">
                        <a:effectLst/>
                        <a:latin typeface="Lucida Sans" charset="0"/>
                        <a:ea typeface="Lucida Sans" charset="0"/>
                        <a:cs typeface="Lucida Sans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Lucida Sans" charset="0"/>
                          <a:ea typeface="Lucida Sans" charset="0"/>
                          <a:cs typeface="Lucida Sans" charset="0"/>
                        </a:rPr>
                        <a:t>6.61 ab</a:t>
                      </a:r>
                      <a:endParaRPr lang="en-US" sz="2200">
                        <a:effectLst/>
                        <a:latin typeface="Lucida Sans" charset="0"/>
                        <a:ea typeface="Lucida Sans" charset="0"/>
                        <a:cs typeface="Lucida Sans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Lucida Sans" charset="0"/>
                          <a:ea typeface="Lucida Sans" charset="0"/>
                          <a:cs typeface="Lucida Sans" charset="0"/>
                        </a:rPr>
                        <a:t>6.96 a</a:t>
                      </a:r>
                      <a:endParaRPr lang="en-US" sz="2200" b="1" dirty="0">
                        <a:effectLst/>
                        <a:latin typeface="Lucida Sans" charset="0"/>
                        <a:ea typeface="Lucida Sans" charset="0"/>
                        <a:cs typeface="Lucida Sans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Lucida Sans" charset="0"/>
                          <a:ea typeface="Lucida Sans" charset="0"/>
                          <a:cs typeface="Lucida Sans" charset="0"/>
                        </a:rPr>
                        <a:t>6.93 a</a:t>
                      </a:r>
                      <a:endParaRPr lang="en-US" sz="2200" b="1" dirty="0">
                        <a:effectLst/>
                        <a:latin typeface="Lucida Sans" charset="0"/>
                        <a:ea typeface="Lucida Sans" charset="0"/>
                        <a:cs typeface="Lucida Sans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Lucida Sans" charset="0"/>
                          <a:ea typeface="Lucida Sans" charset="0"/>
                          <a:cs typeface="Lucida Sans" charset="0"/>
                        </a:rPr>
                        <a:t>6.33 bc</a:t>
                      </a:r>
                      <a:endParaRPr lang="en-US" sz="2200">
                        <a:effectLst/>
                        <a:latin typeface="Lucida Sans" charset="0"/>
                        <a:ea typeface="Lucida Sans" charset="0"/>
                        <a:cs typeface="Lucida Sans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Lucida Sans" charset="0"/>
                          <a:ea typeface="Lucida Sans" charset="0"/>
                          <a:cs typeface="Lucida Sans" charset="0"/>
                        </a:rPr>
                        <a:t>5.89 c</a:t>
                      </a:r>
                      <a:endParaRPr lang="en-US" sz="2200">
                        <a:effectLst/>
                        <a:latin typeface="Lucida Sans" charset="0"/>
                        <a:ea typeface="Lucida Sans" charset="0"/>
                        <a:cs typeface="Lucida Sans" charset="0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Lucida Sans" charset="0"/>
                          <a:ea typeface="Lucida Sans" charset="0"/>
                          <a:cs typeface="Lucida Sans" charset="0"/>
                        </a:rPr>
                        <a:t>Appearance </a:t>
                      </a:r>
                      <a:endParaRPr lang="en-US" sz="2200">
                        <a:effectLst/>
                        <a:latin typeface="Lucida Sans" charset="0"/>
                        <a:ea typeface="Lucida Sans" charset="0"/>
                        <a:cs typeface="Lucida Sans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Lucida Sans" charset="0"/>
                          <a:ea typeface="Lucida Sans" charset="0"/>
                          <a:cs typeface="Lucida Sans" charset="0"/>
                        </a:rPr>
                        <a:t>6.89 ab</a:t>
                      </a:r>
                      <a:endParaRPr lang="en-US" sz="2200">
                        <a:effectLst/>
                        <a:latin typeface="Lucida Sans" charset="0"/>
                        <a:ea typeface="Lucida Sans" charset="0"/>
                        <a:cs typeface="Lucida Sans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Lucida Sans" charset="0"/>
                          <a:ea typeface="Lucida Sans" charset="0"/>
                          <a:cs typeface="Lucida Sans" charset="0"/>
                        </a:rPr>
                        <a:t>6.91 ab</a:t>
                      </a:r>
                      <a:endParaRPr lang="en-US" sz="2200">
                        <a:effectLst/>
                        <a:latin typeface="Lucida Sans" charset="0"/>
                        <a:ea typeface="Lucida Sans" charset="0"/>
                        <a:cs typeface="Lucida Sans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Lucida Sans" charset="0"/>
                          <a:ea typeface="Lucida Sans" charset="0"/>
                          <a:cs typeface="Lucida Sans" charset="0"/>
                        </a:rPr>
                        <a:t>7.08 a</a:t>
                      </a:r>
                      <a:endParaRPr lang="en-US" sz="2200" b="1" dirty="0">
                        <a:effectLst/>
                        <a:latin typeface="Lucida Sans" charset="0"/>
                        <a:ea typeface="Lucida Sans" charset="0"/>
                        <a:cs typeface="Lucida Sans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Lucida Sans" charset="0"/>
                          <a:ea typeface="Lucida Sans" charset="0"/>
                          <a:cs typeface="Lucida Sans" charset="0"/>
                        </a:rPr>
                        <a:t>7.04 a</a:t>
                      </a:r>
                      <a:endParaRPr lang="en-US" sz="2200" b="1" dirty="0">
                        <a:effectLst/>
                        <a:latin typeface="Lucida Sans" charset="0"/>
                        <a:ea typeface="Lucida Sans" charset="0"/>
                        <a:cs typeface="Lucida Sans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Lucida Sans" charset="0"/>
                          <a:ea typeface="Lucida Sans" charset="0"/>
                          <a:cs typeface="Lucida Sans" charset="0"/>
                        </a:rPr>
                        <a:t>6.67 b</a:t>
                      </a:r>
                      <a:endParaRPr lang="en-US" sz="2200">
                        <a:effectLst/>
                        <a:latin typeface="Lucida Sans" charset="0"/>
                        <a:ea typeface="Lucida Sans" charset="0"/>
                        <a:cs typeface="Lucida Sans" charset="0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Lucida Sans" charset="0"/>
                          <a:ea typeface="Lucida Sans" charset="0"/>
                          <a:cs typeface="Lucida Sans" charset="0"/>
                        </a:rPr>
                        <a:t>Taste/Flavor </a:t>
                      </a:r>
                      <a:endParaRPr lang="en-US" sz="2200">
                        <a:effectLst/>
                        <a:latin typeface="Lucida Sans" charset="0"/>
                        <a:ea typeface="Lucida Sans" charset="0"/>
                        <a:cs typeface="Lucida Sans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Lucida Sans" charset="0"/>
                          <a:ea typeface="Lucida Sans" charset="0"/>
                          <a:cs typeface="Lucida Sans" charset="0"/>
                        </a:rPr>
                        <a:t>6.02 ab</a:t>
                      </a:r>
                      <a:endParaRPr lang="en-US" sz="2200">
                        <a:effectLst/>
                        <a:latin typeface="Lucida Sans" charset="0"/>
                        <a:ea typeface="Lucida Sans" charset="0"/>
                        <a:cs typeface="Lucida Sans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Lucida Sans" charset="0"/>
                          <a:ea typeface="Lucida Sans" charset="0"/>
                          <a:cs typeface="Lucida Sans" charset="0"/>
                        </a:rPr>
                        <a:t>6.01 ab</a:t>
                      </a:r>
                      <a:endParaRPr lang="en-US" sz="2200">
                        <a:effectLst/>
                        <a:latin typeface="Lucida Sans" charset="0"/>
                        <a:ea typeface="Lucida Sans" charset="0"/>
                        <a:cs typeface="Lucida Sans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solidFill>
                            <a:srgbClr val="000000"/>
                          </a:solidFill>
                          <a:effectLst/>
                          <a:latin typeface="Lucida Sans" charset="0"/>
                          <a:ea typeface="Lucida Sans" charset="0"/>
                          <a:cs typeface="Lucida Sans" charset="0"/>
                        </a:rPr>
                        <a:t>6.31 a</a:t>
                      </a:r>
                      <a:endParaRPr lang="en-US" sz="2200" b="1">
                        <a:effectLst/>
                        <a:latin typeface="Lucida Sans" charset="0"/>
                        <a:ea typeface="Lucida Sans" charset="0"/>
                        <a:cs typeface="Lucida Sans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Lucida Sans" charset="0"/>
                          <a:ea typeface="Lucida Sans" charset="0"/>
                          <a:cs typeface="Lucida Sans" charset="0"/>
                        </a:rPr>
                        <a:t>6.24 a</a:t>
                      </a:r>
                      <a:endParaRPr lang="en-US" sz="2200" b="1" dirty="0">
                        <a:effectLst/>
                        <a:latin typeface="Lucida Sans" charset="0"/>
                        <a:ea typeface="Lucida Sans" charset="0"/>
                        <a:cs typeface="Lucida Sans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Lucida Sans" charset="0"/>
                          <a:ea typeface="Lucida Sans" charset="0"/>
                          <a:cs typeface="Lucida Sans" charset="0"/>
                        </a:rPr>
                        <a:t>5.53 b</a:t>
                      </a:r>
                      <a:endParaRPr lang="en-US" sz="2200">
                        <a:effectLst/>
                        <a:latin typeface="Lucida Sans" charset="0"/>
                        <a:ea typeface="Lucida Sans" charset="0"/>
                        <a:cs typeface="Lucida Sans" charset="0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Lucida Sans" charset="0"/>
                          <a:ea typeface="Lucida Sans" charset="0"/>
                          <a:cs typeface="Lucida Sans" charset="0"/>
                        </a:rPr>
                        <a:t>Sweetness</a:t>
                      </a:r>
                      <a:endParaRPr lang="en-US" sz="2200">
                        <a:effectLst/>
                        <a:latin typeface="Lucida Sans" charset="0"/>
                        <a:ea typeface="Lucida Sans" charset="0"/>
                        <a:cs typeface="Lucida Sans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Lucida Sans" charset="0"/>
                          <a:ea typeface="Lucida Sans" charset="0"/>
                          <a:cs typeface="Lucida Sans" charset="0"/>
                        </a:rPr>
                        <a:t>5.85 ab</a:t>
                      </a:r>
                      <a:endParaRPr lang="en-US" sz="2200">
                        <a:effectLst/>
                        <a:latin typeface="Lucida Sans" charset="0"/>
                        <a:ea typeface="Lucida Sans" charset="0"/>
                        <a:cs typeface="Lucida Sans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Lucida Sans" charset="0"/>
                          <a:ea typeface="Lucida Sans" charset="0"/>
                          <a:cs typeface="Lucida Sans" charset="0"/>
                        </a:rPr>
                        <a:t>5.69 ab</a:t>
                      </a:r>
                      <a:endParaRPr lang="en-US" sz="2200">
                        <a:effectLst/>
                        <a:latin typeface="Lucida Sans" charset="0"/>
                        <a:ea typeface="Lucida Sans" charset="0"/>
                        <a:cs typeface="Lucida Sans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Lucida Sans" charset="0"/>
                          <a:ea typeface="Lucida Sans" charset="0"/>
                          <a:cs typeface="Lucida Sans" charset="0"/>
                        </a:rPr>
                        <a:t>6.06 a</a:t>
                      </a:r>
                      <a:endParaRPr lang="en-US" sz="2200" b="1" dirty="0">
                        <a:effectLst/>
                        <a:latin typeface="Lucida Sans" charset="0"/>
                        <a:ea typeface="Lucida Sans" charset="0"/>
                        <a:cs typeface="Lucida Sans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Lucida Sans" charset="0"/>
                          <a:ea typeface="Lucida Sans" charset="0"/>
                          <a:cs typeface="Lucida Sans" charset="0"/>
                        </a:rPr>
                        <a:t>5.82 ab</a:t>
                      </a:r>
                      <a:endParaRPr lang="en-US" sz="2200">
                        <a:effectLst/>
                        <a:latin typeface="Lucida Sans" charset="0"/>
                        <a:ea typeface="Lucida Sans" charset="0"/>
                        <a:cs typeface="Lucida Sans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Lucida Sans" charset="0"/>
                          <a:ea typeface="Lucida Sans" charset="0"/>
                          <a:cs typeface="Lucida Sans" charset="0"/>
                        </a:rPr>
                        <a:t>5.53 b</a:t>
                      </a:r>
                      <a:endParaRPr lang="en-US" sz="2200">
                        <a:effectLst/>
                        <a:latin typeface="Lucida Sans" charset="0"/>
                        <a:ea typeface="Lucida Sans" charset="0"/>
                        <a:cs typeface="Lucida Sans" charset="0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Lucida Sans" charset="0"/>
                          <a:ea typeface="Lucida Sans" charset="0"/>
                          <a:cs typeface="Lucida Sans" charset="0"/>
                        </a:rPr>
                        <a:t>Bitterness </a:t>
                      </a:r>
                      <a:endParaRPr lang="en-US" sz="2200">
                        <a:effectLst/>
                        <a:latin typeface="Lucida Sans" charset="0"/>
                        <a:ea typeface="Lucida Sans" charset="0"/>
                        <a:cs typeface="Lucida Sans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Lucida Sans" charset="0"/>
                          <a:ea typeface="Lucida Sans" charset="0"/>
                          <a:cs typeface="Lucida Sans" charset="0"/>
                        </a:rPr>
                        <a:t>5.40 a</a:t>
                      </a:r>
                      <a:endParaRPr lang="en-US" sz="2200">
                        <a:effectLst/>
                        <a:latin typeface="Lucida Sans" charset="0"/>
                        <a:ea typeface="Lucida Sans" charset="0"/>
                        <a:cs typeface="Lucida Sans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Lucida Sans" charset="0"/>
                          <a:ea typeface="Lucida Sans" charset="0"/>
                          <a:cs typeface="Lucida Sans" charset="0"/>
                        </a:rPr>
                        <a:t>5.20 a</a:t>
                      </a:r>
                      <a:endParaRPr lang="en-US" sz="2200">
                        <a:effectLst/>
                        <a:latin typeface="Lucida Sans" charset="0"/>
                        <a:ea typeface="Lucida Sans" charset="0"/>
                        <a:cs typeface="Lucida Sans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Lucida Sans" charset="0"/>
                          <a:ea typeface="Lucida Sans" charset="0"/>
                          <a:cs typeface="Lucida Sans" charset="0"/>
                        </a:rPr>
                        <a:t>5.59 a</a:t>
                      </a:r>
                      <a:endParaRPr lang="en-US" sz="2200" b="1" dirty="0">
                        <a:effectLst/>
                        <a:latin typeface="Lucida Sans" charset="0"/>
                        <a:ea typeface="Lucida Sans" charset="0"/>
                        <a:cs typeface="Lucida Sans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Lucida Sans" charset="0"/>
                          <a:ea typeface="Lucida Sans" charset="0"/>
                          <a:cs typeface="Lucida Sans" charset="0"/>
                        </a:rPr>
                        <a:t>5.37 a</a:t>
                      </a:r>
                      <a:endParaRPr lang="en-US" sz="2200">
                        <a:effectLst/>
                        <a:latin typeface="Lucida Sans" charset="0"/>
                        <a:ea typeface="Lucida Sans" charset="0"/>
                        <a:cs typeface="Lucida Sans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Lucida Sans" charset="0"/>
                          <a:ea typeface="Lucida Sans" charset="0"/>
                          <a:cs typeface="Lucida Sans" charset="0"/>
                        </a:rPr>
                        <a:t>5.15 a</a:t>
                      </a:r>
                      <a:endParaRPr lang="en-US" sz="2200">
                        <a:effectLst/>
                        <a:latin typeface="Lucida Sans" charset="0"/>
                        <a:ea typeface="Lucida Sans" charset="0"/>
                        <a:cs typeface="Lucida Sans" charset="0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Lucida Sans" charset="0"/>
                          <a:ea typeface="Lucida Sans" charset="0"/>
                          <a:cs typeface="Lucida Sans" charset="0"/>
                        </a:rPr>
                        <a:t>Overall liking </a:t>
                      </a:r>
                      <a:endParaRPr lang="en-US" sz="2200">
                        <a:effectLst/>
                        <a:latin typeface="Lucida Sans" charset="0"/>
                        <a:ea typeface="Lucida Sans" charset="0"/>
                        <a:cs typeface="Lucida Sans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Lucida Sans" charset="0"/>
                          <a:ea typeface="Lucida Sans" charset="0"/>
                          <a:cs typeface="Lucida Sans" charset="0"/>
                        </a:rPr>
                        <a:t>5.89 ab</a:t>
                      </a:r>
                      <a:endParaRPr lang="en-US" sz="2200" dirty="0">
                        <a:effectLst/>
                        <a:latin typeface="Lucida Sans" charset="0"/>
                        <a:ea typeface="Lucida Sans" charset="0"/>
                        <a:cs typeface="Lucida Sans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Lucida Sans" charset="0"/>
                          <a:ea typeface="Lucida Sans" charset="0"/>
                          <a:cs typeface="Lucida Sans" charset="0"/>
                        </a:rPr>
                        <a:t>5.68 ab</a:t>
                      </a:r>
                      <a:endParaRPr lang="en-US" sz="2200">
                        <a:effectLst/>
                        <a:latin typeface="Lucida Sans" charset="0"/>
                        <a:ea typeface="Lucida Sans" charset="0"/>
                        <a:cs typeface="Lucida Sans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Lucida Sans" charset="0"/>
                          <a:ea typeface="Lucida Sans" charset="0"/>
                          <a:cs typeface="Lucida Sans" charset="0"/>
                        </a:rPr>
                        <a:t>6.18 a</a:t>
                      </a:r>
                      <a:endParaRPr lang="en-US" sz="2200" b="1" dirty="0">
                        <a:effectLst/>
                        <a:latin typeface="Lucida Sans" charset="0"/>
                        <a:ea typeface="Lucida Sans" charset="0"/>
                        <a:cs typeface="Lucida Sans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Lucida Sans" charset="0"/>
                          <a:ea typeface="Lucida Sans" charset="0"/>
                          <a:cs typeface="Lucida Sans" charset="0"/>
                        </a:rPr>
                        <a:t>6.05 ab</a:t>
                      </a:r>
                      <a:endParaRPr lang="en-US" sz="2200">
                        <a:effectLst/>
                        <a:latin typeface="Lucida Sans" charset="0"/>
                        <a:ea typeface="Lucida Sans" charset="0"/>
                        <a:cs typeface="Lucida Sans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Lucida Sans" charset="0"/>
                          <a:ea typeface="Lucida Sans" charset="0"/>
                          <a:cs typeface="Lucida Sans" charset="0"/>
                        </a:rPr>
                        <a:t>5.52 b</a:t>
                      </a:r>
                      <a:endParaRPr lang="en-US" sz="2200" dirty="0">
                        <a:effectLst/>
                        <a:latin typeface="Lucida Sans" charset="0"/>
                        <a:ea typeface="Lucida Sans" charset="0"/>
                        <a:cs typeface="Lucida Sans" charset="0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065214" y="4686301"/>
          <a:ext cx="7259637" cy="7413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34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90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16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55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682">
                <a:tc>
                  <a:txBody>
                    <a:bodyPr/>
                    <a:lstStyle/>
                    <a:p>
                      <a:r>
                        <a:rPr lang="en-US" sz="1800" dirty="0"/>
                        <a:t>Value</a:t>
                      </a:r>
                    </a:p>
                  </a:txBody>
                  <a:tcPr marL="91442" marR="91442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marL="91442" marR="91442" marT="45700" marB="457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</a:t>
                      </a:r>
                    </a:p>
                  </a:txBody>
                  <a:tcPr marL="91442" marR="91442" marT="45700" marB="457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</a:t>
                      </a:r>
                    </a:p>
                  </a:txBody>
                  <a:tcPr marL="91442" marR="91442" marT="45700" marB="457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682">
                <a:tc>
                  <a:txBody>
                    <a:bodyPr/>
                    <a:lstStyle/>
                    <a:p>
                      <a:r>
                        <a:rPr lang="en-US" sz="1800" dirty="0"/>
                        <a:t>Label</a:t>
                      </a:r>
                    </a:p>
                  </a:txBody>
                  <a:tcPr marL="91442" marR="91442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Dislike Extremely</a:t>
                      </a:r>
                    </a:p>
                  </a:txBody>
                  <a:tcPr marL="91442" marR="91442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Neither like nor dislike</a:t>
                      </a:r>
                    </a:p>
                  </a:txBody>
                  <a:tcPr marL="91442" marR="91442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Like Extremely</a:t>
                      </a:r>
                    </a:p>
                  </a:txBody>
                  <a:tcPr marL="91442" marR="91442" marT="45700" marB="457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7640671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280" y="165708"/>
            <a:ext cx="8417218" cy="6312913"/>
          </a:xfrm>
        </p:spPr>
      </p:pic>
    </p:spTree>
    <p:extLst>
      <p:ext uri="{BB962C8B-B14F-4D97-AF65-F5344CB8AC3E}">
        <p14:creationId xmlns:p14="http://schemas.microsoft.com/office/powerpoint/2010/main" val="218903701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black">
          <a:xfrm>
            <a:off x="1307629" y="-50140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457200" bIns="45720" numCol="1" anchor="b" anchorCtr="1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Lucida Sans" pitchFamily="34" charset="0"/>
                <a:ea typeface="MS PGothic" panose="020B0600070205080204" pitchFamily="34" charset="-128"/>
                <a:cs typeface="ＭＳ Ｐゴシック" charset="0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Lucida Sans" pitchFamily="34" charset="0"/>
                <a:ea typeface="MS PGothic" panose="020B0600070205080204" pitchFamily="34" charset="-128"/>
                <a:cs typeface="ＭＳ Ｐゴシック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Lucida Sans" pitchFamily="34" charset="0"/>
                <a:ea typeface="MS PGothic" panose="020B0600070205080204" pitchFamily="34" charset="-128"/>
                <a:cs typeface="ＭＳ Ｐゴシック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Lucida Sans" pitchFamily="34" charset="0"/>
                <a:ea typeface="MS PGothic" panose="020B0600070205080204" pitchFamily="34" charset="-128"/>
                <a:cs typeface="ＭＳ Ｐゴシック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Lucida Sans" pitchFamily="34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sz="1800" kern="0" dirty="0">
                <a:latin typeface="Bell MT"/>
                <a:cs typeface="Bell MT"/>
              </a:rPr>
              <a:t>CDC-Copeland</a:t>
            </a:r>
            <a:br>
              <a:rPr lang="en-US" sz="1800" kern="0" dirty="0">
                <a:latin typeface="Bell MT"/>
                <a:cs typeface="Bell MT"/>
              </a:rPr>
            </a:br>
            <a:r>
              <a:rPr lang="en-US" sz="1800" i="1" kern="0" dirty="0">
                <a:latin typeface="Bell MT"/>
                <a:cs typeface="Bell MT"/>
              </a:rPr>
              <a:t>“This one is a barnburner. Hints of purple lilacs and sweet grass. Floral in a quiet, unassuming, </a:t>
            </a:r>
            <a:r>
              <a:rPr lang="en-US" sz="1800" i="1" kern="0" dirty="0" err="1">
                <a:latin typeface="Bell MT"/>
                <a:cs typeface="Bell MT"/>
              </a:rPr>
              <a:t>noncombative</a:t>
            </a:r>
            <a:r>
              <a:rPr lang="en-US" sz="1800" i="1" kern="0" dirty="0">
                <a:latin typeface="Bell MT"/>
                <a:cs typeface="Bell MT"/>
              </a:rPr>
              <a:t> way. Could drink this one all night.”</a:t>
            </a:r>
          </a:p>
        </p:txBody>
      </p:sp>
      <p:pic>
        <p:nvPicPr>
          <p:cNvPr id="5" name="Picture 4" descr="IMG_812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815" y="1680723"/>
            <a:ext cx="6646334" cy="498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01643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black">
          <a:xfrm>
            <a:off x="914400" y="18235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457200" bIns="45720" numCol="1" anchor="b" anchorCtr="1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Lucida Sans" pitchFamily="34" charset="0"/>
                <a:ea typeface="MS PGothic" panose="020B0600070205080204" pitchFamily="34" charset="-128"/>
                <a:cs typeface="ＭＳ Ｐゴシック" charset="0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Lucida Sans" pitchFamily="34" charset="0"/>
                <a:ea typeface="MS PGothic" panose="020B0600070205080204" pitchFamily="34" charset="-128"/>
                <a:cs typeface="ＭＳ Ｐゴシック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Lucida Sans" pitchFamily="34" charset="0"/>
                <a:ea typeface="MS PGothic" panose="020B0600070205080204" pitchFamily="34" charset="-128"/>
                <a:cs typeface="ＭＳ Ｐゴシック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Lucida Sans" pitchFamily="34" charset="0"/>
                <a:ea typeface="MS PGothic" panose="020B0600070205080204" pitchFamily="34" charset="-128"/>
                <a:cs typeface="ＭＳ Ｐゴシック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Lucida Sans" pitchFamily="34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sz="2000" kern="0" dirty="0">
                <a:latin typeface="Bell MT"/>
                <a:cs typeface="Bell MT"/>
              </a:rPr>
              <a:t>120.17</a:t>
            </a:r>
            <a:br>
              <a:rPr lang="en-US" sz="2000" kern="0" dirty="0">
                <a:latin typeface="Bell MT"/>
                <a:cs typeface="Bell MT"/>
              </a:rPr>
            </a:br>
            <a:r>
              <a:rPr lang="en-US" sz="2000" i="1" kern="0" dirty="0">
                <a:latin typeface="Bell MT"/>
                <a:cs typeface="Bell MT"/>
              </a:rPr>
              <a:t>“It harkens to memories of a spring garden during potato planting season. The birds are chirping and the dew is light.”</a:t>
            </a:r>
          </a:p>
        </p:txBody>
      </p:sp>
      <p:pic>
        <p:nvPicPr>
          <p:cNvPr id="5" name="Content Placeholder 3" descr="IMG_8126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black">
          <a:xfrm>
            <a:off x="914400" y="150792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272903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black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457200" bIns="45720" numCol="1" anchor="b" anchorCtr="1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Lucida Sans" pitchFamily="34" charset="0"/>
                <a:ea typeface="MS PGothic" panose="020B0600070205080204" pitchFamily="34" charset="-128"/>
                <a:cs typeface="ＭＳ Ｐゴシック" charset="0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Lucida Sans" pitchFamily="34" charset="0"/>
                <a:ea typeface="MS PGothic" panose="020B0600070205080204" pitchFamily="34" charset="-128"/>
                <a:cs typeface="ＭＳ Ｐゴシック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Lucida Sans" pitchFamily="34" charset="0"/>
                <a:ea typeface="MS PGothic" panose="020B0600070205080204" pitchFamily="34" charset="-128"/>
                <a:cs typeface="ＭＳ Ｐゴシック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Lucida Sans" pitchFamily="34" charset="0"/>
                <a:ea typeface="MS PGothic" panose="020B0600070205080204" pitchFamily="34" charset="-128"/>
                <a:cs typeface="ＭＳ Ｐゴシック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Lucida Sans" pitchFamily="34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sz="2000" kern="0" dirty="0">
                <a:latin typeface="Bell MT"/>
                <a:cs typeface="Bell MT"/>
              </a:rPr>
              <a:t>120.14</a:t>
            </a:r>
            <a:br>
              <a:rPr lang="en-US" sz="2000" kern="0" dirty="0">
                <a:latin typeface="Bell MT"/>
                <a:cs typeface="Bell MT"/>
              </a:rPr>
            </a:br>
            <a:r>
              <a:rPr lang="en-US" sz="2000" i="1" kern="0" dirty="0">
                <a:latin typeface="Bell MT"/>
                <a:cs typeface="Bell MT"/>
              </a:rPr>
              <a:t>“Full bodied and chewy. A slight sweet dulcet undertone wraps itself around the bitter backdrop of </a:t>
            </a:r>
            <a:r>
              <a:rPr lang="en-US" sz="2000" i="1" kern="0" dirty="0" err="1">
                <a:latin typeface="Bell MT"/>
                <a:cs typeface="Bell MT"/>
              </a:rPr>
              <a:t>oregon</a:t>
            </a:r>
            <a:r>
              <a:rPr lang="en-US" sz="2000" i="1" kern="0" dirty="0">
                <a:latin typeface="Bell MT"/>
                <a:cs typeface="Bell MT"/>
              </a:rPr>
              <a:t> grape and they hold hands as they run singing through a field of oxeye daisies.”</a:t>
            </a:r>
          </a:p>
        </p:txBody>
      </p:sp>
      <p:pic>
        <p:nvPicPr>
          <p:cNvPr id="5" name="Content Placeholder 3" descr="IMG_8128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black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6790163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32298" y="196816"/>
            <a:ext cx="8229600" cy="1143000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Bell MT"/>
                <a:cs typeface="Bell MT"/>
              </a:rPr>
              <a:t>117.17</a:t>
            </a:r>
            <a:br>
              <a:rPr lang="en-US" sz="2000" b="1" dirty="0">
                <a:latin typeface="Bell MT"/>
                <a:cs typeface="Bell MT"/>
              </a:rPr>
            </a:br>
            <a:r>
              <a:rPr lang="en-US" sz="2000" i="1" dirty="0">
                <a:latin typeface="Bell MT"/>
                <a:cs typeface="Bell MT"/>
              </a:rPr>
              <a:t>“Ballad of a thin man”</a:t>
            </a:r>
          </a:p>
        </p:txBody>
      </p:sp>
      <p:pic>
        <p:nvPicPr>
          <p:cNvPr id="7" name="Content Placeholder 3" descr="IMG_8132.pn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2298" y="1522378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873859557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black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457200" bIns="45720" numCol="1" anchor="b" anchorCtr="1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Lucida Sans" pitchFamily="34" charset="0"/>
                <a:ea typeface="MS PGothic" panose="020B0600070205080204" pitchFamily="34" charset="-128"/>
                <a:cs typeface="ＭＳ Ｐゴシック" charset="0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Lucida Sans" pitchFamily="34" charset="0"/>
                <a:ea typeface="MS PGothic" panose="020B0600070205080204" pitchFamily="34" charset="-128"/>
                <a:cs typeface="ＭＳ Ｐゴシック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Lucida Sans" pitchFamily="34" charset="0"/>
                <a:ea typeface="MS PGothic" panose="020B0600070205080204" pitchFamily="34" charset="-128"/>
                <a:cs typeface="ＭＳ Ｐゴシック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Lucida Sans" pitchFamily="34" charset="0"/>
                <a:ea typeface="MS PGothic" panose="020B0600070205080204" pitchFamily="34" charset="-128"/>
                <a:cs typeface="ＭＳ Ｐゴシック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Lucida Sans" pitchFamily="34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sz="2000" kern="0" dirty="0">
                <a:latin typeface="Bell MT"/>
                <a:cs typeface="Bell MT"/>
              </a:rPr>
              <a:t>107.43</a:t>
            </a:r>
            <a:br>
              <a:rPr lang="en-US" sz="2000" i="1" kern="0" dirty="0">
                <a:latin typeface="Bell MT"/>
                <a:cs typeface="Bell MT"/>
              </a:rPr>
            </a:br>
            <a:r>
              <a:rPr lang="en-US" sz="2000" i="1" kern="0" dirty="0">
                <a:latin typeface="Bell MT"/>
                <a:cs typeface="Bell MT"/>
              </a:rPr>
              <a:t>“Hmmm. This one started strong but left an astringency in the back of my tongue that was akin to licking a freshly dug beet. Not bad, but not something I'd pursue in my free time.” </a:t>
            </a:r>
          </a:p>
        </p:txBody>
      </p:sp>
      <p:pic>
        <p:nvPicPr>
          <p:cNvPr id="5" name="Content Placeholder 3" descr="IMG_8130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black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4065561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Palmer, formerly 107.43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6772" y="1159047"/>
            <a:ext cx="5022233" cy="3880817"/>
          </a:xfrm>
        </p:spPr>
      </p:pic>
    </p:spTree>
    <p:extLst>
      <p:ext uri="{BB962C8B-B14F-4D97-AF65-F5344CB8AC3E}">
        <p14:creationId xmlns:p14="http://schemas.microsoft.com/office/powerpoint/2010/main" val="933566081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61923" y="4444305"/>
            <a:ext cx="8652222" cy="424732"/>
          </a:xfrm>
        </p:spPr>
        <p:txBody>
          <a:bodyPr/>
          <a:lstStyle/>
          <a:p>
            <a:r>
              <a:rPr lang="en-US" dirty="0"/>
              <a:t>Beer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black">
          <a:xfrm>
            <a:off x="2375700" y="6083759"/>
            <a:ext cx="8652222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457200" bIns="45720" numCol="1" anchor="b" anchorCtr="1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Lucida Sans" pitchFamily="34" charset="0"/>
                <a:ea typeface="MS PGothic" panose="020B0600070205080204" pitchFamily="34" charset="-128"/>
                <a:cs typeface="ＭＳ Ｐゴシック" charset="0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Lucida Sans" pitchFamily="34" charset="0"/>
                <a:ea typeface="MS PGothic" panose="020B0600070205080204" pitchFamily="34" charset="-128"/>
                <a:cs typeface="ＭＳ Ｐゴシック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Lucida Sans" pitchFamily="34" charset="0"/>
                <a:ea typeface="MS PGothic" panose="020B0600070205080204" pitchFamily="34" charset="-128"/>
                <a:cs typeface="ＭＳ Ｐゴシック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Lucida Sans" pitchFamily="34" charset="0"/>
                <a:ea typeface="MS PGothic" panose="020B0600070205080204" pitchFamily="34" charset="-128"/>
                <a:cs typeface="ＭＳ Ｐゴシック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Lucida Sans" pitchFamily="34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kern="0" dirty="0"/>
              <a:t>Malt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8383" y="2490281"/>
            <a:ext cx="3774333" cy="33657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1922" y="1078533"/>
            <a:ext cx="3715967" cy="336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350786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8077" y="540765"/>
            <a:ext cx="7819831" cy="452354"/>
          </a:xfrm>
        </p:spPr>
        <p:txBody>
          <a:bodyPr/>
          <a:lstStyle/>
          <a:p>
            <a:pPr>
              <a:defRPr/>
            </a:pPr>
            <a:r>
              <a:rPr lang="en-US" sz="2800" cap="small" dirty="0">
                <a:ea typeface="ＭＳ Ｐゴシック" charset="0"/>
              </a:rPr>
              <a:t>Research Objectives</a:t>
            </a:r>
          </a:p>
        </p:txBody>
      </p:sp>
      <p:sp>
        <p:nvSpPr>
          <p:cNvPr id="105474" name="Rectangle 2"/>
          <p:cNvSpPr>
            <a:spLocks noChangeArrowheads="1"/>
          </p:cNvSpPr>
          <p:nvPr/>
        </p:nvSpPr>
        <p:spPr bwMode="auto">
          <a:xfrm>
            <a:off x="739302" y="1063051"/>
            <a:ext cx="8404698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r>
              <a:rPr lang="en-US" altLang="en-US" sz="2400" dirty="0">
                <a:solidFill>
                  <a:srgbClr val="BFBFBF"/>
                </a:solidFill>
                <a:latin typeface="Lucida Sans" charset="0"/>
              </a:rPr>
              <a:t>1: Provide a baseline for Washington-grown quinoa essential amino acid content</a:t>
            </a:r>
          </a:p>
          <a:p>
            <a:endParaRPr lang="en-US" altLang="en-US" sz="2400" dirty="0">
              <a:solidFill>
                <a:schemeClr val="bg2"/>
              </a:solidFill>
              <a:latin typeface="Lucida Sans" charset="0"/>
            </a:endParaRPr>
          </a:p>
          <a:p>
            <a:r>
              <a:rPr lang="en-US" altLang="en-US" sz="2400" dirty="0">
                <a:solidFill>
                  <a:srgbClr val="BFBFBF"/>
                </a:solidFill>
                <a:latin typeface="Lucida Sans" charset="0"/>
              </a:rPr>
              <a:t>2: Screen a ‘world core collection’ of quinoa for, and determine the genetic architecture of, essential amino acid content and seed size</a:t>
            </a:r>
          </a:p>
          <a:p>
            <a:endParaRPr lang="en-US" altLang="en-US" sz="2400" dirty="0">
              <a:solidFill>
                <a:schemeClr val="bg2"/>
              </a:solidFill>
              <a:latin typeface="Lucida Sans" charset="0"/>
            </a:endParaRPr>
          </a:p>
          <a:p>
            <a:r>
              <a:rPr lang="en-US" altLang="en-US" sz="2400" dirty="0">
                <a:solidFill>
                  <a:schemeClr val="bg2"/>
                </a:solidFill>
                <a:latin typeface="Lucida Sans" charset="0"/>
              </a:rPr>
              <a:t>3: Determine how genotype, environment, and their interaction influence barley malt quality</a:t>
            </a:r>
            <a:r>
              <a:rPr lang="en-US" altLang="en-US" sz="2400" dirty="0">
                <a:solidFill>
                  <a:srgbClr val="BFBFBF"/>
                </a:solidFill>
                <a:latin typeface="Lucida Sans" charset="0"/>
              </a:rPr>
              <a:t> </a:t>
            </a:r>
          </a:p>
          <a:p>
            <a:endParaRPr lang="en-US" altLang="en-US" sz="2400" dirty="0">
              <a:solidFill>
                <a:srgbClr val="BFBFBF"/>
              </a:solidFill>
              <a:latin typeface="Lucida Sans" charset="0"/>
            </a:endParaRPr>
          </a:p>
          <a:p>
            <a:r>
              <a:rPr lang="en-US" altLang="en-US" sz="2400" dirty="0">
                <a:solidFill>
                  <a:srgbClr val="000000"/>
                </a:solidFill>
                <a:latin typeface="Lucida Sans" charset="0"/>
              </a:rPr>
              <a:t>4: Investigate the influence of barley variety on the sensory and chemical properties of hot steep malt and beer </a:t>
            </a:r>
          </a:p>
          <a:p>
            <a:endParaRPr lang="en-US" altLang="en-US" sz="2400" dirty="0">
              <a:solidFill>
                <a:schemeClr val="bg2"/>
              </a:solidFill>
              <a:latin typeface="Lucid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154920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131" y="0"/>
            <a:ext cx="7354111" cy="5924557"/>
          </a:xfrm>
        </p:spPr>
      </p:pic>
      <p:sp>
        <p:nvSpPr>
          <p:cNvPr id="4" name="Title 1"/>
          <p:cNvSpPr txBox="1">
            <a:spLocks/>
          </p:cNvSpPr>
          <p:nvPr/>
        </p:nvSpPr>
        <p:spPr bwMode="black">
          <a:xfrm>
            <a:off x="0" y="5924557"/>
            <a:ext cx="8652222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457200" bIns="45720" numCol="1" anchor="b" anchorCtr="1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Lucida Sans" pitchFamily="34" charset="0"/>
                <a:ea typeface="MS PGothic" panose="020B0600070205080204" pitchFamily="34" charset="-128"/>
                <a:cs typeface="ＭＳ Ｐゴシック" charset="0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Lucida Sans" pitchFamily="34" charset="0"/>
                <a:ea typeface="MS PGothic" panose="020B0600070205080204" pitchFamily="34" charset="-128"/>
                <a:cs typeface="ＭＳ Ｐゴシック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Lucida Sans" pitchFamily="34" charset="0"/>
                <a:ea typeface="MS PGothic" panose="020B0600070205080204" pitchFamily="34" charset="-128"/>
                <a:cs typeface="ＭＳ Ｐゴシック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Lucida Sans" pitchFamily="34" charset="0"/>
                <a:ea typeface="MS PGothic" panose="020B0600070205080204" pitchFamily="34" charset="-128"/>
                <a:cs typeface="ＭＳ Ｐゴシック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Lucida Sans" pitchFamily="34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kern="0" dirty="0"/>
              <a:t>“Balance” = 0.37</a:t>
            </a:r>
          </a:p>
          <a:p>
            <a:r>
              <a:rPr lang="en-US" kern="0" dirty="0"/>
              <a:t> “Heavily” = 0.35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54094" y="4747098"/>
            <a:ext cx="525294" cy="6420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90307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1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9166" y="1624014"/>
            <a:ext cx="4194833" cy="31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18197" y="941388"/>
            <a:ext cx="7267027" cy="418213"/>
          </a:xfrm>
        </p:spPr>
        <p:txBody>
          <a:bodyPr/>
          <a:lstStyle/>
          <a:p>
            <a:pPr>
              <a:defRPr/>
            </a:pPr>
            <a:r>
              <a:rPr lang="en-US" sz="2800" cap="small" dirty="0">
                <a:ea typeface="ＭＳ Ｐゴシック" charset="0"/>
              </a:rPr>
              <a:t>Craft Beer: The IPA</a:t>
            </a:r>
          </a:p>
        </p:txBody>
      </p:sp>
      <p:sp>
        <p:nvSpPr>
          <p:cNvPr id="133123" name="Rectangle 6"/>
          <p:cNvSpPr>
            <a:spLocks noChangeArrowheads="1"/>
          </p:cNvSpPr>
          <p:nvPr/>
        </p:nvSpPr>
        <p:spPr bwMode="auto">
          <a:xfrm>
            <a:off x="715139" y="1608140"/>
            <a:ext cx="44823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  <a:latin typeface="Lucida Sans" charset="0"/>
              </a:rPr>
              <a:t>India Pale Ale </a:t>
            </a:r>
          </a:p>
          <a:p>
            <a:r>
              <a:rPr lang="en-US" altLang="en-US" dirty="0">
                <a:solidFill>
                  <a:srgbClr val="000000"/>
                </a:solidFill>
                <a:latin typeface="Lucida Sans" charset="0"/>
              </a:rPr>
              <a:t>or </a:t>
            </a:r>
            <a:r>
              <a:rPr lang="en-US" altLang="en-US" i="1" dirty="0">
                <a:solidFill>
                  <a:srgbClr val="000000"/>
                </a:solidFill>
                <a:latin typeface="Lucida Sans" charset="0"/>
              </a:rPr>
              <a:t>Immediate Profit Ahead</a:t>
            </a:r>
          </a:p>
        </p:txBody>
      </p:sp>
      <p:sp>
        <p:nvSpPr>
          <p:cNvPr id="133124" name="Rectangle 2"/>
          <p:cNvSpPr>
            <a:spLocks noChangeArrowheads="1"/>
          </p:cNvSpPr>
          <p:nvPr/>
        </p:nvSpPr>
        <p:spPr bwMode="auto">
          <a:xfrm>
            <a:off x="564204" y="2416177"/>
            <a:ext cx="353631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altLang="en-US" sz="1600">
                <a:solidFill>
                  <a:srgbClr val="000000"/>
                </a:solidFill>
                <a:latin typeface="Lucida Sans" charset="0"/>
              </a:rPr>
              <a:t>50/50 to 80/20 production of aroma to bitter hops</a:t>
            </a:r>
          </a:p>
          <a:p>
            <a:pPr>
              <a:buFont typeface="Arial" charset="0"/>
              <a:buChar char="•"/>
            </a:pPr>
            <a:endParaRPr lang="en-US" altLang="en-US" sz="1600" dirty="0">
              <a:solidFill>
                <a:srgbClr val="000000"/>
              </a:solidFill>
              <a:latin typeface="Lucida Sans" charset="0"/>
            </a:endParaRPr>
          </a:p>
          <a:p>
            <a:pPr>
              <a:buFont typeface="Arial" charset="0"/>
              <a:buChar char="•"/>
            </a:pPr>
            <a:r>
              <a:rPr lang="en-US" altLang="en-US" sz="1600" dirty="0">
                <a:solidFill>
                  <a:srgbClr val="000000"/>
                </a:solidFill>
                <a:latin typeface="Lucida Sans" charset="0"/>
              </a:rPr>
              <a:t>Production and acreage increased 77% and 79.5% since 2012, respectively</a:t>
            </a:r>
          </a:p>
          <a:p>
            <a:pPr>
              <a:buFont typeface="Arial" charset="0"/>
              <a:buChar char="•"/>
            </a:pPr>
            <a:endParaRPr lang="en-US" altLang="en-US" sz="1600" dirty="0">
              <a:solidFill>
                <a:srgbClr val="000000"/>
              </a:solidFill>
              <a:latin typeface="Lucida Sans" charset="0"/>
            </a:endParaRPr>
          </a:p>
          <a:p>
            <a:pPr>
              <a:buFont typeface="Arial" charset="0"/>
              <a:buChar char="•"/>
            </a:pPr>
            <a:r>
              <a:rPr lang="en-US" altLang="en-US" sz="1600" dirty="0">
                <a:solidFill>
                  <a:srgbClr val="000000"/>
                </a:solidFill>
                <a:latin typeface="Lucida Sans" charset="0"/>
              </a:rPr>
              <a:t>U.S. now world’s leading hop producer</a:t>
            </a:r>
          </a:p>
          <a:p>
            <a:endParaRPr lang="en-US" altLang="en-US" sz="1600" b="1" dirty="0">
              <a:solidFill>
                <a:srgbClr val="000000"/>
              </a:solidFill>
              <a:latin typeface="Lucida Sans" charset="0"/>
            </a:endParaRPr>
          </a:p>
          <a:p>
            <a:r>
              <a:rPr lang="en-US" altLang="en-US" sz="1600" b="1" dirty="0">
                <a:solidFill>
                  <a:srgbClr val="000000"/>
                </a:solidFill>
                <a:latin typeface="Lucida Sans" charset="0"/>
              </a:rPr>
              <a:t>(Hop Growers of America, 2018)</a:t>
            </a:r>
            <a:endParaRPr lang="en-US" altLang="en-US" sz="1600" dirty="0">
              <a:solidFill>
                <a:srgbClr val="000000"/>
              </a:solidFill>
              <a:latin typeface="Lucida Sans" charset="0"/>
            </a:endParaRPr>
          </a:p>
        </p:txBody>
      </p:sp>
      <p:sp>
        <p:nvSpPr>
          <p:cNvPr id="133125" name="Rectangle 9"/>
          <p:cNvSpPr>
            <a:spLocks noChangeArrowheads="1"/>
          </p:cNvSpPr>
          <p:nvPr/>
        </p:nvSpPr>
        <p:spPr bwMode="auto">
          <a:xfrm>
            <a:off x="5381626" y="5272088"/>
            <a:ext cx="48625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/>
            <a:r>
              <a:rPr lang="en-US" altLang="en-US" sz="1600">
                <a:solidFill>
                  <a:srgbClr val="000000"/>
                </a:solidFill>
                <a:latin typeface="Lucida Sans" charset="0"/>
              </a:rPr>
              <a:t>Brewers Association, 2015</a:t>
            </a:r>
          </a:p>
          <a:p>
            <a:pPr algn="ctr"/>
            <a:endParaRPr lang="en-US" altLang="en-US" sz="1600">
              <a:solidFill>
                <a:srgbClr val="000000"/>
              </a:solidFill>
              <a:latin typeface="Lucid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003803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58775" y="941388"/>
            <a:ext cx="8426450" cy="487362"/>
          </a:xfrm>
        </p:spPr>
        <p:txBody>
          <a:bodyPr/>
          <a:lstStyle/>
          <a:p>
            <a:pPr>
              <a:defRPr/>
            </a:pPr>
            <a:r>
              <a:rPr lang="en-US" sz="2800" cap="small" dirty="0">
                <a:ea typeface="ＭＳ Ｐゴシック" charset="0"/>
              </a:rPr>
              <a:t>Hop Varietal Recognition</a:t>
            </a:r>
          </a:p>
        </p:txBody>
      </p:sp>
      <p:pic>
        <p:nvPicPr>
          <p:cNvPr id="135170" name="Picture 1" descr="types-of-hops-infographic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575" y="1604963"/>
            <a:ext cx="3862388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1" name="Rectangle 2"/>
          <p:cNvSpPr>
            <a:spLocks noChangeArrowheads="1"/>
          </p:cNvSpPr>
          <p:nvPr/>
        </p:nvSpPr>
        <p:spPr bwMode="auto">
          <a:xfrm>
            <a:off x="323850" y="5784850"/>
            <a:ext cx="4572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</a:rPr>
              <a:t>https://vinepair.com/features/external/types-of-hops-infographic.png</a:t>
            </a:r>
          </a:p>
        </p:txBody>
      </p:sp>
      <p:pic>
        <p:nvPicPr>
          <p:cNvPr id="135172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4575" y="1477963"/>
            <a:ext cx="3443288" cy="411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3" name="Rectangle 8"/>
          <p:cNvSpPr>
            <a:spLocks noChangeArrowheads="1"/>
          </p:cNvSpPr>
          <p:nvPr/>
        </p:nvSpPr>
        <p:spPr bwMode="auto">
          <a:xfrm>
            <a:off x="4303714" y="5567363"/>
            <a:ext cx="48402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</a:rPr>
              <a:t>https://static1.squarespace.com/static/5386bf34e4b0f6a71c87ce6a/59aedb5cff7c5054b51780b4/5b6cb4e440ec9ad5dd96e651/1533920779276/FBC-Field-to-Ferment-bottle-lineup-2018.png?format=2500w</a:t>
            </a:r>
          </a:p>
        </p:txBody>
      </p:sp>
      <p:pic>
        <p:nvPicPr>
          <p:cNvPr id="135174" name="Picture 10" descr="FBC-F2F-hop-progression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9650" y="3538538"/>
            <a:ext cx="3663950" cy="171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3709431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3"/>
          <p:cNvSpPr>
            <a:spLocks noChangeArrowheads="1"/>
          </p:cNvSpPr>
          <p:nvPr/>
        </p:nvSpPr>
        <p:spPr bwMode="auto">
          <a:xfrm>
            <a:off x="438808" y="1747838"/>
            <a:ext cx="8705191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r>
              <a:rPr lang="en-US" altLang="en-US" sz="2200" i="1">
                <a:solidFill>
                  <a:srgbClr val="000000"/>
                </a:solidFill>
                <a:latin typeface="Lucida Sans" charset="0"/>
              </a:rPr>
              <a:t>“Today’s sophisticated beer consumers demand diverse flavors that can serve to differentiate craft brands from one another...</a:t>
            </a:r>
          </a:p>
          <a:p>
            <a:endParaRPr lang="en-US" altLang="en-US" sz="2200" i="1">
              <a:solidFill>
                <a:srgbClr val="000000"/>
              </a:solidFill>
              <a:latin typeface="Lucida Sans" charset="0"/>
            </a:endParaRPr>
          </a:p>
          <a:p>
            <a:endParaRPr lang="en-US" altLang="en-US" sz="2200" i="1">
              <a:solidFill>
                <a:srgbClr val="000000"/>
              </a:solidFill>
              <a:latin typeface="Lucida Sans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black">
          <a:xfrm>
            <a:off x="214008" y="833790"/>
            <a:ext cx="8929992" cy="480131"/>
          </a:xfrm>
          <a:prstGeom prst="rect">
            <a:avLst/>
          </a:prstGeom>
          <a:noFill/>
          <a:ln>
            <a:noFill/>
          </a:ln>
        </p:spPr>
        <p:txBody>
          <a:bodyPr wrap="square" lIns="457200" rIns="457200" anchor="b" anchorCtr="1">
            <a:sp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Lucida Sans" pitchFamily="34" charset="0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Lucida Sans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Lucida Sans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Lucida Sans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Lucida Sans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800" cap="small" dirty="0"/>
              <a:t>Importance of Beer Flavor to Consumers</a:t>
            </a:r>
          </a:p>
        </p:txBody>
      </p:sp>
      <p:sp>
        <p:nvSpPr>
          <p:cNvPr id="137219" name="Rectangle 9"/>
          <p:cNvSpPr>
            <a:spLocks noChangeArrowheads="1"/>
          </p:cNvSpPr>
          <p:nvPr/>
        </p:nvSpPr>
        <p:spPr bwMode="auto">
          <a:xfrm>
            <a:off x="5789614" y="2663825"/>
            <a:ext cx="37877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/>
            <a:r>
              <a:rPr lang="en-US" altLang="en-US" sz="1600">
                <a:solidFill>
                  <a:srgbClr val="000000"/>
                </a:solidFill>
                <a:latin typeface="Lucida Sans" charset="0"/>
              </a:rPr>
              <a:t>Brewers Association, 2014</a:t>
            </a:r>
          </a:p>
        </p:txBody>
      </p:sp>
      <p:sp>
        <p:nvSpPr>
          <p:cNvPr id="137220" name="Rectangle 1"/>
          <p:cNvSpPr>
            <a:spLocks noChangeArrowheads="1"/>
          </p:cNvSpPr>
          <p:nvPr/>
        </p:nvSpPr>
        <p:spPr bwMode="auto">
          <a:xfrm>
            <a:off x="758756" y="3552827"/>
            <a:ext cx="7813743" cy="92333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Lucida Sans" charset="0"/>
              </a:rPr>
              <a:t>~50% of craft beer consumers report </a:t>
            </a:r>
            <a:r>
              <a:rPr lang="en-US" altLang="en-US" b="1">
                <a:solidFill>
                  <a:srgbClr val="000000"/>
                </a:solidFill>
                <a:latin typeface="Lucida Sans" charset="0"/>
              </a:rPr>
              <a:t>experimenting with styles and flavors </a:t>
            </a:r>
            <a:r>
              <a:rPr lang="en-US" altLang="en-US">
                <a:solidFill>
                  <a:srgbClr val="000000"/>
                </a:solidFill>
                <a:latin typeface="Lucida Sans" charset="0"/>
              </a:rPr>
              <a:t>as the primary reason for buying craft beer. (Nielsen, 2015)</a:t>
            </a:r>
          </a:p>
        </p:txBody>
      </p:sp>
      <p:sp>
        <p:nvSpPr>
          <p:cNvPr id="137221" name="Rectangle 2"/>
          <p:cNvSpPr>
            <a:spLocks noChangeArrowheads="1"/>
          </p:cNvSpPr>
          <p:nvPr/>
        </p:nvSpPr>
        <p:spPr bwMode="auto">
          <a:xfrm>
            <a:off x="496888" y="4841876"/>
            <a:ext cx="838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r>
              <a:rPr lang="en-US" altLang="en-US" sz="2400" u="sng">
                <a:solidFill>
                  <a:srgbClr val="000000"/>
                </a:solidFill>
                <a:latin typeface="Lucida Sans" charset="0"/>
              </a:rPr>
              <a:t>Could malt be the new flavor frontier for craft brewers?</a:t>
            </a:r>
          </a:p>
        </p:txBody>
      </p:sp>
    </p:spTree>
    <p:extLst>
      <p:ext uri="{BB962C8B-B14F-4D97-AF65-F5344CB8AC3E}">
        <p14:creationId xmlns:p14="http://schemas.microsoft.com/office/powerpoint/2010/main" val="514059313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5900" y="2341563"/>
            <a:ext cx="3848100" cy="25654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8483" name="Rectangle 12"/>
          <p:cNvSpPr>
            <a:spLocks noChangeArrowheads="1"/>
          </p:cNvSpPr>
          <p:nvPr/>
        </p:nvSpPr>
        <p:spPr bwMode="auto">
          <a:xfrm>
            <a:off x="2286000" y="-42625963"/>
            <a:ext cx="4572000" cy="1609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</a:rPr>
              <a:t>data:image/jpeg;base64,/9j/4AAQSkZJRgABAQAAAQABAAD/2wCEAAkGBxMTEhUSExMVFRUXGBcXFxcXFRcVFRUXFRUXFhcYFRUYHSggGBolGxUVITEhJSkrLi4uFx8zODMtNygtLi0BCgoKDg0OGxAQGy0lHyUtLS0tLS0tLS0tLS0tLS0tLS0tLS0tLS0tLS0tLS0tLS0tLS0tLS0tLS0tLS0tLS0tLf/AABEIAOEA4QMBEQACEQEDEQH/xAAbAAACAwEBAQAAAAAAAAAAAAACAwABBAUGB//EADsQAAIBAgIHBAgGAgEFAAAAAAABAgMRITEEEkFRYXGRBVKBoQYTFTKxwdHwFCIzkuHxQnIjFlNigqL/xAAaAQADAQEBAQAAAAAAAAAAAAAAAQIDBQQG/8QANxEAAgIBAgMGBQIFAwUAAAAAAAECEQMSIQQxQQUTUVKRoRQVMmFxM9E0QoGx4SJTwSNyovDx/9oADAMBAAIRAxEAPwD2UpSqSc6km5ccrbrbD5KUpZJOU3bPpko44qMFsFqpRZD2RNttAU30vluIstlzd/vaDYlsDf4EjBqCY4gSWziLqUiVLLaJ0CtiI1ccSbNHEL1iCxaWVODfyBsE6G0dDusUJJ8yJZaew9aJG2RdbEd7IRDQnrY2sg0lvKq2G1NCu7qy+9wtBKy1sZ50pJtbdn8Cap0aKSastQksbtCtoVplw0jZLwKUgcPAdON7Mb3IToCVwsaHUEXBkTNC3mqZmFFFIli6tBPZmJxTKjNoqV0tXWer3b3XQdtLTe3gNU3dbmVval8rGX3Rr+QL32sVlcinbeFoNxnrJ96fWReufi/cWmPgvY07/tDkzIWs+ZFldCsrrdt3oh7D5ke/y3sYARp2zeZNUNysp7sAtDM0qv3tIbZoojNGoa2dxxVkznp5GpaLHdw8SkjJ5JDPUReFh7NE62h0YW4D+xDdhqmGknUT1Y6DURwCh2TVCkFgyp4/dwoFIXOHjvIa8CkxFSipL57hGik4sU4NLO/AhMu0+hPWXWJWq9mGmnsMoVMkVF9CZRHTlveH3sNGzNLwGVKtlfN4WL1UrJUbYEZt5i1WU0lyAclIV2VTRm0iorMmUlRpCLsVF8SEWypOwPbcFuT1r3eZWthpRtckgujGrB1ne6yYX1CtqYUIiQmyOaXEHJIdNiHJydltM7b2LpR3DeirDHnxG4pC7xj1o8e6uhdIz1vxGKIybDisBolhRQhMaolUTZagUkKy7B1FYLQhlgAGAm0UA7oT2HswX0+ZLKAlFbiRpsRLR91rNbSaNFMzyi4u3wyFujRNNDYzTxZpGV8yGn0GOSk0zTZk00qKc89wmwoGLsuBKexTVsyTuyOZsqQEGJMbJKXQbYJFa/MLHR0UjRUeYKk1jcE65ikn0F1KyyXIhzVFKINKjtJURymaIx8C9zNsNQxGluTewyMMblaSWwlEBWWorargq6ibfQYlwAkIqxFMLQEgHQGRslypAgdYjWVQtyM3NFUDIWsaKuPUhkuDkALQrGLqxuguyoumIkrK/wB+BRa3dC1JLK7LTSRTTYqVVu6Sy+2Juy1FdR1KotXlmUq0mck9Rainlk0FILaEyoYkaS9YucRFJg25gM6Wp/H9mlHmsVWnfBESlexcVW4UdHQlFWJzZphHga/YybDWdh9SegaBCYT/AKK6CLSJEXcLCiOREp0FFORm8w6Iie8EFsDvhFNkyzABqNkJuRVlSXxBplJkaNHHYRaj1BQbQWUkZNtOgsjgTqDUD6opTHqKdI17yh6hU6T4YFLJaopSEzp/xYq7NEzLVg3fHPNW3cRt7GsWhMpuySdrbAvYtJXbDnpbVsOePwKT8CViTCVRSvbPgSxaWhWqySrOhOd3qotu9kYJVuytGp787ijEJs0pf2UZDYopEsJDJIK0BbDUBRm5pcxkSuYvLYrotRMnJticgrWNnHYOZGzFxd7CoEUYtsdAyTNe6opUXF2NoQ0ie5dwljvYAY2CcKhQ3YKfG4STUdhho8ri2yWRy2F93W4UEmZteAmiRE3sJsqxKkCkKnSxubRnRop7UZnQNVKzXUA6C3Fla2Lq6MrbxlRnuY3SccVig5m2pS5ivWyGVpidXR43uxRWx5ZvoaFEozsZAaJYxF0QWhJgwbmMpjoKxlPJ4Csuxi5ORLYcYgkTZbNXFJgij1RSaGUwWNDQE+od1RSA9YU0h6QVUbY7HpSCk74De4lsDJbCWhoDWtkSVVhOoRpiLSXGRM90FFxZjKO4mhqZjJUZNF2EkSW0MaYqa8TWLRrFivA3iWA4eJQ7FVKe3qNqy1LoI1FvXQijS2bIRVrbCzBt2FGIWKxqiURYbL6CKMJzoAkjyyk2xNl2M6IDhEuMWJjLG8Y9RAtbT0KKZSZnlmXRoiLduGgAcx2VRIpYiBsGzYcx8i21cNhblJ9CBlVI7SWNMGKAGy7YkhZbZEkkgDjL+TzS8WRKPUcmRyMWXYAIOxpmeoj0QkboB8eXI3TGKnEdFpg+qfAKHqQ5IVEDoxwKqiGw0VsSU2RJjLSPJkYmEjMzGJGqiItGygrAJM3jFCoVOZXItREp2Gacy3IViSFuIMuy5L+gYkyhcwBmrEvYpMqK27RbA2WmIVBXCwouC2iE/ATIybNEXFozcbEx9KZnpMpRGRkTaM5ItsTaEKqlQe5rAUvA9UJWaFPgboAPVPd5lV9h6kMlgS0StxsckN8iep6qno8LL8kcl/ij62GDG4r/AEr0RxJZJ292F+Gh3I/tRXcYvKvRC7yfi/Un4eHcj+1C+Gw+ReiDvJ+LJ+Hh3Y9EL4bD5F6INcvFl+oj3Y9EP4bD5F6INcvEXPQoP/FeGBlLgcEv5Slnmupz9K7KecHfg/qeDP2Y0rxP+h6sfFrlI5M1Z44NeRyJLS6Z7k7WwuSuSylsWFgXkN7BzKk7ibBFawrodC5u5DdjWwPAkoFysK6GlYalcLJqjo9hQTq2aTWq81fcdHsqMZZ6kr2Z5eMbWO0+p6D8LDuR/aj6P4fF5V6I5Xez8X6k/C0+5H9qD4fF5V6Ifez8z9SfhYdyP7UHw+HyL0Qu9n4v1L/Dw7seiF8Nh8i9EHeS8WT8PDux6IPhsPkXog7yXiyfhodyP7UHw2HyL0Qd5PxYM9GhZ/kjl3UEuHxU/wDQvRDWSd836nkJbVxPkUd1A24ljsYkSSw0w6CPX0vdXJfA+yh9K/Bwpc2BpFdQWtLIy4jiIYIa58hwg5ukZfa9Pj0PB864XxfobLhMhPa1Pj0KXa/DPq/QPhMhPa1Pj0L+aYPv6B8JkH0dMhLBSx3PBnoxcXiy7Re5nPDOPNGg9Jkc3tfQtZa695Z8UcztHhFOPeR5r3R7OFzaXpfI4SPnzpFbCbQAxYkxsGTJbKQNyXIYLRFjBvxuGoZQnIAojEzq+j7/AOX/ANX8jrdkfr/0f/B4+NX/AEv6npD6c5BzqnbFNNpqWGeC+pzp9qYIScXe32PVHg8jSexS7ap7pdF9SfmuD7+g/gsn2J7ap/8Al0X1F834f7+n+Q+CyfYv2zT3S6fyS+2eGXO/QPg8n2Nmj1lOKkr2e86HD5458ayRun4nnnBwlpYVV2i29zNJtKLbFFW1R4mc1c+KTR9CkwvBmlCHxaeA9mZvYtLYFAetpZLkvgfYQ+lfg4UubMXbf6Xijl9tfwr/ACj0cL+oecnM+PhzOpBWXCZ6VRTQSZvFiBlUexGmqhqPieh7G0lzhaWcdu9PI+i7O4iWXHUuaOVxWJQlceTOg0dB7nlPIaYtWclubPjeIjoyyj4M72J6oJidY87kXRWsLUOihOQFuBm2FlRh1Fdg2RwCxpkcMBBYrIqLK5mnQdNdOeslfC2PE9vC8S8E9aVmObCskdLZ0V6QS7i6s6PzrJ5UeX5fHxOdUrazbtm79TmTm5ycvE9cYaVRWv4fImx0FG2wKolh0KTnNR3syx8O8+ZQXV+xOSShByPW04JJJZLA+6hBQiorkjhttu2cn0k0txhqLOWf+pyO2eJ0Y1iXOX9j3cBi1T1Pp/c8qn1PnIHZovxNbEb0i0YMqUcwkqBM9hS91cl8D7GH0r8HBlzZj7b/AEvFHM7a/hX+Ub8L+oeaqHyEYnWgqDgj0xQMJxNEmKwFTKQ9R1/R2954WSsvHH78TtdjptzfTY8PHVUTtncOceU7Tf8Ayz5s+Q45/wDXn+Tt8P8ApxM6ieFmtlalzNsd0Mp0ybJcgtUmydRFEA1WEki1uKypDoaM1aJSiaxYqKLRTKKGFcqxUC7gGw6L4je6JZ2/R7R86j5L5nZ7H4fnlf4RzuOycoI7bZ3m6OceK7X0l1Kjey9lyWR8Pxmd587n06fg+h4bGscEjnSTWBinR6VTJ66W5GveMNMTo0ZPcaxtHmkkHJ7BTewkevpe6uS+B9lj+lfg4MubMnbMW6eCvijwdqwc+HaS6o34RpZNzz/4eWbi+h8wuGyL+V+h1O8j4hqhLuvozZcPk8r9CdcfEJUJd19C1gyeVi7yPiPodnzlsst7PRi4DNkfKvuzOfEQj1O5omjKnHVXi973n0PD4I4IKETm5cjyS1MLSKqhFyewvNkWODm+goQc5KKPI1W273xbufF5JOTcn1O7FJKiQZg2DGwZLIZdzJktEuIVFpFqNgVMpRopCXIZpQuS8S0UgWi0hgTQxpkeAWMq5QBU020li3ZLm2OMXJ6VzYpNJWz2ui0VCEYrYvPafZYMSxY1BdD57JPXJyMnbWkatNrbLDw2/fE8faefu8Liuctv3N+Ex6sl+B5aaWbPkmkdpXyMdWqtgI1jF9RPrHvGaUjtxij1ngbYFRGGXkVFnsKXurkvgfbY/oX4ODLmwyySABAAgAQABqVFFXbsiZzjBapOkOMXJ0jz3aenOo7LCK2b+J83x3GPO9K+n+51eHwLGrfMwPec1o9ILZhkKR3afYysvzvoj6CPYkGk9b9jmvjHfIv2Ku++iD5Dj879hfGvwJ7EXffRC+QY/O/YPjX4F+xl330RS7Cgv537C+NfgU+xV330Q/kcPO/Ya41+AD7Bj330QfI4ed+xXx78Cv8Ap+PffRD+SQ87D49+U4+nUdScoJ5Wx8DjcTi7nK8afI9+GeuCkZWjyuVGxBxkAJohnX9HNF1p67yh8Xl8/I6vZWDXl1vlH+54eOy6YaV1PTn0pxzy3a+la9ZrZHBeGZ8r2ln73O10Wx2uFxaMV9WYHtOaz0mSrSjfdwIRtGTAwKHudOx6meUqTwMsi2Gj2NL3VyXwPtcf0L8HAlzYrTtJ9XHWtfG1r2MOM4n4fFrq/YvDi7yWmznR7cf/AG//AK/g5C7df+3/AOX+D1vgV5vb/J09FrqcVJeK3M7XDcRHPjU4njyY3CVMcbmZxtK7VqRbjqqL8X4nA4jtTNjm4aUn6/sdDHwuOS1XZzdIrynjKTf3uOZk4ieV3N2eyEIw2ihcSWUwZwIe40xWRk0WaKfalXLXfl9Df5hxS5Tft+xk+GxeAa7Tq99+X0F8x4rzv2/Yn4bF5SR7Tqv/ADfl9CvmXE+d+37A+GxeUv2jV778voUu0OJ879v2D4bF5Sp9pVe+/LLoP5hxL/nft+wLhsXlBfadVL9R8MvoC7Q4nzv2/Yfw2J/yge1azX6j6L6B8w4nzv2/Yr4XEn9JlqVXJ3k7t7WeXJOU5apO2zaMVFVECfMxkUgYbxxBhmliPXdjaNqUknm/zPm/4sfX9n4O5wJPm93/AFOFxWTXkb6LYb2jpHq6cpcMObyNOLzdzilMnBj7zIonj08bvHefHt3uzu9KClTMpJiUjDWT3Eo3jQjWlwL2NKR14y4HrR42iTxvsMp72C2PZUfdXJfA+0x/QvwcCX1MxdufpPmjndr/AMM/yj0cH+qcGGJ8mtzpvY39maVqSs8nnw4nS7N4zuMlS+l8/t9zzcRi1x25o759ccs5/a2h6y1l7y80cntXg+9h3kfqXuj1cNm0PS+TOBL4HzEXR1EKSe80uuRexE3vBMHRJIlggdQhodlMlrcCWJpjAUhqx0RyHuCRCkALGMlvFABFhmICsNwkhmvsvRterGOxO75I9vA4O9zqL5c2YcRk0Y2z2R9kcA4HpLpGUL5YvnsPn+2c+6xL8v8A4OnwGPnM4UcDh2dJjosGQ0YtKTzuZrmbQMWqzTY3tHZXM9VbHiYTj/ZElsJM9lR91cl8D7LH9K/BwJfUzD29+l4o5vbP8K/yj08F+r/Q89TnY+SR1ZRGesYyNKO52RpmstR5rLiv4PqOyeN7yPdT5rl91/g5vFYdL1LkzpHZPIcHtXRNR6y92Xkz5TtTg+4yd5H6ZezOnw2bWqfNHKlgc5SPatwHLf8A2KyqC1irFQPAkYNrfeQqHzBuKhlIKAi3BQy1yKQicwAjQAUt20K6D+4NwXMD0fo3Q/K6j24Lkj6PsfDUHkfU5XH5P9Sguh2ZOyuzstpK2eBK9jxGl1vWVJS3u6+S6HxWfL32WU31f/w+hxw7uCiRbjFjDjHDKxPQTe5k0h70QjWJj1izajsX4HuPEVIiS2Gj2VH3VyXwPsMf0r8HAl9TMPbv6XijndsK+Gf5R6eD/VPOSZ8fTizrJFtlKVhQylXcWpJ4ovFmniyKceaIlBSTTPU6JpCnFSW3yZ9xw2eOfGpx6nFy43jk4sKvSUouLyZWbDHNBwlyZMJuLtHmNLoOMnFnxebDLBkeOXQ7OKamtSMknu+7GTZukDJ7VkJsaKEBG7lWBUl1AaBUgHQVwESLAGFe+I7FyLtvGgBmlnYYK+RSjikli3ZBFapUubHex7XRqWpGMdy/s+3w41jgoLofPZJ65ORj7d0jUpNbZflXjn5fE8Xambu+HaXOW37+xvwePXlvw3PLQsfJWdphpslsnYqpUsQp7jSszTqa2w0Ss0SoTq8CtLLs6FOopLB3PYpJrY80ouL3C1d39g0FnsqXurkvgfXw+lfg4EvqZh7e/S8UeDtT+H/qj08H+qebifKzhZ1i28DzNUwRQxnT7F0pwdn7svJnU7L43uMmiX0v2Z4+Lxa1a5o9EfXnJMHa2ha8br3l5rccvtTgu/x6o/Uvf7Hq4bN3cqfJnm1G1z5GzrWA4gVZIopAyprYU0CYuWQUUirIY7CEhBRtmNCYNt3QKGFb72DEVJeIAjodgaPrVE3lH83js+vgdLsrD3me3yjv+3/v2PLxuTTjpc3sepPqjjHm/SGveoo7Irzf2j5jtjPqzKHh/dnW4GFQvxOSrHHbPcHfAykxCqpMeY4+Iux6YoslmagNgrcDVKiHuaOLLM/wdKHpC1Zai6s6ce1pJVp9zxvgE97Fab2s6kNXVSxvmYcT2hLPDQ40aYuFWOWqzA0cxqz0lX2GM4jHQMuhDCjIghpnSodqyjFRaTttudnD23lxQUHG662eSfCxk7sP2y+4upr8/wAn+2vX/BPwa8Tl1Zazbta/kcTLk7yblVXue2GySFuJMfAtMGxsh2D8hjFSjiBaexSWfMBlp5MdCDQIkjsMC7bdgABPAljR0Oy+01SUrxbbtlbYdLgOPjwylqi3fgeXiOGeWqZvfpDHuS6o9/z3F5H7Hm+Xy8yOFWq603J5t36nz2bK8s5TfVnShHTFRXQqSPO2Oy4ohshsXN3NII0iqRSysemKH1K1WaUwtCdGqXXFdSouy5xpmq2BfQy6kVlx/kKoOYaa5BRILklkS9h02XGZhPcGg4yPO0Joiz+QUHQbF3CUaIaoK5mRRY0BUkWhpipF2aIjWJYCXEEXZUntw4jbBAuIMdh5isXIC3AEMkbgDoYnbDd5hYqvcqT+/wCCGwQDvfgZ6itg4LaTZLYyKIbMXIKwkrBKzLKWJ6sdHoS2JNXxvyPSlsC2Mtlv+IjXcTKXq5YXs/Ma2LS1x+50oSva2TNk7PK1RGgAt4ie7DkRrkJoAUm8NhlJD2Cijz6QZesDjQqIpNchLluFJjKU23Z5bCZJESSS2NBmYlMpMpATRqkWmIUsSrLojljwHY6KYICtdBYUy9QAsFxaxDkO7LT2P74CD8EWDaxJYuaJbLcZyYWEoGdkOQyELE2ZthbASBK2JqM2jE3ihMjaKLQhvF3/AKN19y+mxNQoLL0qF0QxY3TA0StknmioMrJHqjQpXd8vgWnbtmdUqCG9ySiaGEpXJe4qoilYykgotSxM2FbBtmMpE3XMtSJbsiTGxmJGdDImiGId7vcaI12oXG+INlMluI0ALe/dYa2HRFisAuw5FxuIHQ2OdguiGDNIzcxopJEuQWWiGyXIZFEszZaZUVY0rFVqmBSiaRiIlLE3ijRIVUd9mG80SLWwmMsbeL4cjSPgW1tZX4xcR6w7pjI1DNsnSZq9O/MhOjWLoVCU1tNNa6FtRfQv188r/UrXsLRHmHQ0vVwld7ntKixTx6t0OemywaWW/aTr3M+5XJh09PWTXiwtMTwvoNVRPJozlHYjS1zHU57GeaUSJRsKdjMx0MOgMKodNlpBFCG8SjXoFZDEBJ2xGNFSpqwx2yU0rgDZKsbu9xbCi9qCdUhsNIKkjNoJRbDiiWZO0MjERNMtySKUbGosRVkaJG0VRnlV4GiRooi5y27jRbFJCqk7YdC/sVFWIc1fHFZCNKdbD/Vw7wUZ3LwM0pbQo1SFyrO49OxSjsMjVIcSXEl0FMAXG4+Q7omtsCgovWCgoKOruE3IW4xQlnGTWGTFfRom48mgnUkve5cydKfIWmL5GnRNIu8WTKBlkga1VvmIy00EMkqbAaQEndDoa2DlkAlzFpWGUVUqEDSETqYhRaQGviNRsqtjXCvZWsJwMXCyqlR2FoCMURTu/Aqh1sKm8xxRSQmUk82apFpMXJXtt5bOY6KWwtxv4faGVdA1eQhxFa3IKLoOa8BslGeccSkzRMHWHQ6B9YPSPSHKeCJoVFxqg4icS4zE0DQy6ZO6J5DlIijOhsMUKiXsxSeqOrL+o3UalyGYSVGpMRkLbbGiuRIoAsNAiQZyAaQm4ki6EzLSLRa2PKxott0L7Bvz+8wkJBSeBDEgVVeOVhIelCU0sWNIt2DG+LWRaQ34DYU7YlpVuQ5WZ6tr3yZLNI8qETqBRokL1X3fIrSVa8R1VCZERM2CLRmZqagxY2NhRkJoTQMmNDRevgKhUHCYmhNGilIzaM5I00Mrk0ZSKrQEthxYzQ57yZIjIjcmQYUTWxHQ62KUwCgtbAQqM1Wq7jSNYx2F45P+yitugUG73th8CkS65DKjV91i5NExTBm9pmyl4ASq4CGogx3eJaWw34l+rwvtGlsLVvQ6mrLnmWlRD3LrVVFXuNtVsEYtsmj9l1qkNZRstmtg5f6mkOFyyhqrbp9/wKfE4YS0t7/2Or2R6PWd52bX7Y/Vnp4fgpznXhzfRf5PHxPH2qieg9mx3+SOr8tXnfscz4mR87rnzcj6eJneQGpmkaI0QBRRKWYS5BLkUwGSQISCiJiZpp5mUjNmyl7rEYP6i57SWCB0PaLIPIdGJmedgoYwI7RdRsOWa5ASZ182M1JU90YLmOWX3uNTMVPaZvmWgamSENEWb5L5lAKfveCGyv5Tdou01xmGQCqKRUTNR9+PNfEmH1L8mkvpZ9C0j3l/qz6jN+vH/tZ8zD6X+Q9B9xeJXZ36C/qTm+o0HuMj/9k=</a:t>
            </a:r>
          </a:p>
        </p:txBody>
      </p:sp>
      <p:sp>
        <p:nvSpPr>
          <p:cNvPr id="148484" name="Rectangle 13"/>
          <p:cNvSpPr>
            <a:spLocks noChangeArrowheads="1"/>
          </p:cNvSpPr>
          <p:nvPr/>
        </p:nvSpPr>
        <p:spPr bwMode="auto">
          <a:xfrm>
            <a:off x="2286000" y="-42625963"/>
            <a:ext cx="4572000" cy="1609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</a:rPr>
              <a:t>data:image/jpeg;base64,/9j/4AAQSkZJRgABAQAAAQABAAD/2wCEAAkGBxMTEhUSExMVFRUXGBcXFxcXFRcVFRUXFRUXFhcYFRUYHSggGBolGxUVITEhJSkrLi4uFx8zODMtNygtLi0BCgoKDg0OGxAQGy0lHyUtLS0tLS0tLS0tLS0tLS0tLS0tLS0tLS0tLS0tLS0tLS0tLS0tLS0tLS0tLS0tLS0tLf/AABEIAOEA4QMBEQACEQEDEQH/xAAbAAACAwEBAQAAAAAAAAAAAAACAwABBAUGB//EADsQAAIBAgIHBAgGAgEFAAAAAAABAgMRITEEEkFRYXGRBVKBoQYTFTKxwdHwFCIzkuHxQnIjFlNigqL/xAAaAQADAQEBAQAAAAAAAAAAAAAAAQIDBQQG/8QANxEAAgIBAgMGBQIFAwUAAAAAAAECEQMSIQQxQQUTUVKRoRQVMmFxM9E0QoGx4SJTwSNyovDx/9oADAMBAAIRAxEAPwD2UpSqSc6km5ccrbrbD5KUpZJOU3bPpko44qMFsFqpRZD2RNttAU30vluIstlzd/vaDYlsDf4EjBqCY4gSWziLqUiVLLaJ0CtiI1ccSbNHEL1iCxaWVODfyBsE6G0dDusUJJ8yJZaew9aJG2RdbEd7IRDQnrY2sg0lvKq2G1NCu7qy+9wtBKy1sZ50pJtbdn8Cap0aKSastQksbtCtoVplw0jZLwKUgcPAdON7Mb3IToCVwsaHUEXBkTNC3mqZmFFFIli6tBPZmJxTKjNoqV0tXWer3b3XQdtLTe3gNU3dbmVval8rGX3Rr+QL32sVlcinbeFoNxnrJ96fWReufi/cWmPgvY07/tDkzIWs+ZFldCsrrdt3oh7D5ke/y3sYARp2zeZNUNysp7sAtDM0qv3tIbZoojNGoa2dxxVkznp5GpaLHdw8SkjJ5JDPUReFh7NE62h0YW4D+xDdhqmGknUT1Y6DURwCh2TVCkFgyp4/dwoFIXOHjvIa8CkxFSipL57hGik4sU4NLO/AhMu0+hPWXWJWq9mGmnsMoVMkVF9CZRHTlveH3sNGzNLwGVKtlfN4WL1UrJUbYEZt5i1WU0lyAclIV2VTRm0iorMmUlRpCLsVF8SEWypOwPbcFuT1r3eZWthpRtckgujGrB1ne6yYX1CtqYUIiQmyOaXEHJIdNiHJydltM7b2LpR3DeirDHnxG4pC7xj1o8e6uhdIz1vxGKIybDisBolhRQhMaolUTZagUkKy7B1FYLQhlgAGAm0UA7oT2HswX0+ZLKAlFbiRpsRLR91rNbSaNFMzyi4u3wyFujRNNDYzTxZpGV8yGn0GOSk0zTZk00qKc89wmwoGLsuBKexTVsyTuyOZsqQEGJMbJKXQbYJFa/MLHR0UjRUeYKk1jcE65ikn0F1KyyXIhzVFKINKjtJURymaIx8C9zNsNQxGluTewyMMblaSWwlEBWWorargq6ibfQYlwAkIqxFMLQEgHQGRslypAgdYjWVQtyM3NFUDIWsaKuPUhkuDkALQrGLqxuguyoumIkrK/wB+BRa3dC1JLK7LTSRTTYqVVu6Sy+2Juy1FdR1KotXlmUq0mck9Rainlk0FILaEyoYkaS9YucRFJg25gM6Wp/H9mlHmsVWnfBESlexcVW4UdHQlFWJzZphHga/YybDWdh9SegaBCYT/AKK6CLSJEXcLCiOREp0FFORm8w6Iie8EFsDvhFNkyzABqNkJuRVlSXxBplJkaNHHYRaj1BQbQWUkZNtOgsjgTqDUD6opTHqKdI17yh6hU6T4YFLJaopSEzp/xYq7NEzLVg3fHPNW3cRt7GsWhMpuySdrbAvYtJXbDnpbVsOePwKT8CViTCVRSvbPgSxaWhWqySrOhOd3qotu9kYJVuytGp787ijEJs0pf2UZDYopEsJDJIK0BbDUBRm5pcxkSuYvLYrotRMnJticgrWNnHYOZGzFxd7CoEUYtsdAyTNe6opUXF2NoQ0ie5dwljvYAY2CcKhQ3YKfG4STUdhho8ri2yWRy2F93W4UEmZteAmiRE3sJsqxKkCkKnSxubRnRop7UZnQNVKzXUA6C3Fla2Lq6MrbxlRnuY3SccVig5m2pS5ivWyGVpidXR43uxRWx5ZvoaFEozsZAaJYxF0QWhJgwbmMpjoKxlPJ4Csuxi5ORLYcYgkTZbNXFJgij1RSaGUwWNDQE+od1RSA9YU0h6QVUbY7HpSCk74De4lsDJbCWhoDWtkSVVhOoRpiLSXGRM90FFxZjKO4mhqZjJUZNF2EkSW0MaYqa8TWLRrFivA3iWA4eJQ7FVKe3qNqy1LoI1FvXQijS2bIRVrbCzBt2FGIWKxqiURYbL6CKMJzoAkjyyk2xNl2M6IDhEuMWJjLG8Y9RAtbT0KKZSZnlmXRoiLduGgAcx2VRIpYiBsGzYcx8i21cNhblJ9CBlVI7SWNMGKAGy7YkhZbZEkkgDjL+TzS8WRKPUcmRyMWXYAIOxpmeoj0QkboB8eXI3TGKnEdFpg+qfAKHqQ5IVEDoxwKqiGw0VsSU2RJjLSPJkYmEjMzGJGqiItGygrAJM3jFCoVOZXItREp2Gacy3IViSFuIMuy5L+gYkyhcwBmrEvYpMqK27RbA2WmIVBXCwouC2iE/ATIybNEXFozcbEx9KZnpMpRGRkTaM5ItsTaEKqlQe5rAUvA9UJWaFPgboAPVPd5lV9h6kMlgS0StxsckN8iep6qno8LL8kcl/ij62GDG4r/AEr0RxJZJ292F+Gh3I/tRXcYvKvRC7yfi/Un4eHcj+1C+Gw+ReiDvJ+LJ+Hh3Y9EL4bD5F6INcvFl+oj3Y9EP4bD5F6INcvEXPQoP/FeGBlLgcEv5Slnmupz9K7KecHfg/qeDP2Y0rxP+h6sfFrlI5M1Z44NeRyJLS6Z7k7WwuSuSylsWFgXkN7BzKk7ibBFawrodC5u5DdjWwPAkoFysK6GlYalcLJqjo9hQTq2aTWq81fcdHsqMZZ6kr2Z5eMbWO0+p6D8LDuR/aj6P4fF5V6I5Xez8X6k/C0+5H9qD4fF5V6Ifez8z9SfhYdyP7UHw+HyL0Qu9n4v1L/Dw7seiF8Nh8i9EHeS8WT8PDux6IPhsPkXog7yXiyfhodyP7UHw2HyL0Qd5PxYM9GhZ/kjl3UEuHxU/wDQvRDWSd836nkJbVxPkUd1A24ljsYkSSw0w6CPX0vdXJfA+yh9K/Bwpc2BpFdQWtLIy4jiIYIa58hwg5ukZfa9Pj0PB864XxfobLhMhPa1Pj0KXa/DPq/QPhMhPa1Pj0L+aYPv6B8JkH0dMhLBSx3PBnoxcXiy7Re5nPDOPNGg9Jkc3tfQtZa695Z8UcztHhFOPeR5r3R7OFzaXpfI4SPnzpFbCbQAxYkxsGTJbKQNyXIYLRFjBvxuGoZQnIAojEzq+j7/AOX/ANX8jrdkfr/0f/B4+NX/AEv6npD6c5BzqnbFNNpqWGeC+pzp9qYIScXe32PVHg8jSexS7ap7pdF9SfmuD7+g/gsn2J7ap/8Al0X1F834f7+n+Q+CyfYv2zT3S6fyS+2eGXO/QPg8n2Nmj1lOKkr2e86HD5458ayRun4nnnBwlpYVV2i29zNJtKLbFFW1R4mc1c+KTR9CkwvBmlCHxaeA9mZvYtLYFAetpZLkvgfYQ+lfg4UubMXbf6Xijl9tfwr/ACj0cL+oecnM+PhzOpBWXCZ6VRTQSZvFiBlUexGmqhqPieh7G0lzhaWcdu9PI+i7O4iWXHUuaOVxWJQlceTOg0dB7nlPIaYtWclubPjeIjoyyj4M72J6oJidY87kXRWsLUOihOQFuBm2FlRh1Fdg2RwCxpkcMBBYrIqLK5mnQdNdOeslfC2PE9vC8S8E9aVmObCskdLZ0V6QS7i6s6PzrJ5UeX5fHxOdUrazbtm79TmTm5ycvE9cYaVRWv4fImx0FG2wKolh0KTnNR3syx8O8+ZQXV+xOSShByPW04JJJZLA+6hBQiorkjhttu2cn0k0txhqLOWf+pyO2eJ0Y1iXOX9j3cBi1T1Pp/c8qn1PnIHZovxNbEb0i0YMqUcwkqBM9hS91cl8D7GH0r8HBlzZj7b/AEvFHM7a/hX+Ub8L+oeaqHyEYnWgqDgj0xQMJxNEmKwFTKQ9R1/R2954WSsvHH78TtdjptzfTY8PHVUTtncOceU7Tf8Ayz5s+Q45/wDXn+Tt8P8ApxM6ieFmtlalzNsd0Mp0ybJcgtUmydRFEA1WEki1uKypDoaM1aJSiaxYqKLRTKKGFcqxUC7gGw6L4je6JZ2/R7R86j5L5nZ7H4fnlf4RzuOycoI7bZ3m6OceK7X0l1Kjey9lyWR8Pxmd587n06fg+h4bGscEjnSTWBinR6VTJ66W5GveMNMTo0ZPcaxtHmkkHJ7BTewkevpe6uS+B9lj+lfg4MubMnbMW6eCvijwdqwc+HaS6o34RpZNzz/4eWbi+h8wuGyL+V+h1O8j4hqhLuvozZcPk8r9CdcfEJUJd19C1gyeVi7yPiPodnzlsst7PRi4DNkfKvuzOfEQj1O5omjKnHVXi973n0PD4I4IKETm5cjyS1MLSKqhFyewvNkWODm+goQc5KKPI1W273xbufF5JOTcn1O7FJKiQZg2DGwZLIZdzJktEuIVFpFqNgVMpRopCXIZpQuS8S0UgWi0hgTQxpkeAWMq5QBU020li3ZLm2OMXJ6VzYpNJWz2ui0VCEYrYvPafZYMSxY1BdD57JPXJyMnbWkatNrbLDw2/fE8faefu8Liuctv3N+Ex6sl+B5aaWbPkmkdpXyMdWqtgI1jF9RPrHvGaUjtxij1ngbYFRGGXkVFnsKXurkvgfbY/oX4ODLmwyySABAAgAQABqVFFXbsiZzjBapOkOMXJ0jz3aenOo7LCK2b+J83x3GPO9K+n+51eHwLGrfMwPec1o9ILZhkKR3afYysvzvoj6CPYkGk9b9jmvjHfIv2Ku++iD5Dj879hfGvwJ7EXffRC+QY/O/YPjX4F+xl330RS7Cgv537C+NfgU+xV330Q/kcPO/Ya41+AD7Bj330QfI4ed+xXx78Cv8Ap+PffRD+SQ87D49+U4+nUdScoJ5Wx8DjcTi7nK8afI9+GeuCkZWjyuVGxBxkAJohnX9HNF1p67yh8Xl8/I6vZWDXl1vlH+54eOy6YaV1PTn0pxzy3a+la9ZrZHBeGZ8r2ln73O10Wx2uFxaMV9WYHtOaz0mSrSjfdwIRtGTAwKHudOx6meUqTwMsi2Gj2NL3VyXwPtcf0L8HAlzYrTtJ9XHWtfG1r2MOM4n4fFrq/YvDi7yWmznR7cf/AG//AK/g5C7df+3/AOX+D1vgV5vb/J09FrqcVJeK3M7XDcRHPjU4njyY3CVMcbmZxtK7VqRbjqqL8X4nA4jtTNjm4aUn6/sdDHwuOS1XZzdIrynjKTf3uOZk4ieV3N2eyEIw2ihcSWUwZwIe40xWRk0WaKfalXLXfl9Df5hxS5Tft+xk+GxeAa7Tq99+X0F8x4rzv2/Yn4bF5SR7Tqv/ADfl9CvmXE+d+37A+GxeUv2jV778voUu0OJ879v2D4bF5Sp9pVe+/LLoP5hxL/nft+wLhsXlBfadVL9R8MvoC7Q4nzv2/Yfw2J/yge1azX6j6L6B8w4nzv2/Yr4XEn9JlqVXJ3k7t7WeXJOU5apO2zaMVFVECfMxkUgYbxxBhmliPXdjaNqUknm/zPm/4sfX9n4O5wJPm93/AFOFxWTXkb6LYb2jpHq6cpcMObyNOLzdzilMnBj7zIonj08bvHefHt3uzu9KClTMpJiUjDWT3Eo3jQjWlwL2NKR14y4HrR42iTxvsMp72C2PZUfdXJfA+0x/QvwcCX1MxdufpPmjndr/AMM/yj0cH+qcGGJ8mtzpvY39maVqSs8nnw4nS7N4zuMlS+l8/t9zzcRi1x25o759ccs5/a2h6y1l7y80cntXg+9h3kfqXuj1cNm0PS+TOBL4HzEXR1EKSe80uuRexE3vBMHRJIlggdQhodlMlrcCWJpjAUhqx0RyHuCRCkALGMlvFABFhmICsNwkhmvsvRterGOxO75I9vA4O9zqL5c2YcRk0Y2z2R9kcA4HpLpGUL5YvnsPn+2c+6xL8v8A4OnwGPnM4UcDh2dJjosGQ0YtKTzuZrmbQMWqzTY3tHZXM9VbHiYTj/ZElsJM9lR91cl8D7LH9K/BwJfUzD29+l4o5vbP8K/yj08F+r/Q89TnY+SR1ZRGesYyNKO52RpmstR5rLiv4PqOyeN7yPdT5rl91/g5vFYdL1LkzpHZPIcHtXRNR6y92Xkz5TtTg+4yd5H6ZezOnw2bWqfNHKlgc5SPatwHLf8A2KyqC1irFQPAkYNrfeQqHzBuKhlIKAi3BQy1yKQicwAjQAUt20K6D+4NwXMD0fo3Q/K6j24Lkj6PsfDUHkfU5XH5P9Sguh2ZOyuzstpK2eBK9jxGl1vWVJS3u6+S6HxWfL32WU31f/w+hxw7uCiRbjFjDjHDKxPQTe5k0h70QjWJj1izajsX4HuPEVIiS2Gj2VH3VyXwPsMf0r8HAl9TMPbv6XijndsK+Gf5R6eD/VPOSZ8fTizrJFtlKVhQylXcWpJ4ovFmniyKceaIlBSTTPU6JpCnFSW3yZ9xw2eOfGpx6nFy43jk4sKvSUouLyZWbDHNBwlyZMJuLtHmNLoOMnFnxebDLBkeOXQ7OKamtSMknu+7GTZukDJ7VkJsaKEBG7lWBUl1AaBUgHQVwESLAGFe+I7FyLtvGgBmlnYYK+RSjikli3ZBFapUubHex7XRqWpGMdy/s+3w41jgoLofPZJ65ORj7d0jUpNbZflXjn5fE8Xambu+HaXOW37+xvwePXlvw3PLQsfJWdphpslsnYqpUsQp7jSszTqa2w0Ss0SoTq8CtLLs6FOopLB3PYpJrY80ouL3C1d39g0FnsqXurkvgfXw+lfg4EvqZh7e/S8UeDtT+H/qj08H+qebifKzhZ1i28DzNUwRQxnT7F0pwdn7svJnU7L43uMmiX0v2Z4+Lxa1a5o9EfXnJMHa2ha8br3l5rccvtTgu/x6o/Uvf7Hq4bN3cqfJnm1G1z5GzrWA4gVZIopAyprYU0CYuWQUUirIY7CEhBRtmNCYNt3QKGFb72DEVJeIAjodgaPrVE3lH83js+vgdLsrD3me3yjv+3/v2PLxuTTjpc3sepPqjjHm/SGveoo7Irzf2j5jtjPqzKHh/dnW4GFQvxOSrHHbPcHfAykxCqpMeY4+Iux6YoslmagNgrcDVKiHuaOLLM/wdKHpC1Zai6s6ce1pJVp9zxvgE97Fab2s6kNXVSxvmYcT2hLPDQ40aYuFWOWqzA0cxqz0lX2GM4jHQMuhDCjIghpnSodqyjFRaTttudnD23lxQUHG662eSfCxk7sP2y+4upr8/wAn+2vX/BPwa8Tl1Zazbta/kcTLk7yblVXue2GySFuJMfAtMGxsh2D8hjFSjiBaexSWfMBlp5MdCDQIkjsMC7bdgABPAljR0Oy+01SUrxbbtlbYdLgOPjwylqi3fgeXiOGeWqZvfpDHuS6o9/z3F5H7Hm+Xy8yOFWq603J5t36nz2bK8s5TfVnShHTFRXQqSPO2Oy4ohshsXN3NII0iqRSysemKH1K1WaUwtCdGqXXFdSouy5xpmq2BfQy6kVlx/kKoOYaa5BRILklkS9h02XGZhPcGg4yPO0Joiz+QUHQbF3CUaIaoK5mRRY0BUkWhpipF2aIjWJYCXEEXZUntw4jbBAuIMdh5isXIC3AEMkbgDoYnbDd5hYqvcqT+/wCCGwQDvfgZ6itg4LaTZLYyKIbMXIKwkrBKzLKWJ6sdHoS2JNXxvyPSlsC2Mtlv+IjXcTKXq5YXs/Ma2LS1x+50oSva2TNk7PK1RGgAt4ie7DkRrkJoAUm8NhlJD2Cijz6QZesDjQqIpNchLluFJjKU23Z5bCZJESSS2NBmYlMpMpATRqkWmIUsSrLojljwHY6KYICtdBYUy9QAsFxaxDkO7LT2P74CD8EWDaxJYuaJbLcZyYWEoGdkOQyELE2ZthbASBK2JqM2jE3ihMjaKLQhvF3/AKN19y+mxNQoLL0qF0QxY3TA0StknmioMrJHqjQpXd8vgWnbtmdUqCG9ySiaGEpXJe4qoilYykgotSxM2FbBtmMpE3XMtSJbsiTGxmJGdDImiGId7vcaI12oXG+INlMluI0ALe/dYa2HRFisAuw5FxuIHQ2OdguiGDNIzcxopJEuQWWiGyXIZFEszZaZUVY0rFVqmBSiaRiIlLE3ijRIVUd9mG80SLWwmMsbeL4cjSPgW1tZX4xcR6w7pjI1DNsnSZq9O/MhOjWLoVCU1tNNa6FtRfQv188r/UrXsLRHmHQ0vVwld7ntKixTx6t0OemywaWW/aTr3M+5XJh09PWTXiwtMTwvoNVRPJozlHYjS1zHU57GeaUSJRsKdjMx0MOgMKodNlpBFCG8SjXoFZDEBJ2xGNFSpqwx2yU0rgDZKsbu9xbCi9qCdUhsNIKkjNoJRbDiiWZO0MjERNMtySKUbGosRVkaJG0VRnlV4GiRooi5y27jRbFJCqk7YdC/sVFWIc1fHFZCNKdbD/Vw7wUZ3LwM0pbQo1SFyrO49OxSjsMjVIcSXEl0FMAXG4+Q7omtsCgovWCgoKOruE3IW4xQlnGTWGTFfRom48mgnUkve5cydKfIWmL5GnRNIu8WTKBlkga1VvmIy00EMkqbAaQEndDoa2DlkAlzFpWGUVUqEDSETqYhRaQGviNRsqtjXCvZWsJwMXCyqlR2FoCMURTu/Aqh1sKm8xxRSQmUk82apFpMXJXtt5bOY6KWwtxv4faGVdA1eQhxFa3IKLoOa8BslGeccSkzRMHWHQ6B9YPSPSHKeCJoVFxqg4icS4zE0DQy6ZO6J5DlIijOhsMUKiXsxSeqOrL+o3UalyGYSVGpMRkLbbGiuRIoAsNAiQZyAaQm4ki6EzLSLRa2PKxott0L7Bvz+8wkJBSeBDEgVVeOVhIelCU0sWNIt2DG+LWRaQ34DYU7YlpVuQ5WZ6tr3yZLNI8qETqBRokL1X3fIrSVa8R1VCZERM2CLRmZqagxY2NhRkJoTQMmNDRevgKhUHCYmhNGilIzaM5I00Mrk0ZSKrQEthxYzQ57yZIjIjcmQYUTWxHQ62KUwCgtbAQqM1Wq7jSNYx2F45P+yitugUG73th8CkS65DKjV91i5NExTBm9pmyl4ASq4CGogx3eJaWw34l+rwvtGlsLVvQ6mrLnmWlRD3LrVVFXuNtVsEYtsmj9l1qkNZRstmtg5f6mkOFyyhqrbp9/wKfE4YS0t7/2Or2R6PWd52bX7Y/Vnp4fgpznXhzfRf5PHxPH2qieg9mx3+SOr8tXnfscz4mR87rnzcj6eJneQGpmkaI0QBRRKWYS5BLkUwGSQISCiJiZpp5mUjNmyl7rEYP6i57SWCB0PaLIPIdGJmedgoYwI7RdRsOWa5ASZ182M1JU90YLmOWX3uNTMVPaZvmWgamSENEWb5L5lAKfveCGyv5Tdou01xmGQCqKRUTNR9+PNfEmH1L8mkvpZ9C0j3l/qz6jN+vH/tZ8zD6X+Q9B9xeJXZ36C/qTm+o0HuMj/9k=</a:t>
            </a:r>
          </a:p>
        </p:txBody>
      </p:sp>
      <p:sp>
        <p:nvSpPr>
          <p:cNvPr id="148485" name="Content Placeholder 2"/>
          <p:cNvSpPr>
            <a:spLocks noGrp="1"/>
          </p:cNvSpPr>
          <p:nvPr>
            <p:ph idx="1"/>
          </p:nvPr>
        </p:nvSpPr>
        <p:spPr>
          <a:xfrm>
            <a:off x="-374650" y="2133601"/>
            <a:ext cx="6102350" cy="3970318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altLang="en-US" sz="2400" dirty="0">
                <a:latin typeface="Lucida Sans" charset="0"/>
                <a:ea typeface="MS PGothic" charset="-128"/>
              </a:rPr>
              <a:t>Cascadia Grains East Pilot</a:t>
            </a:r>
          </a:p>
          <a:p>
            <a:pPr>
              <a:buFont typeface="Arial" charset="0"/>
              <a:buChar char="•"/>
            </a:pPr>
            <a:r>
              <a:rPr altLang="en-US" sz="2400" dirty="0">
                <a:latin typeface="Lucida Sans" charset="0"/>
                <a:ea typeface="MS PGothic" charset="-128"/>
              </a:rPr>
              <a:t>Cascadia Grains Conference</a:t>
            </a:r>
          </a:p>
          <a:p>
            <a:pPr>
              <a:buFont typeface="Arial" charset="0"/>
              <a:buChar char="•"/>
            </a:pPr>
            <a:r>
              <a:rPr altLang="en-US" sz="2400" dirty="0">
                <a:latin typeface="Lucida Sans" charset="0"/>
                <a:ea typeface="MS PGothic" charset="-128"/>
              </a:rPr>
              <a:t>AAG Conference Workshop</a:t>
            </a:r>
          </a:p>
          <a:p>
            <a:pPr>
              <a:buFont typeface="Arial" charset="0"/>
              <a:buChar char="•"/>
            </a:pPr>
            <a:r>
              <a:rPr altLang="en-US" sz="2400" dirty="0">
                <a:latin typeface="Lucida Sans" charset="0"/>
                <a:ea typeface="MS PGothic" charset="-128"/>
              </a:rPr>
              <a:t>Speaker Series w/ Rural Roots</a:t>
            </a:r>
          </a:p>
          <a:p>
            <a:pPr>
              <a:buFont typeface="Arial" charset="0"/>
              <a:buChar char="•"/>
            </a:pPr>
            <a:r>
              <a:rPr altLang="en-US" sz="2400" dirty="0">
                <a:latin typeface="Lucida Sans" charset="0"/>
                <a:ea typeface="MS PGothic" charset="-128"/>
              </a:rPr>
              <a:t>Inland Northwest Artisan Grains Conference</a:t>
            </a:r>
          </a:p>
          <a:p>
            <a:pPr>
              <a:buFont typeface="Arial" charset="0"/>
              <a:buChar char="•"/>
            </a:pPr>
            <a:r>
              <a:rPr altLang="en-US" sz="2400" dirty="0">
                <a:latin typeface="Lucida Sans" charset="0"/>
                <a:ea typeface="MS PGothic" charset="-128"/>
              </a:rPr>
              <a:t>Tumwater Artesian BrewFest</a:t>
            </a:r>
            <a:endParaRPr lang="en-US" altLang="en-US" sz="2400" dirty="0">
              <a:latin typeface="Lucida Sans" charset="0"/>
              <a:ea typeface="MS PGothic" charset="-128"/>
            </a:endParaRPr>
          </a:p>
          <a:p>
            <a:pPr>
              <a:buFont typeface="Arial" charset="0"/>
              <a:buChar char="•"/>
            </a:pPr>
            <a:r>
              <a:rPr lang="en-US" altLang="en-US" sz="2400" dirty="0">
                <a:latin typeface="Lucida Sans" charset="0"/>
                <a:ea typeface="MS PGothic" charset="-128"/>
              </a:rPr>
              <a:t>INWAGC</a:t>
            </a:r>
            <a:endParaRPr altLang="en-US" sz="2400" dirty="0">
              <a:latin typeface="Lucida Sans" charset="0"/>
              <a:ea typeface="MS PGothic" charset="-128"/>
            </a:endParaRPr>
          </a:p>
        </p:txBody>
      </p:sp>
      <p:sp>
        <p:nvSpPr>
          <p:cNvPr id="148486" name="Rectangle 1"/>
          <p:cNvSpPr>
            <a:spLocks noChangeArrowheads="1"/>
          </p:cNvSpPr>
          <p:nvPr/>
        </p:nvSpPr>
        <p:spPr bwMode="auto">
          <a:xfrm>
            <a:off x="476250" y="474683"/>
            <a:ext cx="81915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651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/>
            <a:r>
              <a:rPr lang="en-US" sz="2400" b="1" i="1" dirty="0">
                <a:solidFill>
                  <a:schemeClr val="bg2"/>
                </a:solidFill>
                <a:latin typeface="Lucida Sans" charset="0"/>
                <a:cs typeface="ＭＳ Ｐゴシック" charset="0"/>
              </a:rPr>
              <a:t>“To appreciate something you must understand it, and to understand something you must experience it.”</a:t>
            </a:r>
            <a:endParaRPr lang="en-US" altLang="en-US" sz="2400" b="1" i="1" dirty="0">
              <a:solidFill>
                <a:schemeClr val="bg2"/>
              </a:solidFill>
              <a:latin typeface="Lucida Sans" charset="0"/>
              <a:cs typeface="ＭＳ Ｐゴシック" charset="0"/>
            </a:endParaRPr>
          </a:p>
        </p:txBody>
      </p:sp>
      <p:sp>
        <p:nvSpPr>
          <p:cNvPr id="148487" name="TextBox 7"/>
          <p:cNvSpPr txBox="1">
            <a:spLocks noChangeArrowheads="1"/>
          </p:cNvSpPr>
          <p:nvPr/>
        </p:nvSpPr>
        <p:spPr bwMode="auto">
          <a:xfrm>
            <a:off x="8042276" y="4660901"/>
            <a:ext cx="248126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r>
              <a:rPr lang="en-US" altLang="en-US" sz="1000">
                <a:latin typeface="Lucida Sans" charset="0"/>
              </a:rPr>
              <a:t>Image by CGC</a:t>
            </a:r>
          </a:p>
        </p:txBody>
      </p:sp>
    </p:spTree>
    <p:extLst>
      <p:ext uri="{BB962C8B-B14F-4D97-AF65-F5344CB8AC3E}">
        <p14:creationId xmlns:p14="http://schemas.microsoft.com/office/powerpoint/2010/main" val="423117539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6777C-78FA-3747-978E-886E70330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Breeding a Malt Quality Barley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5143ACA4-F659-214D-8EA3-733CF6BD98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577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935715" y="1496119"/>
            <a:ext cx="1386609" cy="461665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2"/>
                </a:solidFill>
                <a:latin typeface="+mj-lt"/>
                <a:cs typeface="ＭＳ Ｐゴシック" charset="0"/>
              </a:rPr>
              <a:t>Brewers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812254" y="2527866"/>
            <a:ext cx="1467973" cy="461665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2"/>
                </a:solidFill>
                <a:cs typeface="ＭＳ Ｐゴシック" charset="0"/>
              </a:rPr>
              <a:t>Maltsters</a:t>
            </a:r>
            <a:endParaRPr lang="en-US" sz="2400" i="1" dirty="0">
              <a:solidFill>
                <a:schemeClr val="bg2"/>
              </a:solidFill>
              <a:latin typeface="+mj-lt"/>
              <a:cs typeface="ＭＳ Ｐゴシック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31686" y="4680170"/>
            <a:ext cx="1467973" cy="461665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2"/>
                </a:solidFill>
                <a:cs typeface="ＭＳ Ｐゴシック" charset="0"/>
              </a:rPr>
              <a:t>Breeders</a:t>
            </a:r>
            <a:endParaRPr lang="en-US" sz="2400" i="1" dirty="0">
              <a:solidFill>
                <a:schemeClr val="bg2"/>
              </a:solidFill>
              <a:latin typeface="+mj-lt"/>
              <a:cs typeface="ＭＳ Ｐゴシック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74439" y="2527866"/>
            <a:ext cx="1760325" cy="461665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2"/>
                </a:solidFill>
                <a:cs typeface="ＭＳ Ｐゴシック" charset="0"/>
              </a:rPr>
              <a:t>Consumers</a:t>
            </a:r>
            <a:endParaRPr lang="en-US" sz="2400" i="1" dirty="0">
              <a:solidFill>
                <a:schemeClr val="bg2"/>
              </a:solidFill>
              <a:latin typeface="+mj-lt"/>
              <a:cs typeface="ＭＳ Ｐゴシック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50910" y="4680170"/>
            <a:ext cx="1403692" cy="461665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2"/>
                </a:solidFill>
                <a:cs typeface="ＭＳ Ｐゴシック" charset="0"/>
              </a:rPr>
              <a:t>Farmers</a:t>
            </a:r>
            <a:endParaRPr lang="en-US" sz="2400" i="1" dirty="0">
              <a:solidFill>
                <a:schemeClr val="bg2"/>
              </a:solidFill>
              <a:latin typeface="+mj-lt"/>
              <a:cs typeface="ＭＳ Ｐゴシック" charset="0"/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3346536" y="2178539"/>
            <a:ext cx="2564972" cy="240961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453314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3" name="Picture 5" descr="IMG_4687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9" y="3178176"/>
            <a:ext cx="2657475" cy="26130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554" name="Title 1"/>
          <p:cNvSpPr>
            <a:spLocks noGrp="1"/>
          </p:cNvSpPr>
          <p:nvPr>
            <p:ph type="title"/>
          </p:nvPr>
        </p:nvSpPr>
        <p:spPr>
          <a:xfrm>
            <a:off x="558800" y="950914"/>
            <a:ext cx="8426450" cy="534987"/>
          </a:xfrm>
        </p:spPr>
        <p:txBody>
          <a:bodyPr/>
          <a:lstStyle/>
          <a:p>
            <a:r>
              <a:rPr lang="en-US" altLang="en-US" sz="3200">
                <a:latin typeface="Lucida Sans" charset="0"/>
                <a:ea typeface="MS PGothic" charset="-128"/>
              </a:rPr>
              <a:t>Thank you!</a:t>
            </a:r>
          </a:p>
        </p:txBody>
      </p:sp>
      <p:pic>
        <p:nvPicPr>
          <p:cNvPr id="151555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9564" y="3824288"/>
            <a:ext cx="3228975" cy="2152650"/>
          </a:xfrm>
          <a:prstGeom prst="rect">
            <a:avLst/>
          </a:prstGeom>
          <a:noFill/>
          <a:ln w="222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556" name="TextBox 7"/>
          <p:cNvSpPr txBox="1">
            <a:spLocks noChangeArrowheads="1"/>
          </p:cNvSpPr>
          <p:nvPr/>
        </p:nvSpPr>
        <p:spPr bwMode="auto">
          <a:xfrm>
            <a:off x="7581901" y="5754688"/>
            <a:ext cx="248126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r>
              <a:rPr lang="en-US" altLang="en-US" sz="1000">
                <a:solidFill>
                  <a:schemeClr val="bg2"/>
                </a:solidFill>
                <a:latin typeface="Lucida Sans" charset="0"/>
              </a:rPr>
              <a:t>Images by Evan Craine</a:t>
            </a:r>
          </a:p>
        </p:txBody>
      </p:sp>
      <p:pic>
        <p:nvPicPr>
          <p:cNvPr id="151557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0714" y="1587501"/>
            <a:ext cx="3176587" cy="2117725"/>
          </a:xfrm>
          <a:prstGeom prst="rect">
            <a:avLst/>
          </a:prstGeom>
          <a:noFill/>
          <a:ln w="222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558" name="Picture 1" descr="IMG_4642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5739" y="1619250"/>
            <a:ext cx="2428875" cy="32385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03224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EAE50-9C89-4107-BC20-2C3C6A8FC9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411D81-5146-4342-969D-16E5CB4D13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52170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black">
          <a:xfrm>
            <a:off x="0" y="941388"/>
            <a:ext cx="9144000" cy="487362"/>
          </a:xfrm>
          <a:prstGeom prst="rect">
            <a:avLst/>
          </a:prstGeom>
          <a:noFill/>
          <a:ln>
            <a:noFill/>
          </a:ln>
        </p:spPr>
        <p:txBody>
          <a:bodyPr lIns="457200" rIns="457200" anchor="b" anchorCtr="1">
            <a:sp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Lucida Sans" pitchFamily="34" charset="0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Lucida Sans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Lucida Sans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Lucida Sans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Lucida Sans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800" cap="small" dirty="0"/>
              <a:t>Barley and Beer</a:t>
            </a:r>
          </a:p>
        </p:txBody>
      </p:sp>
      <p:sp>
        <p:nvSpPr>
          <p:cNvPr id="107522" name="Rectangle 7"/>
          <p:cNvSpPr>
            <a:spLocks noChangeArrowheads="1"/>
          </p:cNvSpPr>
          <p:nvPr/>
        </p:nvSpPr>
        <p:spPr bwMode="auto">
          <a:xfrm>
            <a:off x="0" y="5754688"/>
            <a:ext cx="9144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/>
            <a:r>
              <a:rPr lang="en-US" altLang="en-US" sz="1000">
                <a:solidFill>
                  <a:srgbClr val="000000"/>
                </a:solidFill>
              </a:rPr>
              <a:t>https://www.realmofhistory.com/wp-content/uploads/2017/09/oldest-beer-recipe-mesopotamia-ninkasi_1-770x437.jpg</a:t>
            </a:r>
          </a:p>
        </p:txBody>
      </p:sp>
      <p:pic>
        <p:nvPicPr>
          <p:cNvPr id="107523" name="Picture 8" descr="oldest-beer-recipe-mesopotamia-ninkasi_1-770x43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8375" y="1801814"/>
            <a:ext cx="5080000" cy="2884487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24" name="Rectangle 9"/>
          <p:cNvSpPr>
            <a:spLocks noChangeArrowheads="1"/>
          </p:cNvSpPr>
          <p:nvPr/>
        </p:nvSpPr>
        <p:spPr bwMode="auto">
          <a:xfrm>
            <a:off x="1560514" y="4757739"/>
            <a:ext cx="66516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/>
            <a:r>
              <a:rPr lang="en-US" altLang="en-US" sz="2000" i="1">
                <a:solidFill>
                  <a:srgbClr val="000000"/>
                </a:solidFill>
                <a:latin typeface="Lucida Sans" charset="0"/>
              </a:rPr>
              <a:t>Barley played a critical role is sustaining the people and products on which civilization was built. </a:t>
            </a:r>
          </a:p>
        </p:txBody>
      </p:sp>
    </p:spTree>
    <p:extLst>
      <p:ext uri="{BB962C8B-B14F-4D97-AF65-F5344CB8AC3E}">
        <p14:creationId xmlns:p14="http://schemas.microsoft.com/office/powerpoint/2010/main" val="1413657445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black">
          <a:xfrm>
            <a:off x="77823" y="591193"/>
            <a:ext cx="9144000" cy="487362"/>
          </a:xfrm>
          <a:prstGeom prst="rect">
            <a:avLst/>
          </a:prstGeom>
          <a:noFill/>
          <a:ln>
            <a:noFill/>
          </a:ln>
        </p:spPr>
        <p:txBody>
          <a:bodyPr lIns="457200" rIns="457200" anchor="b" anchorCtr="1">
            <a:sp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Lucida Sans" pitchFamily="34" charset="0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Lucida Sans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Lucida Sans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Lucida Sans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Lucida Sans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800" cap="small" dirty="0"/>
              <a:t>Malting Process</a:t>
            </a:r>
          </a:p>
        </p:txBody>
      </p:sp>
      <p:sp>
        <p:nvSpPr>
          <p:cNvPr id="108546" name="Rectangle 4"/>
          <p:cNvSpPr>
            <a:spLocks noChangeArrowheads="1"/>
          </p:cNvSpPr>
          <p:nvPr/>
        </p:nvSpPr>
        <p:spPr bwMode="auto">
          <a:xfrm>
            <a:off x="77823" y="5434655"/>
            <a:ext cx="9144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/>
            <a:r>
              <a:rPr lang="en-US" altLang="en-US" sz="800">
                <a:solidFill>
                  <a:srgbClr val="000000"/>
                </a:solidFill>
              </a:rPr>
              <a:t>https://www.jumo.de/media/pictures/industry/Foodtechnology/Malzprozess_EN_neu.jpg</a:t>
            </a:r>
          </a:p>
        </p:txBody>
      </p:sp>
      <p:pic>
        <p:nvPicPr>
          <p:cNvPr id="108547" name="Picture 1" descr="Malzprozess_EN_neu (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1498" y="1323030"/>
            <a:ext cx="6262688" cy="4046538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548" name="Rectangle 9"/>
          <p:cNvSpPr>
            <a:spLocks noChangeArrowheads="1"/>
          </p:cNvSpPr>
          <p:nvPr/>
        </p:nvSpPr>
        <p:spPr bwMode="auto">
          <a:xfrm>
            <a:off x="4744910" y="1867543"/>
            <a:ext cx="6651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/>
            <a:r>
              <a:rPr lang="en-US" altLang="en-US" sz="2400">
                <a:solidFill>
                  <a:srgbClr val="000000"/>
                </a:solidFill>
                <a:latin typeface="Lucida Sans" charset="0"/>
              </a:rPr>
              <a:t>1) Steep</a:t>
            </a:r>
          </a:p>
        </p:txBody>
      </p:sp>
      <p:sp>
        <p:nvSpPr>
          <p:cNvPr id="108549" name="Rectangle 9"/>
          <p:cNvSpPr>
            <a:spLocks noChangeArrowheads="1"/>
          </p:cNvSpPr>
          <p:nvPr/>
        </p:nvSpPr>
        <p:spPr bwMode="auto">
          <a:xfrm>
            <a:off x="1427199" y="2781943"/>
            <a:ext cx="6651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/>
            <a:r>
              <a:rPr lang="en-US" altLang="en-US" sz="2400" b="1">
                <a:solidFill>
                  <a:srgbClr val="000000"/>
                </a:solidFill>
                <a:latin typeface="Lucida Sans" charset="0"/>
              </a:rPr>
              <a:t>2) Germinate</a:t>
            </a:r>
          </a:p>
        </p:txBody>
      </p:sp>
      <p:sp>
        <p:nvSpPr>
          <p:cNvPr id="108550" name="Rectangle 9"/>
          <p:cNvSpPr>
            <a:spLocks noChangeArrowheads="1"/>
          </p:cNvSpPr>
          <p:nvPr/>
        </p:nvSpPr>
        <p:spPr bwMode="auto">
          <a:xfrm>
            <a:off x="-2266847" y="4591728"/>
            <a:ext cx="6651626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/>
            <a:r>
              <a:rPr lang="en-US" altLang="en-US" sz="2400">
                <a:solidFill>
                  <a:srgbClr val="000000"/>
                </a:solidFill>
                <a:latin typeface="Lucida Sans" charset="0"/>
              </a:rPr>
              <a:t>3) Kiln</a:t>
            </a:r>
          </a:p>
        </p:txBody>
      </p:sp>
    </p:spTree>
    <p:extLst>
      <p:ext uri="{BB962C8B-B14F-4D97-AF65-F5344CB8AC3E}">
        <p14:creationId xmlns:p14="http://schemas.microsoft.com/office/powerpoint/2010/main" val="435149902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97275" y="1108952"/>
            <a:ext cx="9398001" cy="3947235"/>
            <a:chOff x="-565150" y="941388"/>
            <a:chExt cx="9963151" cy="4114800"/>
          </a:xfrm>
        </p:grpSpPr>
        <p:sp>
          <p:nvSpPr>
            <p:cNvPr id="4" name="Title 1"/>
            <p:cNvSpPr txBox="1">
              <a:spLocks/>
            </p:cNvSpPr>
            <p:nvPr/>
          </p:nvSpPr>
          <p:spPr bwMode="black">
            <a:xfrm>
              <a:off x="0" y="941388"/>
              <a:ext cx="9144000" cy="487362"/>
            </a:xfrm>
            <a:prstGeom prst="rect">
              <a:avLst/>
            </a:prstGeom>
            <a:noFill/>
            <a:ln>
              <a:noFill/>
            </a:ln>
          </p:spPr>
          <p:txBody>
            <a:bodyPr lIns="457200" rIns="457200" anchor="b" anchorCtr="1">
              <a:spAutoFit/>
            </a:bodyPr>
            <a:lstStyle>
              <a:lvl1pPr algn="ctr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2"/>
                  </a:solidFill>
                  <a:latin typeface="Lucida Sans" pitchFamily="34" charset="0"/>
                  <a:ea typeface="ＭＳ Ｐゴシック" charset="0"/>
                  <a:cs typeface="ＭＳ Ｐゴシック" charset="0"/>
                </a:defRPr>
              </a:lvl1pPr>
              <a:lvl2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2"/>
                  </a:solidFill>
                  <a:latin typeface="Lucida Sans" pitchFamily="34" charset="0"/>
                  <a:ea typeface="ＭＳ Ｐゴシック" charset="0"/>
                  <a:cs typeface="ＭＳ Ｐゴシック" charset="0"/>
                </a:defRPr>
              </a:lvl2pPr>
              <a:lvl3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2"/>
                  </a:solidFill>
                  <a:latin typeface="Lucida Sans" pitchFamily="34" charset="0"/>
                  <a:ea typeface="ＭＳ Ｐゴシック" charset="0"/>
                  <a:cs typeface="ＭＳ Ｐゴシック" charset="0"/>
                </a:defRPr>
              </a:lvl3pPr>
              <a:lvl4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2"/>
                  </a:solidFill>
                  <a:latin typeface="Lucida Sans" pitchFamily="34" charset="0"/>
                  <a:ea typeface="ＭＳ Ｐゴシック" charset="0"/>
                  <a:cs typeface="ＭＳ Ｐゴシック" charset="0"/>
                </a:defRPr>
              </a:lvl4pPr>
              <a:lvl5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2"/>
                  </a:solidFill>
                  <a:latin typeface="Lucida Sans" pitchFamily="34" charset="0"/>
                  <a:ea typeface="ＭＳ Ｐゴシック" charset="0"/>
                  <a:cs typeface="ＭＳ Ｐゴシック" charset="0"/>
                </a:defRPr>
              </a:lvl5pPr>
              <a:lvl6pPr marL="4572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accent2"/>
                  </a:solidFill>
                  <a:latin typeface="Arial" charset="0"/>
                </a:defRPr>
              </a:lvl6pPr>
              <a:lvl7pPr marL="9144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accent2"/>
                  </a:solidFill>
                  <a:latin typeface="Arial" charset="0"/>
                </a:defRPr>
              </a:lvl7pPr>
              <a:lvl8pPr marL="13716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accent2"/>
                  </a:solidFill>
                  <a:latin typeface="Arial" charset="0"/>
                </a:defRPr>
              </a:lvl8pPr>
              <a:lvl9pPr marL="18288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accent2"/>
                  </a:solidFill>
                  <a:latin typeface="Arial" charset="0"/>
                </a:defRPr>
              </a:lvl9pPr>
            </a:lstStyle>
            <a:p>
              <a:pPr>
                <a:defRPr/>
              </a:pPr>
              <a:r>
                <a:rPr lang="en-US" sz="2800" cap="small" dirty="0"/>
                <a:t>Malting Quality</a:t>
              </a:r>
            </a:p>
          </p:txBody>
        </p:sp>
        <p:sp>
          <p:nvSpPr>
            <p:cNvPr id="110594" name="Content Placeholder 2"/>
            <p:cNvSpPr txBox="1">
              <a:spLocks/>
            </p:cNvSpPr>
            <p:nvPr/>
          </p:nvSpPr>
          <p:spPr bwMode="black">
            <a:xfrm>
              <a:off x="-565150" y="2119314"/>
              <a:ext cx="5532438" cy="2130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200" rIns="457200" anchorCtr="1">
              <a:spAutoFit/>
            </a:bodyPr>
            <a:lstStyle>
              <a:lvl1pPr marL="165100"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509588" indent="-165100"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pPr>
                <a:spcBef>
                  <a:spcPts val="1200"/>
                </a:spcBef>
                <a:buClr>
                  <a:srgbClr val="C60C30"/>
                </a:buClr>
                <a:buSzPct val="100000"/>
              </a:pPr>
              <a:r>
                <a:rPr lang="en-US" altLang="en-US" sz="2000" b="1" dirty="0">
                  <a:solidFill>
                    <a:schemeClr val="bg2"/>
                  </a:solidFill>
                  <a:latin typeface="Lucida Sans" charset="0"/>
                </a:rPr>
                <a:t>1930-1980</a:t>
              </a:r>
            </a:p>
            <a:p>
              <a:pPr>
                <a:spcBef>
                  <a:spcPts val="1200"/>
                </a:spcBef>
                <a:buClr>
                  <a:srgbClr val="C60C30"/>
                </a:buClr>
                <a:buSzPct val="100000"/>
                <a:buFont typeface="Arial" charset="0"/>
                <a:buChar char="•"/>
              </a:pPr>
              <a:r>
                <a:rPr lang="en-US" altLang="en-US" sz="2000" dirty="0">
                  <a:solidFill>
                    <a:schemeClr val="bg2"/>
                  </a:solidFill>
                  <a:latin typeface="Lucida Sans" charset="0"/>
                </a:rPr>
                <a:t>Brewery consolidation</a:t>
              </a:r>
            </a:p>
            <a:p>
              <a:pPr>
                <a:spcBef>
                  <a:spcPts val="1200"/>
                </a:spcBef>
                <a:buClr>
                  <a:srgbClr val="C60C30"/>
                </a:buClr>
                <a:buSzPct val="100000"/>
                <a:buFont typeface="Arial" charset="0"/>
                <a:buChar char="•"/>
              </a:pPr>
              <a:r>
                <a:rPr lang="en-US" altLang="en-US" sz="2000" dirty="0">
                  <a:solidFill>
                    <a:schemeClr val="bg2"/>
                  </a:solidFill>
                  <a:latin typeface="Lucida Sans" charset="0"/>
                </a:rPr>
                <a:t>Adjunct lager styles dominate</a:t>
              </a:r>
            </a:p>
            <a:p>
              <a:pPr>
                <a:spcBef>
                  <a:spcPts val="1200"/>
                </a:spcBef>
                <a:buClr>
                  <a:srgbClr val="C60C30"/>
                </a:buClr>
                <a:buSzPct val="100000"/>
                <a:buFont typeface="Arial" charset="0"/>
                <a:buChar char="•"/>
              </a:pPr>
              <a:r>
                <a:rPr lang="en-US" altLang="en-US" sz="2000" dirty="0">
                  <a:solidFill>
                    <a:schemeClr val="bg2"/>
                  </a:solidFill>
                  <a:latin typeface="Lucida Sans" charset="0"/>
                </a:rPr>
                <a:t>Homogenous malt needs</a:t>
              </a:r>
            </a:p>
            <a:p>
              <a:pPr lvl="1">
                <a:lnSpc>
                  <a:spcPct val="95000"/>
                </a:lnSpc>
                <a:spcBef>
                  <a:spcPts val="400"/>
                </a:spcBef>
                <a:buClr>
                  <a:srgbClr val="C60C30"/>
                </a:buClr>
                <a:buSzPct val="75000"/>
                <a:buFont typeface="Lucida Sans" charset="0"/>
                <a:buChar char="–"/>
              </a:pPr>
              <a:r>
                <a:rPr lang="en-US" altLang="en-US" sz="2000" dirty="0">
                  <a:solidFill>
                    <a:schemeClr val="bg2"/>
                  </a:solidFill>
                  <a:latin typeface="Lucida Sans" charset="0"/>
                </a:rPr>
                <a:t>High </a:t>
              </a:r>
              <a:r>
                <a:rPr lang="en-US" altLang="en-US" sz="2000" dirty="0" err="1">
                  <a:solidFill>
                    <a:schemeClr val="bg2"/>
                  </a:solidFill>
                  <a:latin typeface="Lucida Sans" charset="0"/>
                </a:rPr>
                <a:t>diastatic</a:t>
              </a:r>
              <a:r>
                <a:rPr lang="en-US" altLang="en-US" sz="2000" dirty="0">
                  <a:solidFill>
                    <a:schemeClr val="bg2"/>
                  </a:solidFill>
                  <a:latin typeface="Lucida Sans" charset="0"/>
                </a:rPr>
                <a:t> power and FAN</a:t>
              </a:r>
              <a:endParaRPr lang="en-US" altLang="en-US" sz="2000" i="1" dirty="0">
                <a:solidFill>
                  <a:schemeClr val="bg2"/>
                </a:solidFill>
                <a:latin typeface="Lucida Sans" charset="0"/>
              </a:endParaRPr>
            </a:p>
          </p:txBody>
        </p:sp>
        <p:sp>
          <p:nvSpPr>
            <p:cNvPr id="110595" name="Rectangle 9"/>
            <p:cNvSpPr>
              <a:spLocks noChangeArrowheads="1"/>
            </p:cNvSpPr>
            <p:nvPr/>
          </p:nvSpPr>
          <p:spPr bwMode="auto">
            <a:xfrm>
              <a:off x="5611814" y="4718050"/>
              <a:ext cx="3786187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pPr algn="ctr"/>
              <a:r>
                <a:rPr lang="en-US" altLang="en-US" sz="1600">
                  <a:solidFill>
                    <a:srgbClr val="000000"/>
                  </a:solidFill>
                  <a:latin typeface="Lucida Sans" charset="0"/>
                </a:rPr>
                <a:t>Beer Institute and TTB, 2012</a:t>
              </a:r>
            </a:p>
          </p:txBody>
        </p:sp>
        <p:grpSp>
          <p:nvGrpSpPr>
            <p:cNvPr id="110596" name="Group 5"/>
            <p:cNvGrpSpPr>
              <a:grpSpLocks/>
            </p:cNvGrpSpPr>
            <p:nvPr/>
          </p:nvGrpSpPr>
          <p:grpSpPr bwMode="auto">
            <a:xfrm>
              <a:off x="4527550" y="1730375"/>
              <a:ext cx="4616450" cy="2908300"/>
              <a:chOff x="4513734" y="1966207"/>
              <a:chExt cx="4616156" cy="2909183"/>
            </a:xfrm>
          </p:grpSpPr>
          <p:pic>
            <p:nvPicPr>
              <p:cNvPr id="110597" name="Picture 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13734" y="2384779"/>
                <a:ext cx="4616156" cy="24906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0598" name="Rectangle 9"/>
              <p:cNvSpPr>
                <a:spLocks noChangeArrowheads="1"/>
              </p:cNvSpPr>
              <p:nvPr/>
            </p:nvSpPr>
            <p:spPr bwMode="auto">
              <a:xfrm>
                <a:off x="4925836" y="1966207"/>
                <a:ext cx="3786188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9pPr>
              </a:lstStyle>
              <a:p>
                <a:pPr algn="ctr"/>
                <a:r>
                  <a:rPr lang="en-US" altLang="en-US" sz="1600" u="sng">
                    <a:solidFill>
                      <a:srgbClr val="000000"/>
                    </a:solidFill>
                    <a:latin typeface="Lucida Sans" charset="0"/>
                  </a:rPr>
                  <a:t>Active Permitted Breweries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3100081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Content Placeholder 2"/>
          <p:cNvSpPr txBox="1">
            <a:spLocks/>
          </p:cNvSpPr>
          <p:nvPr/>
        </p:nvSpPr>
        <p:spPr bwMode="black">
          <a:xfrm>
            <a:off x="-210226" y="1981168"/>
            <a:ext cx="4872009" cy="5052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200" rIns="457200" anchorCtr="1">
            <a:spAutoFit/>
          </a:bodyPr>
          <a:lstStyle>
            <a:lvl1pPr marL="1651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509588" indent="-1651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>
              <a:spcBef>
                <a:spcPts val="1200"/>
              </a:spcBef>
              <a:buClr>
                <a:srgbClr val="C60C30"/>
              </a:buClr>
              <a:buSzPct val="100000"/>
            </a:pPr>
            <a:r>
              <a:rPr lang="en-US" altLang="en-US" sz="2000" b="1">
                <a:solidFill>
                  <a:schemeClr val="bg2"/>
                </a:solidFill>
                <a:latin typeface="Lucida Sans" charset="0"/>
              </a:rPr>
              <a:t>1980-present</a:t>
            </a:r>
          </a:p>
          <a:p>
            <a:pPr>
              <a:spcBef>
                <a:spcPts val="1200"/>
              </a:spcBef>
              <a:buClr>
                <a:srgbClr val="C60C30"/>
              </a:buClr>
              <a:buSzPct val="100000"/>
              <a:buFont typeface="Arial" charset="0"/>
              <a:buChar char="•"/>
            </a:pPr>
            <a:r>
              <a:rPr lang="en-US" altLang="en-US" sz="2000">
                <a:solidFill>
                  <a:schemeClr val="bg2"/>
                </a:solidFill>
                <a:latin typeface="Lucida Sans" charset="0"/>
              </a:rPr>
              <a:t>Rise of craft brewing</a:t>
            </a:r>
          </a:p>
          <a:p>
            <a:pPr>
              <a:spcBef>
                <a:spcPts val="1200"/>
              </a:spcBef>
              <a:buClr>
                <a:srgbClr val="C60C30"/>
              </a:buClr>
              <a:buSzPct val="100000"/>
              <a:buFont typeface="Arial" charset="0"/>
              <a:buChar char="•"/>
            </a:pPr>
            <a:r>
              <a:rPr lang="en-US" altLang="en-US" sz="2000">
                <a:solidFill>
                  <a:schemeClr val="bg2"/>
                </a:solidFill>
                <a:latin typeface="Lucida Sans" charset="0"/>
              </a:rPr>
              <a:t>Differentiation and diversification</a:t>
            </a:r>
          </a:p>
          <a:p>
            <a:pPr>
              <a:spcBef>
                <a:spcPts val="1200"/>
              </a:spcBef>
              <a:buClr>
                <a:srgbClr val="C60C30"/>
              </a:buClr>
              <a:buSzPct val="100000"/>
              <a:buFont typeface="Arial" charset="0"/>
              <a:buChar char="•"/>
            </a:pPr>
            <a:r>
              <a:rPr lang="en-US" altLang="en-US" sz="2000">
                <a:solidFill>
                  <a:schemeClr val="bg2"/>
                </a:solidFill>
                <a:latin typeface="Lucida Sans" charset="0"/>
              </a:rPr>
              <a:t>Shifting malt needs and quality</a:t>
            </a:r>
          </a:p>
          <a:p>
            <a:pPr lvl="1">
              <a:lnSpc>
                <a:spcPct val="95000"/>
              </a:lnSpc>
              <a:spcBef>
                <a:spcPts val="400"/>
              </a:spcBef>
              <a:buClr>
                <a:srgbClr val="C60C30"/>
              </a:buClr>
              <a:buSzPct val="75000"/>
              <a:buFont typeface="Lucida Sans" charset="0"/>
              <a:buChar char="–"/>
            </a:pPr>
            <a:r>
              <a:rPr lang="en-US" altLang="en-US" sz="2000">
                <a:solidFill>
                  <a:schemeClr val="bg2"/>
                </a:solidFill>
                <a:latin typeface="Lucida Sans" charset="0"/>
              </a:rPr>
              <a:t>Adjunct &amp; All-Malt</a:t>
            </a:r>
          </a:p>
          <a:p>
            <a:pPr>
              <a:spcBef>
                <a:spcPts val="1200"/>
              </a:spcBef>
              <a:buClr>
                <a:srgbClr val="C60C30"/>
              </a:buClr>
              <a:buSzPct val="100000"/>
              <a:buFont typeface="Arial" charset="0"/>
              <a:buChar char="•"/>
            </a:pPr>
            <a:endParaRPr lang="en-US" altLang="en-US" sz="2000">
              <a:solidFill>
                <a:schemeClr val="bg2"/>
              </a:solidFill>
              <a:latin typeface="Lucida Sans" charset="0"/>
            </a:endParaRPr>
          </a:p>
          <a:p>
            <a:pPr>
              <a:spcBef>
                <a:spcPts val="1200"/>
              </a:spcBef>
              <a:buClr>
                <a:srgbClr val="C60C30"/>
              </a:buClr>
              <a:buSzPct val="100000"/>
            </a:pPr>
            <a:endParaRPr lang="en-US" altLang="en-US" sz="2000">
              <a:solidFill>
                <a:schemeClr val="bg2"/>
              </a:solidFill>
              <a:latin typeface="Lucida Sans" charset="0"/>
            </a:endParaRPr>
          </a:p>
          <a:p>
            <a:pPr>
              <a:spcBef>
                <a:spcPts val="1200"/>
              </a:spcBef>
              <a:buClr>
                <a:srgbClr val="C60C30"/>
              </a:buClr>
              <a:buSzPct val="100000"/>
            </a:pPr>
            <a:endParaRPr lang="en-US" altLang="en-US" sz="2000" i="1">
              <a:solidFill>
                <a:schemeClr val="bg2"/>
              </a:solidFill>
              <a:latin typeface="Lucida Sans" charset="0"/>
            </a:endParaRPr>
          </a:p>
          <a:p>
            <a:pPr>
              <a:spcBef>
                <a:spcPts val="1200"/>
              </a:spcBef>
              <a:buClr>
                <a:srgbClr val="C60C30"/>
              </a:buClr>
              <a:buSzPct val="100000"/>
              <a:buFont typeface="Arial" charset="0"/>
              <a:buChar char="•"/>
            </a:pPr>
            <a:endParaRPr lang="en-US" altLang="en-US" sz="2000">
              <a:solidFill>
                <a:schemeClr val="bg2"/>
              </a:solidFill>
              <a:latin typeface="Lucida Sans" charset="0"/>
            </a:endParaRPr>
          </a:p>
          <a:p>
            <a:pPr>
              <a:spcBef>
                <a:spcPts val="1200"/>
              </a:spcBef>
              <a:buClr>
                <a:srgbClr val="C60C30"/>
              </a:buClr>
              <a:buSzPct val="100000"/>
              <a:buFont typeface="Arial" charset="0"/>
              <a:buChar char="•"/>
            </a:pPr>
            <a:endParaRPr lang="en-US" altLang="en-US" sz="2000">
              <a:solidFill>
                <a:schemeClr val="bg2"/>
              </a:solidFill>
              <a:latin typeface="Lucida Sans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black">
          <a:xfrm>
            <a:off x="786621" y="605243"/>
            <a:ext cx="8054756" cy="480131"/>
          </a:xfrm>
          <a:prstGeom prst="rect">
            <a:avLst/>
          </a:prstGeom>
          <a:noFill/>
          <a:ln>
            <a:noFill/>
          </a:ln>
        </p:spPr>
        <p:txBody>
          <a:bodyPr wrap="square" lIns="457200" rIns="457200" anchor="b" anchorCtr="1">
            <a:sp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Lucida Sans" pitchFamily="34" charset="0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Lucida Sans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Lucida Sans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Lucida Sans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Lucida Sans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800" cap="small" dirty="0"/>
              <a:t>Malting Quality</a:t>
            </a:r>
          </a:p>
        </p:txBody>
      </p:sp>
      <p:sp>
        <p:nvSpPr>
          <p:cNvPr id="111619" name="Content Placeholder 2"/>
          <p:cNvSpPr>
            <a:spLocks noGrp="1"/>
          </p:cNvSpPr>
          <p:nvPr>
            <p:ph idx="1"/>
          </p:nvPr>
        </p:nvSpPr>
        <p:spPr>
          <a:xfrm>
            <a:off x="1472421" y="1401760"/>
            <a:ext cx="6846542" cy="1158816"/>
          </a:xfrm>
        </p:spPr>
        <p:txBody>
          <a:bodyPr/>
          <a:lstStyle/>
          <a:p>
            <a:pPr marL="165100" indent="0">
              <a:buNone/>
            </a:pPr>
            <a:r>
              <a:rPr altLang="en-US" i="1" dirty="0">
                <a:latin typeface="Lucida Sans" charset="0"/>
                <a:ea typeface="MS PGothic" charset="-128"/>
              </a:rPr>
              <a:t>The times, they are a changing...</a:t>
            </a:r>
          </a:p>
          <a:p>
            <a:pPr marL="165100" indent="0">
              <a:buFont typeface="Arial" charset="0"/>
              <a:buChar char="•"/>
            </a:pPr>
            <a:endParaRPr altLang="en-US" dirty="0">
              <a:latin typeface="Lucida Sans" charset="0"/>
              <a:ea typeface="MS PGothic" charset="-128"/>
            </a:endParaRPr>
          </a:p>
          <a:p>
            <a:pPr marL="165100" indent="0">
              <a:buFont typeface="Arial" charset="0"/>
              <a:buChar char="•"/>
            </a:pPr>
            <a:endParaRPr altLang="en-US" dirty="0">
              <a:latin typeface="Lucida Sans" charset="0"/>
              <a:ea typeface="MS PGothic" charset="-128"/>
            </a:endParaRPr>
          </a:p>
        </p:txBody>
      </p:sp>
      <p:sp>
        <p:nvSpPr>
          <p:cNvPr id="111620" name="Rectangle 9"/>
          <p:cNvSpPr>
            <a:spLocks noChangeArrowheads="1"/>
          </p:cNvSpPr>
          <p:nvPr/>
        </p:nvSpPr>
        <p:spPr bwMode="auto">
          <a:xfrm>
            <a:off x="5357812" y="5361862"/>
            <a:ext cx="37861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/>
            <a:r>
              <a:rPr lang="en-US" altLang="en-US" sz="1600">
                <a:solidFill>
                  <a:srgbClr val="000000"/>
                </a:solidFill>
                <a:latin typeface="Lucida Sans" charset="0"/>
              </a:rPr>
              <a:t>Beer Institute and TTB, 2012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785637" y="2746342"/>
            <a:ext cx="4066533" cy="2545505"/>
            <a:chOff x="4513263" y="2824163"/>
            <a:chExt cx="4616450" cy="2908300"/>
          </a:xfrm>
        </p:grpSpPr>
        <p:pic>
          <p:nvPicPr>
            <p:cNvPr id="111622" name="Picture 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3263" y="3242608"/>
              <a:ext cx="4616450" cy="2489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623" name="Rectangle 9"/>
            <p:cNvSpPr>
              <a:spLocks noChangeArrowheads="1"/>
            </p:cNvSpPr>
            <p:nvPr/>
          </p:nvSpPr>
          <p:spPr bwMode="auto">
            <a:xfrm>
              <a:off x="4925391" y="2824163"/>
              <a:ext cx="3786429" cy="338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pPr algn="ctr"/>
              <a:r>
                <a:rPr lang="en-US" altLang="en-US" sz="1600" u="sng">
                  <a:solidFill>
                    <a:srgbClr val="000000"/>
                  </a:solidFill>
                  <a:latin typeface="Lucida Sans" charset="0"/>
                </a:rPr>
                <a:t>Active Permitted Breweries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895584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 bwMode="black">
          <a:xfrm>
            <a:off x="152400" y="966788"/>
            <a:ext cx="9144000" cy="487362"/>
          </a:xfrm>
          <a:prstGeom prst="rect">
            <a:avLst/>
          </a:prstGeom>
          <a:noFill/>
          <a:ln>
            <a:noFill/>
          </a:ln>
        </p:spPr>
        <p:txBody>
          <a:bodyPr lIns="457200" rIns="457200" anchor="b" anchorCtr="1">
            <a:sp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Lucida Sans" pitchFamily="34" charset="0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Lucida Sans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Lucida Sans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Lucida Sans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Lucida Sans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800" cap="small" dirty="0"/>
              <a:t>Meeting Craft Beer Malt Needs</a:t>
            </a:r>
          </a:p>
        </p:txBody>
      </p:sp>
      <p:pic>
        <p:nvPicPr>
          <p:cNvPr id="113666" name="Picture 13" descr="Screen Shot 2019-05-01 at 12.27.29 P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701" y="1598612"/>
            <a:ext cx="5843588" cy="418623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667" name="Rectangle 9"/>
          <p:cNvSpPr>
            <a:spLocks noChangeArrowheads="1"/>
          </p:cNvSpPr>
          <p:nvPr/>
        </p:nvSpPr>
        <p:spPr bwMode="auto">
          <a:xfrm>
            <a:off x="5510212" y="5892800"/>
            <a:ext cx="37861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/>
            <a:r>
              <a:rPr lang="en-US" altLang="en-US" sz="1600">
                <a:solidFill>
                  <a:srgbClr val="000000"/>
                </a:solidFill>
                <a:latin typeface="Lucida Sans" charset="0"/>
              </a:rPr>
              <a:t>Brewers Association, 2014</a:t>
            </a:r>
          </a:p>
        </p:txBody>
      </p:sp>
      <p:sp>
        <p:nvSpPr>
          <p:cNvPr id="113668" name="Rectangle 17"/>
          <p:cNvSpPr>
            <a:spLocks noChangeArrowheads="1"/>
          </p:cNvSpPr>
          <p:nvPr/>
        </p:nvSpPr>
        <p:spPr bwMode="auto">
          <a:xfrm>
            <a:off x="679452" y="5784850"/>
            <a:ext cx="59388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</a:rPr>
              <a:t>https://www.brewersassociation.org/attachments/0001/4752/Malting_Barley_Characteristics_For_Craft_Brewers.pdf</a:t>
            </a:r>
          </a:p>
        </p:txBody>
      </p:sp>
      <p:sp>
        <p:nvSpPr>
          <p:cNvPr id="113669" name="Rectangle 9"/>
          <p:cNvSpPr>
            <a:spLocks noChangeArrowheads="1"/>
          </p:cNvSpPr>
          <p:nvPr/>
        </p:nvSpPr>
        <p:spPr bwMode="auto">
          <a:xfrm>
            <a:off x="6618289" y="2076450"/>
            <a:ext cx="2525712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/>
            <a:r>
              <a:rPr lang="en-US" altLang="en-US" sz="2000" b="1" dirty="0">
                <a:solidFill>
                  <a:srgbClr val="000000"/>
                </a:solidFill>
                <a:latin typeface="Lucida Sans" charset="0"/>
              </a:rPr>
              <a:t>Craft in 2018 </a:t>
            </a:r>
          </a:p>
          <a:p>
            <a:pPr>
              <a:buFont typeface="Arial" charset="0"/>
              <a:buChar char="•"/>
            </a:pPr>
            <a:r>
              <a:rPr lang="en-US" altLang="en-US" sz="1600" dirty="0">
                <a:solidFill>
                  <a:srgbClr val="000000"/>
                </a:solidFill>
                <a:latin typeface="Lucida Sans" charset="0"/>
              </a:rPr>
              <a:t>13.2% share by volume</a:t>
            </a:r>
          </a:p>
          <a:p>
            <a:pPr>
              <a:buFont typeface="Arial" charset="0"/>
              <a:buChar char="•"/>
            </a:pPr>
            <a:r>
              <a:rPr lang="en-US" altLang="en-US" sz="1600" b="1" dirty="0">
                <a:solidFill>
                  <a:srgbClr val="000000"/>
                </a:solidFill>
                <a:latin typeface="Lucida Sans" charset="0"/>
              </a:rPr>
              <a:t>40% </a:t>
            </a:r>
            <a:r>
              <a:rPr lang="en-US" altLang="en-US" sz="1600" dirty="0">
                <a:solidFill>
                  <a:srgbClr val="000000"/>
                </a:solidFill>
                <a:latin typeface="Lucida Sans" charset="0"/>
              </a:rPr>
              <a:t>of all malt consumed by U.S. brewers</a:t>
            </a:r>
          </a:p>
          <a:p>
            <a:pPr algn="ctr"/>
            <a:endParaRPr lang="en-US" altLang="en-US" sz="1600" dirty="0">
              <a:solidFill>
                <a:srgbClr val="000000"/>
              </a:solidFill>
              <a:latin typeface="Lucida Sans" charset="0"/>
            </a:endParaRPr>
          </a:p>
        </p:txBody>
      </p:sp>
      <p:sp>
        <p:nvSpPr>
          <p:cNvPr id="113670" name="Rectangle 9"/>
          <p:cNvSpPr>
            <a:spLocks noChangeArrowheads="1"/>
          </p:cNvSpPr>
          <p:nvPr/>
        </p:nvSpPr>
        <p:spPr bwMode="auto">
          <a:xfrm>
            <a:off x="1377950" y="3219450"/>
            <a:ext cx="37861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/>
            <a:r>
              <a:rPr lang="en-US" altLang="en-US" sz="1600" b="1">
                <a:solidFill>
                  <a:srgbClr val="000000"/>
                </a:solidFill>
                <a:latin typeface="Lucida Sans" charset="0"/>
              </a:rPr>
              <a:t>31%</a:t>
            </a:r>
          </a:p>
        </p:txBody>
      </p:sp>
      <p:sp>
        <p:nvSpPr>
          <p:cNvPr id="113671" name="Rectangle 9"/>
          <p:cNvSpPr>
            <a:spLocks noChangeArrowheads="1"/>
          </p:cNvSpPr>
          <p:nvPr/>
        </p:nvSpPr>
        <p:spPr bwMode="auto">
          <a:xfrm>
            <a:off x="2830514" y="2676525"/>
            <a:ext cx="37877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/>
            <a:r>
              <a:rPr lang="en-US" altLang="en-US" sz="1600" b="1">
                <a:solidFill>
                  <a:srgbClr val="000000"/>
                </a:solidFill>
                <a:latin typeface="Lucida Sans" charset="0"/>
              </a:rPr>
              <a:t>51% </a:t>
            </a:r>
          </a:p>
        </p:txBody>
      </p:sp>
    </p:spTree>
    <p:extLst>
      <p:ext uri="{BB962C8B-B14F-4D97-AF65-F5344CB8AC3E}">
        <p14:creationId xmlns:p14="http://schemas.microsoft.com/office/powerpoint/2010/main" val="101504734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brand 2014">
      <a:dk1>
        <a:srgbClr val="000000"/>
      </a:dk1>
      <a:lt1>
        <a:srgbClr val="FFFFFF"/>
      </a:lt1>
      <a:dk2>
        <a:srgbClr val="B67233"/>
      </a:dk2>
      <a:lt2>
        <a:srgbClr val="EDDCCC"/>
      </a:lt2>
      <a:accent1>
        <a:srgbClr val="981E32"/>
      </a:accent1>
      <a:accent2>
        <a:srgbClr val="5E6A71"/>
      </a:accent2>
      <a:accent3>
        <a:srgbClr val="C60C30"/>
      </a:accent3>
      <a:accent4>
        <a:srgbClr val="C69214"/>
      </a:accent4>
      <a:accent5>
        <a:srgbClr val="4F868E"/>
      </a:accent5>
      <a:accent6>
        <a:srgbClr val="8F7E35"/>
      </a:accent6>
      <a:hlink>
        <a:srgbClr val="C60C30"/>
      </a:hlink>
      <a:folHlink>
        <a:srgbClr val="5E6A71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003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AAAD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0033"/>
        </a:accent1>
        <a:accent2>
          <a:srgbClr val="000099"/>
        </a:accent2>
        <a:accent3>
          <a:srgbClr val="FFFFFF"/>
        </a:accent3>
        <a:accent4>
          <a:srgbClr val="000000"/>
        </a:accent4>
        <a:accent5>
          <a:srgbClr val="E2AAAD"/>
        </a:accent5>
        <a:accent6>
          <a:srgbClr val="00008A"/>
        </a:accent6>
        <a:hlink>
          <a:srgbClr val="009999"/>
        </a:hlink>
        <a:folHlink>
          <a:srgbClr val="33CC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00"/>
        </a:dk1>
        <a:lt1>
          <a:srgbClr val="FFFFFF"/>
        </a:lt1>
        <a:dk2>
          <a:srgbClr val="000099"/>
        </a:dk2>
        <a:lt2>
          <a:srgbClr val="FFFFFF"/>
        </a:lt2>
        <a:accent1>
          <a:srgbClr val="CC0033"/>
        </a:accent1>
        <a:accent2>
          <a:srgbClr val="000099"/>
        </a:accent2>
        <a:accent3>
          <a:srgbClr val="AAAACA"/>
        </a:accent3>
        <a:accent4>
          <a:srgbClr val="DADADA"/>
        </a:accent4>
        <a:accent5>
          <a:srgbClr val="E2AAAD"/>
        </a:accent5>
        <a:accent6>
          <a:srgbClr val="00008A"/>
        </a:accent6>
        <a:hlink>
          <a:srgbClr val="009999"/>
        </a:hlink>
        <a:folHlink>
          <a:srgbClr val="33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00"/>
        </a:dk1>
        <a:lt1>
          <a:srgbClr val="FFFFFF"/>
        </a:lt1>
        <a:dk2>
          <a:srgbClr val="009999"/>
        </a:dk2>
        <a:lt2>
          <a:srgbClr val="FFFFFF"/>
        </a:lt2>
        <a:accent1>
          <a:srgbClr val="CC0033"/>
        </a:accent1>
        <a:accent2>
          <a:srgbClr val="000099"/>
        </a:accent2>
        <a:accent3>
          <a:srgbClr val="AACACA"/>
        </a:accent3>
        <a:accent4>
          <a:srgbClr val="DADADA"/>
        </a:accent4>
        <a:accent5>
          <a:srgbClr val="E2AAAD"/>
        </a:accent5>
        <a:accent6>
          <a:srgbClr val="00008A"/>
        </a:accent6>
        <a:hlink>
          <a:srgbClr val="009999"/>
        </a:hlink>
        <a:folHlink>
          <a:srgbClr val="33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WSU Brand HEX">
      <a:dk1>
        <a:srgbClr val="000000"/>
      </a:dk1>
      <a:lt1>
        <a:srgbClr val="FFFFFF"/>
      </a:lt1>
      <a:dk2>
        <a:srgbClr val="003C69"/>
      </a:dk2>
      <a:lt2>
        <a:srgbClr val="DBCEAC"/>
      </a:lt2>
      <a:accent1>
        <a:srgbClr val="981E32"/>
      </a:accent1>
      <a:accent2>
        <a:srgbClr val="5E6A71"/>
      </a:accent2>
      <a:accent3>
        <a:srgbClr val="C60C30"/>
      </a:accent3>
      <a:accent4>
        <a:srgbClr val="EC7A08"/>
      </a:accent4>
      <a:accent5>
        <a:srgbClr val="3CB6CE"/>
      </a:accent5>
      <a:accent6>
        <a:srgbClr val="B6BF00"/>
      </a:accent6>
      <a:hlink>
        <a:srgbClr val="452325"/>
      </a:hlink>
      <a:folHlink>
        <a:srgbClr val="FF00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003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AAAD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0033"/>
        </a:accent1>
        <a:accent2>
          <a:srgbClr val="000099"/>
        </a:accent2>
        <a:accent3>
          <a:srgbClr val="FFFFFF"/>
        </a:accent3>
        <a:accent4>
          <a:srgbClr val="000000"/>
        </a:accent4>
        <a:accent5>
          <a:srgbClr val="E2AAAD"/>
        </a:accent5>
        <a:accent6>
          <a:srgbClr val="00008A"/>
        </a:accent6>
        <a:hlink>
          <a:srgbClr val="009999"/>
        </a:hlink>
        <a:folHlink>
          <a:srgbClr val="33CC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00"/>
        </a:dk1>
        <a:lt1>
          <a:srgbClr val="FFFFFF"/>
        </a:lt1>
        <a:dk2>
          <a:srgbClr val="000099"/>
        </a:dk2>
        <a:lt2>
          <a:srgbClr val="FFFFFF"/>
        </a:lt2>
        <a:accent1>
          <a:srgbClr val="CC0033"/>
        </a:accent1>
        <a:accent2>
          <a:srgbClr val="000099"/>
        </a:accent2>
        <a:accent3>
          <a:srgbClr val="AAAACA"/>
        </a:accent3>
        <a:accent4>
          <a:srgbClr val="DADADA"/>
        </a:accent4>
        <a:accent5>
          <a:srgbClr val="E2AAAD"/>
        </a:accent5>
        <a:accent6>
          <a:srgbClr val="00008A"/>
        </a:accent6>
        <a:hlink>
          <a:srgbClr val="009999"/>
        </a:hlink>
        <a:folHlink>
          <a:srgbClr val="33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00"/>
        </a:dk1>
        <a:lt1>
          <a:srgbClr val="FFFFFF"/>
        </a:lt1>
        <a:dk2>
          <a:srgbClr val="009999"/>
        </a:dk2>
        <a:lt2>
          <a:srgbClr val="FFFFFF"/>
        </a:lt2>
        <a:accent1>
          <a:srgbClr val="CC0033"/>
        </a:accent1>
        <a:accent2>
          <a:srgbClr val="000099"/>
        </a:accent2>
        <a:accent3>
          <a:srgbClr val="AACACA"/>
        </a:accent3>
        <a:accent4>
          <a:srgbClr val="DADADA"/>
        </a:accent4>
        <a:accent5>
          <a:srgbClr val="E2AAAD"/>
        </a:accent5>
        <a:accent6>
          <a:srgbClr val="00008A"/>
        </a:accent6>
        <a:hlink>
          <a:srgbClr val="009999"/>
        </a:hlink>
        <a:folHlink>
          <a:srgbClr val="33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brand 2014">
      <a:dk1>
        <a:srgbClr val="000000"/>
      </a:dk1>
      <a:lt1>
        <a:srgbClr val="FFFFFF"/>
      </a:lt1>
      <a:dk2>
        <a:srgbClr val="B67233"/>
      </a:dk2>
      <a:lt2>
        <a:srgbClr val="EDDCCC"/>
      </a:lt2>
      <a:accent1>
        <a:srgbClr val="981E32"/>
      </a:accent1>
      <a:accent2>
        <a:srgbClr val="5E6A71"/>
      </a:accent2>
      <a:accent3>
        <a:srgbClr val="C60C30"/>
      </a:accent3>
      <a:accent4>
        <a:srgbClr val="C69214"/>
      </a:accent4>
      <a:accent5>
        <a:srgbClr val="4F868E"/>
      </a:accent5>
      <a:accent6>
        <a:srgbClr val="8F7E35"/>
      </a:accent6>
      <a:hlink>
        <a:srgbClr val="C60C30"/>
      </a:hlink>
      <a:folHlink>
        <a:srgbClr val="5E6A71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003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AAAD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0033"/>
        </a:accent1>
        <a:accent2>
          <a:srgbClr val="000099"/>
        </a:accent2>
        <a:accent3>
          <a:srgbClr val="FFFFFF"/>
        </a:accent3>
        <a:accent4>
          <a:srgbClr val="000000"/>
        </a:accent4>
        <a:accent5>
          <a:srgbClr val="E2AAAD"/>
        </a:accent5>
        <a:accent6>
          <a:srgbClr val="00008A"/>
        </a:accent6>
        <a:hlink>
          <a:srgbClr val="009999"/>
        </a:hlink>
        <a:folHlink>
          <a:srgbClr val="33CC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00"/>
        </a:dk1>
        <a:lt1>
          <a:srgbClr val="FFFFFF"/>
        </a:lt1>
        <a:dk2>
          <a:srgbClr val="000099"/>
        </a:dk2>
        <a:lt2>
          <a:srgbClr val="FFFFFF"/>
        </a:lt2>
        <a:accent1>
          <a:srgbClr val="CC0033"/>
        </a:accent1>
        <a:accent2>
          <a:srgbClr val="000099"/>
        </a:accent2>
        <a:accent3>
          <a:srgbClr val="AAAACA"/>
        </a:accent3>
        <a:accent4>
          <a:srgbClr val="DADADA"/>
        </a:accent4>
        <a:accent5>
          <a:srgbClr val="E2AAAD"/>
        </a:accent5>
        <a:accent6>
          <a:srgbClr val="00008A"/>
        </a:accent6>
        <a:hlink>
          <a:srgbClr val="009999"/>
        </a:hlink>
        <a:folHlink>
          <a:srgbClr val="33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00"/>
        </a:dk1>
        <a:lt1>
          <a:srgbClr val="FFFFFF"/>
        </a:lt1>
        <a:dk2>
          <a:srgbClr val="009999"/>
        </a:dk2>
        <a:lt2>
          <a:srgbClr val="FFFFFF"/>
        </a:lt2>
        <a:accent1>
          <a:srgbClr val="CC0033"/>
        </a:accent1>
        <a:accent2>
          <a:srgbClr val="000099"/>
        </a:accent2>
        <a:accent3>
          <a:srgbClr val="AACACA"/>
        </a:accent3>
        <a:accent4>
          <a:srgbClr val="DADADA"/>
        </a:accent4>
        <a:accent5>
          <a:srgbClr val="E2AAAD"/>
        </a:accent5>
        <a:accent6>
          <a:srgbClr val="00008A"/>
        </a:accent6>
        <a:hlink>
          <a:srgbClr val="009999"/>
        </a:hlink>
        <a:folHlink>
          <a:srgbClr val="33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brand 2014">
      <a:dk1>
        <a:srgbClr val="000000"/>
      </a:dk1>
      <a:lt1>
        <a:srgbClr val="FFFFFF"/>
      </a:lt1>
      <a:dk2>
        <a:srgbClr val="B67233"/>
      </a:dk2>
      <a:lt2>
        <a:srgbClr val="EDDCCC"/>
      </a:lt2>
      <a:accent1>
        <a:srgbClr val="981E32"/>
      </a:accent1>
      <a:accent2>
        <a:srgbClr val="5E6A71"/>
      </a:accent2>
      <a:accent3>
        <a:srgbClr val="C60C30"/>
      </a:accent3>
      <a:accent4>
        <a:srgbClr val="C69214"/>
      </a:accent4>
      <a:accent5>
        <a:srgbClr val="4F868E"/>
      </a:accent5>
      <a:accent6>
        <a:srgbClr val="8F7E35"/>
      </a:accent6>
      <a:hlink>
        <a:srgbClr val="C60C30"/>
      </a:hlink>
      <a:folHlink>
        <a:srgbClr val="5E6A71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003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AAAD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0033"/>
        </a:accent1>
        <a:accent2>
          <a:srgbClr val="000099"/>
        </a:accent2>
        <a:accent3>
          <a:srgbClr val="FFFFFF"/>
        </a:accent3>
        <a:accent4>
          <a:srgbClr val="000000"/>
        </a:accent4>
        <a:accent5>
          <a:srgbClr val="E2AAAD"/>
        </a:accent5>
        <a:accent6>
          <a:srgbClr val="00008A"/>
        </a:accent6>
        <a:hlink>
          <a:srgbClr val="009999"/>
        </a:hlink>
        <a:folHlink>
          <a:srgbClr val="33CC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00"/>
        </a:dk1>
        <a:lt1>
          <a:srgbClr val="FFFFFF"/>
        </a:lt1>
        <a:dk2>
          <a:srgbClr val="000099"/>
        </a:dk2>
        <a:lt2>
          <a:srgbClr val="FFFFFF"/>
        </a:lt2>
        <a:accent1>
          <a:srgbClr val="CC0033"/>
        </a:accent1>
        <a:accent2>
          <a:srgbClr val="000099"/>
        </a:accent2>
        <a:accent3>
          <a:srgbClr val="AAAACA"/>
        </a:accent3>
        <a:accent4>
          <a:srgbClr val="DADADA"/>
        </a:accent4>
        <a:accent5>
          <a:srgbClr val="E2AAAD"/>
        </a:accent5>
        <a:accent6>
          <a:srgbClr val="00008A"/>
        </a:accent6>
        <a:hlink>
          <a:srgbClr val="009999"/>
        </a:hlink>
        <a:folHlink>
          <a:srgbClr val="33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00"/>
        </a:dk1>
        <a:lt1>
          <a:srgbClr val="FFFFFF"/>
        </a:lt1>
        <a:dk2>
          <a:srgbClr val="009999"/>
        </a:dk2>
        <a:lt2>
          <a:srgbClr val="FFFFFF"/>
        </a:lt2>
        <a:accent1>
          <a:srgbClr val="CC0033"/>
        </a:accent1>
        <a:accent2>
          <a:srgbClr val="000099"/>
        </a:accent2>
        <a:accent3>
          <a:srgbClr val="AACACA"/>
        </a:accent3>
        <a:accent4>
          <a:srgbClr val="DADADA"/>
        </a:accent4>
        <a:accent5>
          <a:srgbClr val="E2AAAD"/>
        </a:accent5>
        <a:accent6>
          <a:srgbClr val="00008A"/>
        </a:accent6>
        <a:hlink>
          <a:srgbClr val="009999"/>
        </a:hlink>
        <a:folHlink>
          <a:srgbClr val="33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brand 2014">
      <a:dk1>
        <a:srgbClr val="000000"/>
      </a:dk1>
      <a:lt1>
        <a:srgbClr val="FFFFFF"/>
      </a:lt1>
      <a:dk2>
        <a:srgbClr val="B67233"/>
      </a:dk2>
      <a:lt2>
        <a:srgbClr val="EDDCCC"/>
      </a:lt2>
      <a:accent1>
        <a:srgbClr val="981E32"/>
      </a:accent1>
      <a:accent2>
        <a:srgbClr val="5E6A71"/>
      </a:accent2>
      <a:accent3>
        <a:srgbClr val="C60C30"/>
      </a:accent3>
      <a:accent4>
        <a:srgbClr val="C69214"/>
      </a:accent4>
      <a:accent5>
        <a:srgbClr val="4F868E"/>
      </a:accent5>
      <a:accent6>
        <a:srgbClr val="8F7E35"/>
      </a:accent6>
      <a:hlink>
        <a:srgbClr val="C60C30"/>
      </a:hlink>
      <a:folHlink>
        <a:srgbClr val="5E6A71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xtLst>
          <a:ext uri="{909E8E84-426E-40dd-AFC4-6F175D3DCCD1}">
            <a14:hiddenFill xmlns=""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=""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none">
        <a:spAutoFit/>
      </a:bodyPr>
      <a:lstStyle>
        <a:defPPr algn="ctr">
          <a:defRPr sz="2800" b="1" dirty="0" smtClean="0">
            <a:solidFill>
              <a:schemeClr val="accent1"/>
            </a:solidFill>
            <a:latin typeface="Lucida Sans" panose="020B0602030504020204" pitchFamily="34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003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AAAD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0033"/>
        </a:accent1>
        <a:accent2>
          <a:srgbClr val="000099"/>
        </a:accent2>
        <a:accent3>
          <a:srgbClr val="FFFFFF"/>
        </a:accent3>
        <a:accent4>
          <a:srgbClr val="000000"/>
        </a:accent4>
        <a:accent5>
          <a:srgbClr val="E2AAAD"/>
        </a:accent5>
        <a:accent6>
          <a:srgbClr val="00008A"/>
        </a:accent6>
        <a:hlink>
          <a:srgbClr val="009999"/>
        </a:hlink>
        <a:folHlink>
          <a:srgbClr val="33CC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00"/>
        </a:dk1>
        <a:lt1>
          <a:srgbClr val="FFFFFF"/>
        </a:lt1>
        <a:dk2>
          <a:srgbClr val="000099"/>
        </a:dk2>
        <a:lt2>
          <a:srgbClr val="FFFFFF"/>
        </a:lt2>
        <a:accent1>
          <a:srgbClr val="CC0033"/>
        </a:accent1>
        <a:accent2>
          <a:srgbClr val="000099"/>
        </a:accent2>
        <a:accent3>
          <a:srgbClr val="AAAACA"/>
        </a:accent3>
        <a:accent4>
          <a:srgbClr val="DADADA"/>
        </a:accent4>
        <a:accent5>
          <a:srgbClr val="E2AAAD"/>
        </a:accent5>
        <a:accent6>
          <a:srgbClr val="00008A"/>
        </a:accent6>
        <a:hlink>
          <a:srgbClr val="009999"/>
        </a:hlink>
        <a:folHlink>
          <a:srgbClr val="33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00"/>
        </a:dk1>
        <a:lt1>
          <a:srgbClr val="FFFFFF"/>
        </a:lt1>
        <a:dk2>
          <a:srgbClr val="009999"/>
        </a:dk2>
        <a:lt2>
          <a:srgbClr val="FFFFFF"/>
        </a:lt2>
        <a:accent1>
          <a:srgbClr val="CC0033"/>
        </a:accent1>
        <a:accent2>
          <a:srgbClr val="000099"/>
        </a:accent2>
        <a:accent3>
          <a:srgbClr val="AACACA"/>
        </a:accent3>
        <a:accent4>
          <a:srgbClr val="DADADA"/>
        </a:accent4>
        <a:accent5>
          <a:srgbClr val="E2AAAD"/>
        </a:accent5>
        <a:accent6>
          <a:srgbClr val="00008A"/>
        </a:accent6>
        <a:hlink>
          <a:srgbClr val="009999"/>
        </a:hlink>
        <a:folHlink>
          <a:srgbClr val="33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42043</TotalTime>
  <Words>3932</Words>
  <Application>Microsoft Macintosh PowerPoint</Application>
  <PresentationFormat>On-screen Show (4:3)</PresentationFormat>
  <Paragraphs>577</Paragraphs>
  <Slides>47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47</vt:i4>
      </vt:variant>
    </vt:vector>
  </HeadingPairs>
  <TitlesOfParts>
    <vt:vector size="57" baseType="lpstr">
      <vt:lpstr>Arial</vt:lpstr>
      <vt:lpstr>Bell MT</vt:lpstr>
      <vt:lpstr>Lucida Sans</vt:lpstr>
      <vt:lpstr>Times New Roman</vt:lpstr>
      <vt:lpstr>Wingdings</vt:lpstr>
      <vt:lpstr>Default Design</vt:lpstr>
      <vt:lpstr>1_Default Design</vt:lpstr>
      <vt:lpstr>2_Default Design</vt:lpstr>
      <vt:lpstr>3_Default Design</vt:lpstr>
      <vt:lpstr>4_Default Design</vt:lpstr>
      <vt:lpstr>Craft Malting:  A Value-Added Link</vt:lpstr>
      <vt:lpstr>PowerPoint Presentation</vt:lpstr>
      <vt:lpstr>Dissertation Themes</vt:lpstr>
      <vt:lpstr>Research 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Gap in Knowledge</vt:lpstr>
      <vt:lpstr>Methods</vt:lpstr>
      <vt:lpstr>Methods</vt:lpstr>
      <vt:lpstr>PowerPoint Presentation</vt:lpstr>
      <vt:lpstr>PowerPoint Presentation</vt:lpstr>
      <vt:lpstr>PowerPoint Presentation</vt:lpstr>
      <vt:lpstr>Research Objectives</vt:lpstr>
      <vt:lpstr>Challenges to Malt Research</vt:lpstr>
      <vt:lpstr>Malt Quality and Flavor</vt:lpstr>
      <vt:lpstr>Malt Quality and Flavor</vt:lpstr>
      <vt:lpstr>PowerPoint Presentation</vt:lpstr>
      <vt:lpstr>Gap in Knowledge</vt:lpstr>
      <vt:lpstr>Hot Steep Methodology</vt:lpstr>
      <vt:lpstr>PowerPoint Presentation</vt:lpstr>
      <vt:lpstr>Methods</vt:lpstr>
      <vt:lpstr>Sensory Evaluation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117.17 “Ballad of a thin man”</vt:lpstr>
      <vt:lpstr>PowerPoint Presentation</vt:lpstr>
      <vt:lpstr>Palmer, formerly 107.43</vt:lpstr>
      <vt:lpstr>Beer</vt:lpstr>
      <vt:lpstr>PowerPoint Presentation</vt:lpstr>
      <vt:lpstr>Craft Beer: The IPA</vt:lpstr>
      <vt:lpstr>Hop Varietal Recognition</vt:lpstr>
      <vt:lpstr>PowerPoint Presentation</vt:lpstr>
      <vt:lpstr>PowerPoint Presentation</vt:lpstr>
      <vt:lpstr>Breeding a Malt Quality Barley</vt:lpstr>
      <vt:lpstr>Thank you!</vt:lpstr>
      <vt:lpstr>PowerPoint Presentation</vt:lpstr>
    </vt:vector>
  </TitlesOfParts>
  <Company>Washington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Marketing</dc:creator>
  <cp:lastModifiedBy>Kiser, Aba</cp:lastModifiedBy>
  <cp:revision>1128</cp:revision>
  <cp:lastPrinted>2018-04-17T19:33:48Z</cp:lastPrinted>
  <dcterms:created xsi:type="dcterms:W3CDTF">2001-10-04T20:08:10Z</dcterms:created>
  <dcterms:modified xsi:type="dcterms:W3CDTF">2019-07-16T02:16:39Z</dcterms:modified>
</cp:coreProperties>
</file>