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8"/>
  </p:notesMasterIdLst>
  <p:handoutMasterIdLst>
    <p:handoutMasterId r:id="rId29"/>
  </p:handoutMasterIdLst>
  <p:sldIdLst>
    <p:sldId id="270" r:id="rId6"/>
    <p:sldId id="275" r:id="rId7"/>
    <p:sldId id="311" r:id="rId8"/>
    <p:sldId id="288" r:id="rId9"/>
    <p:sldId id="277" r:id="rId10"/>
    <p:sldId id="312" r:id="rId11"/>
    <p:sldId id="313" r:id="rId12"/>
    <p:sldId id="314" r:id="rId13"/>
    <p:sldId id="315" r:id="rId14"/>
    <p:sldId id="285" r:id="rId15"/>
    <p:sldId id="300" r:id="rId16"/>
    <p:sldId id="301" r:id="rId17"/>
    <p:sldId id="302" r:id="rId18"/>
    <p:sldId id="303" r:id="rId19"/>
    <p:sldId id="308" r:id="rId20"/>
    <p:sldId id="309" r:id="rId21"/>
    <p:sldId id="310" r:id="rId22"/>
    <p:sldId id="304" r:id="rId23"/>
    <p:sldId id="305" r:id="rId24"/>
    <p:sldId id="306" r:id="rId25"/>
    <p:sldId id="307" r:id="rId26"/>
    <p:sldId id="286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942B"/>
    <a:srgbClr val="7DA830"/>
    <a:srgbClr val="4D4D4D"/>
    <a:srgbClr val="909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29" autoAdjust="0"/>
  </p:normalViewPr>
  <p:slideViewPr>
    <p:cSldViewPr>
      <p:cViewPr varScale="1">
        <p:scale>
          <a:sx n="102" d="100"/>
          <a:sy n="102" d="100"/>
        </p:scale>
        <p:origin x="18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10" d="100"/>
          <a:sy n="110" d="100"/>
        </p:scale>
        <p:origin x="-2083" y="-5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7" y="1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3C569EC2-7E8F-4068-A71C-6E6BA2FA76EC}" type="datetimeFigureOut">
              <a:rPr lang="en-US" smtClean="0"/>
              <a:t>07/09/2019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1E36103F-2475-4584-ABE0-4672DCCAF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98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61" cy="465140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34" y="1"/>
            <a:ext cx="3038161" cy="465140"/>
          </a:xfrm>
          <a:prstGeom prst="rect">
            <a:avLst/>
          </a:prstGeom>
        </p:spPr>
        <p:txBody>
          <a:bodyPr vert="horz" lIns="92226" tIns="46113" rIns="92226" bIns="46113" rtlCol="0"/>
          <a:lstStyle>
            <a:lvl1pPr algn="r">
              <a:defRPr sz="1200"/>
            </a:lvl1pPr>
          </a:lstStyle>
          <a:p>
            <a:fld id="{98D9EDA0-7677-404B-9DF0-B412AB6A78B5}" type="datetimeFigureOut">
              <a:rPr lang="en-US" smtClean="0"/>
              <a:t>07/09/2019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6" tIns="46113" rIns="92226" bIns="461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2" y="4416430"/>
            <a:ext cx="5607678" cy="4183060"/>
          </a:xfrm>
          <a:prstGeom prst="rect">
            <a:avLst/>
          </a:prstGeom>
        </p:spPr>
        <p:txBody>
          <a:bodyPr vert="horz" lIns="92226" tIns="46113" rIns="92226" bIns="461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62"/>
            <a:ext cx="3038161" cy="465140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34" y="8829662"/>
            <a:ext cx="3038161" cy="465140"/>
          </a:xfrm>
          <a:prstGeom prst="rect">
            <a:avLst/>
          </a:prstGeom>
        </p:spPr>
        <p:txBody>
          <a:bodyPr vert="horz" lIns="92226" tIns="46113" rIns="92226" bIns="46113" rtlCol="0" anchor="b"/>
          <a:lstStyle>
            <a:lvl1pPr algn="r">
              <a:defRPr sz="1200"/>
            </a:lvl1pPr>
          </a:lstStyle>
          <a:p>
            <a:fld id="{1E19A76D-DE36-47F6-8F65-05F93386C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18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ountingtools.com/articles/ratio-analysis.html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ccountingtools.com/articles/2017/5/14/profitability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9A76D-DE36-47F6-8F65-05F93386CB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47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4569" indent="-174569">
              <a:buFontTx/>
              <a:buChar char="•"/>
            </a:pPr>
            <a:endParaRPr lang="en-US" b="1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11E5AD-B411-4AFF-B99D-D47CE206448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9A76D-DE36-47F6-8F65-05F93386CB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95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9A76D-DE36-47F6-8F65-05F93386CB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03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9A76D-DE36-47F6-8F65-05F93386CB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85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9A76D-DE36-47F6-8F65-05F93386CB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86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895" indent="-285729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2915" indent="-228583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081" indent="-228583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247" indent="-228583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414" indent="-22858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581" indent="-22858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8747" indent="-22858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5913" indent="-22858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82A1A1F-168F-46B7-BA82-8E7B55806AB0}" type="slidenum">
              <a:rPr lang="en-US" altLang="en-US" smtClean="0">
                <a:latin typeface="Arial" charset="0"/>
              </a:rPr>
              <a:pPr/>
              <a:t>15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854" indent="-285713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2853" indent="-22857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99993" indent="-22857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135" indent="-22857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275" indent="-22857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415" indent="-22857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8557" indent="-22857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5698" indent="-22857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9B49DB0-31E1-4A92-BBD0-4E224276B0D9}" type="slidenum">
              <a:rPr lang="en-US" altLang="en-US" smtClean="0">
                <a:latin typeface="Arial" charset="0"/>
              </a:rPr>
              <a:pPr/>
              <a:t>16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9A76D-DE36-47F6-8F65-05F93386CB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4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9A76D-DE36-47F6-8F65-05F93386CB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138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Net income margin of 10% of your gross income:</a:t>
            </a:r>
          </a:p>
          <a:p>
            <a:r>
              <a:rPr lang="en-US" dirty="0"/>
              <a:t>Net income margin is the net after-tax income of a business, expressed as a percentage of sales. It is used in </a:t>
            </a:r>
            <a:r>
              <a:rPr lang="en-US" dirty="0">
                <a:hlinkClick r:id="rId3"/>
              </a:rPr>
              <a:t>ratio analysis</a:t>
            </a:r>
            <a:r>
              <a:rPr lang="en-US" dirty="0"/>
              <a:t> to determine the proportional </a:t>
            </a:r>
            <a:r>
              <a:rPr lang="en-US" dirty="0">
                <a:hlinkClick r:id="rId4"/>
              </a:rPr>
              <a:t>profitability</a:t>
            </a:r>
            <a:r>
              <a:rPr lang="en-US" dirty="0"/>
              <a:t> of a business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9A76D-DE36-47F6-8F65-05F93386CB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5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895" indent="-285729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2915" indent="-228583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081" indent="-228583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247" indent="-228583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414" indent="-22858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581" indent="-22858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8747" indent="-22858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5913" indent="-22858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CD944CC-22F0-4027-A642-A70A128DD09F}" type="slidenum">
              <a:rPr lang="en-US" altLang="en-US" smtClean="0">
                <a:latin typeface="Arial" charset="0"/>
              </a:rPr>
              <a:pPr/>
              <a:t>2</a:t>
            </a:fld>
            <a:endParaRPr lang="en-US" altLang="en-US">
              <a:latin typeface="Arial" charset="0"/>
            </a:endParaRPr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971925" y="8831264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587" tIns="47293" rIns="94587" bIns="47293" anchor="b"/>
          <a:lstStyle>
            <a:lvl1pPr defTabSz="928688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922D7251-8A75-4327-A82A-9825EA29D032}" type="slidenum">
              <a:rPr lang="en-US" altLang="en-US" sz="1200">
                <a:latin typeface="Arial" charset="0"/>
              </a:rPr>
              <a:pPr algn="r"/>
              <a:t>2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587" tIns="47293" rIns="94587" bIns="47293" anchor="ctr"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9A76D-DE36-47F6-8F65-05F93386CB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342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9A76D-DE36-47F6-8F65-05F93386CB7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3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300" b="1">
                <a:solidFill>
                  <a:schemeClr val="tx1"/>
                </a:solidFill>
                <a:latin typeface="Arial" charset="0"/>
              </a:defRPr>
            </a:lvl1pPr>
            <a:lvl2pPr marL="757010" indent="-291158">
              <a:defRPr sz="3300" b="1">
                <a:solidFill>
                  <a:schemeClr val="tx1"/>
                </a:solidFill>
                <a:latin typeface="Arial" charset="0"/>
              </a:defRPr>
            </a:lvl2pPr>
            <a:lvl3pPr marL="1164630" indent="-232926">
              <a:defRPr sz="3300" b="1">
                <a:solidFill>
                  <a:schemeClr val="tx1"/>
                </a:solidFill>
                <a:latin typeface="Arial" charset="0"/>
              </a:defRPr>
            </a:lvl3pPr>
            <a:lvl4pPr marL="1630484" indent="-232926">
              <a:defRPr sz="3300" b="1">
                <a:solidFill>
                  <a:schemeClr val="tx1"/>
                </a:solidFill>
                <a:latin typeface="Arial" charset="0"/>
              </a:defRPr>
            </a:lvl4pPr>
            <a:lvl5pPr marL="2096336" indent="-232926">
              <a:defRPr sz="3300" b="1">
                <a:solidFill>
                  <a:schemeClr val="tx1"/>
                </a:solidFill>
                <a:latin typeface="Arial" charset="0"/>
              </a:defRPr>
            </a:lvl5pPr>
            <a:lvl6pPr marL="2562188" indent="-232926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</a:defRPr>
            </a:lvl6pPr>
            <a:lvl7pPr marL="3028040" indent="-232926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</a:defRPr>
            </a:lvl7pPr>
            <a:lvl8pPr marL="3493892" indent="-232926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</a:defRPr>
            </a:lvl8pPr>
            <a:lvl9pPr marL="3959745" indent="-232926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B8553A-DE6B-4022-8462-DB8EA136FC92}" type="slidenum">
              <a:rPr lang="en-US" altLang="en-US" sz="1200" b="0"/>
              <a:pPr/>
              <a:t>22</a:t>
            </a:fld>
            <a:endParaRPr lang="en-US" altLang="en-US" sz="1200" b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610"/>
              </a:spcBef>
              <a:defRPr/>
            </a:pPr>
            <a:r>
              <a:rPr lang="en-US" dirty="0"/>
              <a:t>Cooperatively owned by over</a:t>
            </a:r>
            <a:r>
              <a:rPr lang="en-US" baseline="0" dirty="0"/>
              <a:t> </a:t>
            </a:r>
            <a:r>
              <a:rPr lang="en-US" dirty="0"/>
              <a:t>16,000 customer-members</a:t>
            </a:r>
          </a:p>
          <a:p>
            <a:pPr>
              <a:lnSpc>
                <a:spcPct val="120000"/>
              </a:lnSpc>
              <a:spcBef>
                <a:spcPts val="610"/>
              </a:spcBef>
              <a:defRPr/>
            </a:pPr>
            <a:r>
              <a:rPr lang="en-US" dirty="0"/>
              <a:t>Serving Idaho, Montana, Oregon, Washington and Alaska with 44 branch offices</a:t>
            </a:r>
          </a:p>
          <a:p>
            <a:pPr>
              <a:lnSpc>
                <a:spcPct val="120000"/>
              </a:lnSpc>
              <a:spcBef>
                <a:spcPts val="610"/>
              </a:spcBef>
              <a:defRPr/>
            </a:pPr>
            <a:r>
              <a:rPr lang="en-US" dirty="0"/>
              <a:t>Serving Food and Fiber companies throughout the Pacific Northwest and U.S. (using Northwest FCS Capital Markets team)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9A76D-DE36-47F6-8F65-05F93386CB7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627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7F15-E505-46B1-ABD4-1EE2551763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8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895" indent="-285729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2915" indent="-228583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081" indent="-228583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247" indent="-228583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414" indent="-22858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581" indent="-22858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8747" indent="-22858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5913" indent="-22858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2657499-00B3-4875-82FD-ED6CDE47E10C}" type="slidenum">
              <a:rPr lang="en-US" altLang="en-US" smtClean="0">
                <a:latin typeface="Arial" charset="0"/>
              </a:rPr>
              <a:pPr/>
              <a:t>5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7F15-E505-46B1-ABD4-1EE2551763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88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895" indent="-285729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2915" indent="-228583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081" indent="-228583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247" indent="-228583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414" indent="-22858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581" indent="-22858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8747" indent="-22858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5913" indent="-22858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4394A9F-5C78-4427-A483-C26C71680EC9}" type="slidenum">
              <a:rPr lang="en-US" altLang="en-US" smtClean="0">
                <a:latin typeface="Arial" charset="0"/>
              </a:rPr>
              <a:pPr/>
              <a:t>7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267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3025" indent="-173025">
              <a:buFontTx/>
              <a:buChar char="•"/>
            </a:pPr>
            <a:endParaRPr lang="en-US" alt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895" indent="-285729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2915" indent="-228583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081" indent="-228583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247" indent="-228583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414" indent="-22858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581" indent="-22858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8747" indent="-22858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5913" indent="-22858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ACCE5E-BFF5-4F35-AF13-33CFF1E7E089}" type="slidenum">
              <a:rPr lang="en-US" altLang="en-US" smtClean="0">
                <a:latin typeface="Arial" charset="0"/>
              </a:rPr>
              <a:pPr/>
              <a:t>8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100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895" indent="-285729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2915" indent="-228583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081" indent="-228583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247" indent="-228583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414" indent="-22858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581" indent="-22858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8747" indent="-22858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5913" indent="-22858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251E0C-31FF-4EAE-80B8-98B63C05F4CF}" type="slidenum">
              <a:rPr lang="en-US" altLang="en-US" smtClean="0">
                <a:latin typeface="Arial" charset="0"/>
              </a:rPr>
              <a:pPr/>
              <a:t>9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604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5014"/>
            <a:ext cx="7772400" cy="121798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5000"/>
              </a:lnSpc>
              <a:defRPr sz="4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029200"/>
            <a:ext cx="7772400" cy="10882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EE705B-C564-470A-9EF4-CF1284EC23BE}" type="datetimeFigureOut">
              <a:rPr lang="en-US" smtClean="0"/>
              <a:t>07/09/2019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670A94-FE50-42FC-96FB-BAF6624BD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9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4582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500"/>
              </a:lnSpc>
              <a:defRPr sz="4400" b="1">
                <a:solidFill>
                  <a:srgbClr val="7794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368742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7DA830"/>
              </a:buClr>
              <a:defRPr sz="3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7DA830"/>
              </a:buClr>
              <a:defRPr sz="3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7DA830"/>
              </a:buClr>
              <a:defRPr sz="28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7DA830"/>
              </a:buClr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7DA830"/>
              </a:buClr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92875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EE705B-C564-470A-9EF4-CF1284EC23BE}" type="datetimeFigureOut">
              <a:rPr lang="en-US" smtClean="0"/>
              <a:pPr/>
              <a:t>07/09/2019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2670A94-FE50-42FC-96FB-BAF6624BD2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74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13176"/>
            <a:ext cx="8458200" cy="10674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ts val="4500"/>
              </a:lnSpc>
              <a:defRPr sz="4400" b="1">
                <a:solidFill>
                  <a:srgbClr val="7794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1"/>
            <a:ext cx="8229600" cy="3733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909934"/>
              </a:buClr>
              <a:defRPr sz="36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909934"/>
              </a:buClr>
              <a:defRPr sz="3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909934"/>
              </a:buClr>
              <a:defRPr sz="28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909934"/>
              </a:buClr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909934"/>
              </a:buClr>
              <a:defRPr sz="24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92875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EE705B-C564-470A-9EF4-CF1284EC23BE}" type="datetimeFigureOut">
              <a:rPr lang="en-US" smtClean="0"/>
              <a:pPr/>
              <a:t>07/09/2019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2670A94-FE50-42FC-96FB-BAF6624BD2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75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0"/>
            <a:ext cx="7772400" cy="16764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5000"/>
              </a:lnSpc>
              <a:defRPr sz="4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800600"/>
            <a:ext cx="7772400" cy="10882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EE705B-C564-470A-9EF4-CF1284EC23BE}" type="datetimeFigureOut">
              <a:rPr lang="en-US" smtClean="0"/>
              <a:t>07/09/2019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670A94-FE50-42FC-96FB-BAF6624BD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7772400" cy="16764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5000"/>
              </a:lnSpc>
              <a:defRPr sz="4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114800"/>
            <a:ext cx="7772400" cy="10882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EE705B-C564-470A-9EF4-CF1284EC23BE}" type="datetimeFigureOut">
              <a:rPr lang="en-US" smtClean="0"/>
              <a:t>07/09/2019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670A94-FE50-42FC-96FB-BAF6624BD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2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1295400"/>
            <a:ext cx="7772400" cy="4191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9700"/>
              </a:lnSpc>
              <a:defRPr sz="8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Big </a:t>
            </a:r>
            <a:br>
              <a:rPr lang="en-US" dirty="0"/>
            </a:br>
            <a:r>
              <a:rPr lang="en-US" dirty="0"/>
              <a:t>statement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EE705B-C564-470A-9EF4-CF1284EC23BE}" type="datetimeFigureOut">
              <a:rPr lang="en-US" smtClean="0"/>
              <a:t>07/09/2019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670A94-FE50-42FC-96FB-BAF6624BD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83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C3E5F-09B3-4592-A5FC-A479A5B4D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1638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17172-E142-47F0-ACE4-0C2F86F80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996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2"/>
          <a:stretch/>
        </p:blipFill>
        <p:spPr>
          <a:xfrm>
            <a:off x="0" y="1266824"/>
            <a:ext cx="9144000" cy="561566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EE30E-BFA6-4F75-9950-AC41B4D2073F}" type="datetimeFigureOut">
              <a:rPr lang="en-US" smtClean="0"/>
              <a:t>07/09/2019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73027F-768D-4AD3-95B8-55C1AEA6C06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0"/>
          <a:stretch/>
        </p:blipFill>
        <p:spPr>
          <a:xfrm>
            <a:off x="0" y="0"/>
            <a:ext cx="9144001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4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492875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EE705B-C564-470A-9EF4-CF1284EC23BE}" type="datetimeFigureOut">
              <a:rPr lang="en-US" smtClean="0"/>
              <a:pPr/>
              <a:t>07/09/2019</a:t>
            </a:fld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66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2670A94-FE50-42FC-96FB-BAF6624BD2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82296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itle Placeholder 2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771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6" r:id="rId2"/>
    <p:sldLayoutId id="2147483677" r:id="rId3"/>
    <p:sldLayoutId id="2147483671" r:id="rId4"/>
    <p:sldLayoutId id="2147483670" r:id="rId5"/>
    <p:sldLayoutId id="2147483673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ts val="4800"/>
        </a:lnSpc>
        <a:spcBef>
          <a:spcPct val="0"/>
        </a:spcBef>
        <a:buNone/>
        <a:defRPr sz="4400" b="1" kern="1200">
          <a:solidFill>
            <a:srgbClr val="77942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7942B"/>
        </a:buClr>
        <a:buFont typeface="Arial" panose="020B0604020202020204" pitchFamily="34" charset="0"/>
        <a:buChar char="•"/>
        <a:defRPr sz="36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7942B"/>
        </a:buClr>
        <a:buFont typeface="Arial" panose="020B0604020202020204" pitchFamily="34" charset="0"/>
        <a:buChar char="–"/>
        <a:defRPr sz="32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7942B"/>
        </a:buClr>
        <a:buFont typeface="Arial" panose="020B0604020202020204" pitchFamily="34" charset="0"/>
        <a:buChar char="•"/>
        <a:defRPr sz="28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7942B"/>
        </a:buClr>
        <a:buFont typeface="Arial" panose="020B0604020202020204" pitchFamily="34" charset="0"/>
        <a:buChar char="–"/>
        <a:defRPr sz="24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7942B"/>
        </a:buClr>
        <a:buFont typeface="Arial" panose="020B0604020202020204" pitchFamily="34" charset="0"/>
        <a:buChar char="»"/>
        <a:defRPr sz="24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nualcreditreport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thwestfc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657600"/>
            <a:ext cx="8001000" cy="2590800"/>
          </a:xfrm>
        </p:spPr>
        <p:txBody>
          <a:bodyPr/>
          <a:lstStyle/>
          <a:p>
            <a:pPr algn="ctr">
              <a:lnSpc>
                <a:spcPts val="3500"/>
              </a:lnSpc>
            </a:pPr>
            <a:r>
              <a:rPr lang="en-US" sz="3200" dirty="0"/>
              <a:t>Financial Resources for Your Artisan Start-Up </a:t>
            </a:r>
            <a:br>
              <a:rPr lang="en-US" sz="3200" dirty="0"/>
            </a:br>
            <a:br>
              <a:rPr lang="en-US" sz="3200" dirty="0"/>
            </a:br>
            <a:r>
              <a:rPr lang="en-US" sz="2400" dirty="0"/>
              <a:t>Jesika Harper </a:t>
            </a:r>
            <a:br>
              <a:rPr lang="en-US" sz="2400" dirty="0"/>
            </a:br>
            <a:r>
              <a:rPr lang="en-US" sz="2400" dirty="0"/>
              <a:t>Relationship Manager-</a:t>
            </a:r>
            <a:r>
              <a:rPr lang="en-US" sz="2400" dirty="0" err="1"/>
              <a:t>AgVision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5228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Arial" pitchFamily="34" charset="0"/>
                <a:cs typeface="Arial" pitchFamily="34" charset="0"/>
              </a:rPr>
              <a:t>RateWise</a:t>
            </a:r>
            <a:r>
              <a:rPr lang="en-US" sz="3600" baseline="30000" dirty="0">
                <a:latin typeface="Arial" pitchFamily="34" charset="0"/>
                <a:cs typeface="Arial" pitchFamily="34" charset="0"/>
              </a:rPr>
              <a:t>™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Program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86200" y="1381930"/>
            <a:ext cx="4953000" cy="49530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80000"/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Rewards young, beginning and small producers for continuing management education with interest rate reductions on new loans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Participants can earn interest rate reductions of 0.25%, 0.50% and 0.75% for three years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Credits earned for Northwest FCS workshops, university conferences, industry specific workshops, Farm and Food Expo, etc.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80000"/>
              <a:buFont typeface="Wingdings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Register at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northwestfcs.com/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RateWise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5" y="1524000"/>
            <a:ext cx="2834640" cy="4516461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362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Agricultural Lenders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724400"/>
          </a:xfrm>
        </p:spPr>
        <p:txBody>
          <a:bodyPr>
            <a:normAutofit/>
          </a:bodyPr>
          <a:lstStyle/>
          <a:p>
            <a:pPr marL="800100" indent="-685800"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Northwest Farm Credit Services</a:t>
            </a:r>
          </a:p>
          <a:p>
            <a:pPr marL="800100" indent="-685800"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Farm Service Agency (FSA)</a:t>
            </a:r>
          </a:p>
          <a:p>
            <a:pPr marL="800100" indent="-685800"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Commercial Banks</a:t>
            </a:r>
          </a:p>
          <a:p>
            <a:pPr marL="800100" indent="-685800"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Community Banks</a:t>
            </a:r>
          </a:p>
          <a:p>
            <a:pPr marL="800100" indent="-685800"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Private Investors (family, friends, CDFIs – Craft 3)</a:t>
            </a:r>
          </a:p>
          <a:p>
            <a:pPr marL="800100" indent="-685800">
              <a:buSzPct val="75000"/>
              <a:buFont typeface="Wingdings" panose="05000000000000000000" pitchFamily="2" charset="2"/>
              <a:buChar char="q"/>
            </a:pPr>
            <a:r>
              <a:rPr lang="en-US" dirty="0"/>
              <a:t>Seller financing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096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Balance Sheet</a:t>
            </a:r>
          </a:p>
          <a:p>
            <a:pPr lvl="1"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Verifications of assets &amp; liabilities</a:t>
            </a:r>
          </a:p>
          <a:p>
            <a:pPr lvl="1"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Inventory &amp; Equipment List</a:t>
            </a:r>
          </a:p>
          <a:p>
            <a:pPr marL="514350" indent="-514350"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3 years tax returns</a:t>
            </a:r>
          </a:p>
          <a:p>
            <a:pPr marL="514350" indent="-514350"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Projected Cash Flow Budget</a:t>
            </a:r>
          </a:p>
          <a:p>
            <a:pPr marL="514350" indent="-514350"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Business Plan (helpful may not be required)</a:t>
            </a:r>
          </a:p>
          <a:p>
            <a:pPr marL="514350" indent="-514350"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Purchase &amp; Sale Agreement (real estate)</a:t>
            </a:r>
          </a:p>
          <a:p>
            <a:pPr marL="514350" indent="-514350"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Entity documents (if appropriate)</a:t>
            </a:r>
          </a:p>
        </p:txBody>
      </p:sp>
    </p:spTree>
    <p:extLst>
      <p:ext uri="{BB962C8B-B14F-4D97-AF65-F5344CB8AC3E}">
        <p14:creationId xmlns:p14="http://schemas.microsoft.com/office/powerpoint/2010/main" val="3402407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Lending Decisions are Made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 C’s of Credit</a:t>
            </a:r>
          </a:p>
          <a:p>
            <a:pPr marL="971550" lvl="1" indent="-514350"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Character</a:t>
            </a:r>
          </a:p>
          <a:p>
            <a:pPr marL="971550" lvl="1" indent="-514350"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Capital</a:t>
            </a:r>
          </a:p>
          <a:p>
            <a:pPr marL="971550" lvl="1" indent="-514350"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Capacity</a:t>
            </a:r>
          </a:p>
          <a:p>
            <a:pPr marL="971550" lvl="1" indent="-514350"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Collateral</a:t>
            </a:r>
          </a:p>
          <a:p>
            <a:pPr marL="971550" lvl="1" indent="-514350"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Conditions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30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Management experience</a:t>
            </a:r>
          </a:p>
          <a:p>
            <a:pPr marL="514350" indent="-514350"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Your experience in the industry</a:t>
            </a:r>
          </a:p>
          <a:p>
            <a:pPr marL="514350" indent="-514350"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Business plan</a:t>
            </a:r>
          </a:p>
          <a:p>
            <a:pPr lvl="1"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Three-legged stool</a:t>
            </a:r>
          </a:p>
          <a:p>
            <a:pPr marL="1200150" lvl="2" indent="-285750"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Production</a:t>
            </a:r>
          </a:p>
          <a:p>
            <a:pPr marL="1200150" lvl="2" indent="-285750"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Processing</a:t>
            </a:r>
          </a:p>
          <a:p>
            <a:pPr marL="1200150" lvl="2" indent="-285750"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Marketing </a:t>
            </a:r>
          </a:p>
          <a:p>
            <a:pPr marL="514350" indent="-514350"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Credit history</a:t>
            </a:r>
          </a:p>
          <a:p>
            <a:pPr lvl="1"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Have a good credit score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14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82296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600" dirty="0">
                <a:effectLst/>
                <a:latin typeface="Arial" charset="0"/>
              </a:rPr>
              <a:t>Credit Report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534400" cy="4302125"/>
          </a:xfrm>
        </p:spPr>
        <p:txBody>
          <a:bodyPr>
            <a:normAutofit fontScale="92500" lnSpcReduction="10000"/>
          </a:bodyPr>
          <a:lstStyle/>
          <a:p>
            <a:pPr marL="285750" lvl="1" indent="-342900"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What is a credit score and why is it important</a:t>
            </a:r>
          </a:p>
          <a:p>
            <a:pPr marL="804863" lvl="2" indent="-342900"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Predicts financial risk over time</a:t>
            </a:r>
          </a:p>
          <a:p>
            <a:pPr marL="850900" lvl="1" indent="-342900"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Credit scoring is used by lenders, insurers, and others to evaluate your credit behavior</a:t>
            </a:r>
          </a:p>
          <a:p>
            <a:pPr marL="850900" lvl="1" indent="-342900"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Credit Score above 660</a:t>
            </a:r>
          </a:p>
          <a:p>
            <a:pPr marL="850900" lvl="1" indent="-342900"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Have no late payments (payment history 35% of FICO)</a:t>
            </a:r>
          </a:p>
          <a:p>
            <a:pPr marL="850900" lvl="1" indent="-342900"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Have low credit card balances (amounts owed 30%)</a:t>
            </a:r>
          </a:p>
          <a:p>
            <a:pPr marL="850900" lvl="1" indent="-342900"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Have no outstanding collections, bankruptcy, foreclosure</a:t>
            </a:r>
          </a:p>
          <a:p>
            <a:pPr marL="850900" lvl="1" indent="-342900"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2200" dirty="0"/>
              <a:t>Credit history (length 15% of FICO score)</a:t>
            </a:r>
          </a:p>
          <a:p>
            <a:pPr marL="850900" lvl="1" indent="-342900"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Other (Credit mix in use &amp; new credit – 20%)</a:t>
            </a:r>
          </a:p>
          <a:p>
            <a:pPr marL="850900" lvl="1" indent="-342900"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Review your credit report at least once a year  </a:t>
            </a:r>
            <a:r>
              <a:rPr lang="en-US" sz="2200" dirty="0">
                <a:latin typeface="Arial" pitchFamily="34" charset="0"/>
                <a:cs typeface="Arial" pitchFamily="34" charset="0"/>
                <a:hlinkClick r:id="rId3"/>
              </a:rPr>
              <a:t>www.annualcreditreport.com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692150" lvl="1" indent="-347663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900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82296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3600" dirty="0">
                <a:effectLst/>
                <a:latin typeface="Arial" charset="0"/>
              </a:rPr>
              <a:t>How Do I Rate?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marL="401637" indent="-457200"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Different models have different ranges</a:t>
            </a:r>
          </a:p>
          <a:p>
            <a:pPr marL="401637" indent="-457200">
              <a:buSzPct val="80000"/>
              <a:buFont typeface="Wingdings" panose="05000000000000000000" pitchFamily="2" charset="2"/>
              <a:buChar char="q"/>
              <a:defRPr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Credit Scores typically range between 300 to 850</a:t>
            </a:r>
          </a:p>
          <a:p>
            <a:pPr marL="344487" lvl="1" indent="0" eaLnBrk="1" hangingPunct="1"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4487" lvl="1" indent="0" eaLnBrk="1" hangingPunct="1"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Excellent Credit:		750+</a:t>
            </a:r>
          </a:p>
          <a:p>
            <a:pPr marL="344487" lvl="1" indent="0" eaLnBrk="1" hangingPunct="1"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Good Credit:  		</a:t>
            </a:r>
            <a:r>
              <a:rPr lang="en-US" dirty="0"/>
              <a:t>700-749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4487" lvl="1" indent="0" eaLnBrk="1" hangingPunct="1">
              <a:buNone/>
              <a:defRPr/>
            </a:pPr>
            <a:r>
              <a:rPr lang="en-US" dirty="0"/>
              <a:t>Fair Credit:			650-699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344487" lvl="1" indent="0" eaLnBrk="1" hangingPunct="1"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Poor Credit:			601-649</a:t>
            </a:r>
          </a:p>
          <a:p>
            <a:pPr marL="344487" lvl="1" indent="0" eaLnBrk="1" hangingPunct="1"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Bad Credit:			Below 600			</a:t>
            </a:r>
          </a:p>
        </p:txBody>
      </p:sp>
    </p:spTree>
    <p:extLst>
      <p:ext uri="{BB962C8B-B14F-4D97-AF65-F5344CB8AC3E}">
        <p14:creationId xmlns:p14="http://schemas.microsoft.com/office/powerpoint/2010/main" val="3240839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600" dirty="0">
                <a:effectLst/>
                <a:latin typeface="Arial" charset="0"/>
                <a:cs typeface="Arial" charset="0"/>
              </a:rPr>
              <a:t>Credit Bureau Reports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SzPct val="80000"/>
              <a:buFont typeface="Wingdings" pitchFamily="2" charset="2"/>
              <a:buChar char="q"/>
            </a:pPr>
            <a:r>
              <a:rPr lang="en-US" altLang="en-US" sz="3000" dirty="0">
                <a:latin typeface="Arial" charset="0"/>
                <a:cs typeface="Arial" charset="0"/>
              </a:rPr>
              <a:t>Why do lenders look at these scores?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dirty="0">
                <a:latin typeface="Arial" charset="0"/>
                <a:cs typeface="Arial" charset="0"/>
              </a:rPr>
              <a:t> History shows:</a:t>
            </a:r>
          </a:p>
          <a:p>
            <a:pPr marL="971550" lvl="1" indent="-514350">
              <a:buSzPct val="80000"/>
              <a:buFont typeface="Wingdings" pitchFamily="2" charset="2"/>
              <a:buChar char="q"/>
            </a:pPr>
            <a:r>
              <a:rPr lang="en-US" altLang="en-US" sz="3000" dirty="0">
                <a:latin typeface="Arial" charset="0"/>
                <a:cs typeface="Arial" charset="0"/>
              </a:rPr>
              <a:t>Above 800 – less than 1% delinquency rate</a:t>
            </a:r>
          </a:p>
          <a:p>
            <a:pPr marL="971550" lvl="1" indent="-514350">
              <a:buSzPct val="80000"/>
              <a:buFont typeface="Wingdings" pitchFamily="2" charset="2"/>
              <a:buChar char="q"/>
            </a:pPr>
            <a:r>
              <a:rPr lang="en-US" altLang="en-US" sz="3000" dirty="0">
                <a:latin typeface="Arial" charset="0"/>
                <a:cs typeface="Arial" charset="0"/>
              </a:rPr>
              <a:t>Above 700 – less than 5% delinquency rate</a:t>
            </a:r>
          </a:p>
          <a:p>
            <a:pPr marL="971550" lvl="1" indent="-514350">
              <a:buSzPct val="80000"/>
              <a:buFont typeface="Wingdings" pitchFamily="2" charset="2"/>
              <a:buChar char="q"/>
            </a:pPr>
            <a:r>
              <a:rPr lang="en-US" altLang="en-US" sz="3000" dirty="0">
                <a:latin typeface="Arial" charset="0"/>
                <a:cs typeface="Arial" charset="0"/>
              </a:rPr>
              <a:t>Under 600 – 51% delinquency rate</a:t>
            </a:r>
          </a:p>
          <a:p>
            <a:pPr marL="971550" lvl="1" indent="-514350">
              <a:buSzPct val="80000"/>
              <a:buFont typeface="Wingdings" pitchFamily="2" charset="2"/>
              <a:buChar char="q"/>
            </a:pPr>
            <a:r>
              <a:rPr lang="en-US" altLang="en-US" sz="3000" dirty="0">
                <a:latin typeface="Arial" charset="0"/>
                <a:cs typeface="Arial" charset="0"/>
              </a:rPr>
              <a:t>Under 550 – 71% delinquency rate</a:t>
            </a:r>
          </a:p>
          <a:p>
            <a:pPr>
              <a:buClrTx/>
              <a:buFont typeface="Wingdings" pitchFamily="2" charset="2"/>
              <a:buNone/>
            </a:pPr>
            <a:endParaRPr lang="en-US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511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458200" cy="4572000"/>
          </a:xfrm>
        </p:spPr>
        <p:txBody>
          <a:bodyPr>
            <a:normAutofit fontScale="85000" lnSpcReduction="10000"/>
          </a:bodyPr>
          <a:lstStyle/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What you own versus what you owe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“Snapshot” in time of your financial position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Financial Statement: Balance Sheet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Financial ratios   </a:t>
            </a:r>
          </a:p>
          <a:p>
            <a:pPr lvl="1"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Debt/Asset ratio = Total Liabilities ÷ Total Assets</a:t>
            </a:r>
          </a:p>
          <a:p>
            <a:pPr lvl="2"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Want to see this ratio below 65%</a:t>
            </a:r>
          </a:p>
          <a:p>
            <a:pPr lvl="1"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Working Capital = Current Assets – Current Liabilities</a:t>
            </a:r>
          </a:p>
          <a:p>
            <a:pPr lvl="2"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Must be positive</a:t>
            </a:r>
          </a:p>
          <a:p>
            <a:pPr lvl="2"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Funds for down payment and expansion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29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953000"/>
          </a:xfrm>
        </p:spPr>
        <p:txBody>
          <a:bodyPr>
            <a:normAutofit/>
          </a:bodyPr>
          <a:lstStyle/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sz="3300" dirty="0"/>
              <a:t>Income and expenses of the operation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sz="3300" dirty="0"/>
              <a:t>Your ability to repay the loan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sz="3300" dirty="0"/>
              <a:t>Financial Statements: </a:t>
            </a:r>
          </a:p>
          <a:p>
            <a:pPr lvl="1">
              <a:buSzPct val="80000"/>
              <a:buFont typeface="Wingdings" panose="05000000000000000000" pitchFamily="2" charset="2"/>
              <a:buChar char="q"/>
            </a:pPr>
            <a:r>
              <a:rPr lang="en-US" sz="2900" dirty="0"/>
              <a:t> Income Statement </a:t>
            </a:r>
          </a:p>
          <a:p>
            <a:pPr lvl="2"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 Net income = Revenue less Expenses</a:t>
            </a:r>
          </a:p>
          <a:p>
            <a:pPr lvl="1"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sz="3300" dirty="0"/>
              <a:t>Cash Flow Budget</a:t>
            </a:r>
          </a:p>
          <a:p>
            <a:pPr lvl="2"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 Monthly projection of Revenue and Expenses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73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z="4000" dirty="0">
                <a:effectLst/>
                <a:latin typeface="Arial" charset="0"/>
              </a:rPr>
              <a:t>Contact Information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90600" y="1676400"/>
            <a:ext cx="6934200" cy="4800600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77942B"/>
                </a:solidFill>
                <a:latin typeface="Arial" charset="0"/>
                <a:hlinkClick r:id="rId3"/>
              </a:rPr>
              <a:t>www.northwestfcs.com</a:t>
            </a:r>
            <a:endParaRPr lang="en-US" sz="2800" dirty="0">
              <a:solidFill>
                <a:srgbClr val="77942B"/>
              </a:solidFill>
              <a:latin typeface="Arial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800" dirty="0">
                <a:latin typeface="Arial" charset="0"/>
              </a:rPr>
              <a:t>Northwest Farm Credit Services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800" dirty="0">
                <a:latin typeface="Arial" charset="0"/>
              </a:rPr>
              <a:t>Jesika Harper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800" dirty="0">
                <a:latin typeface="Arial" charset="0"/>
              </a:rPr>
              <a:t>Relationship Manager-</a:t>
            </a:r>
            <a:r>
              <a:rPr lang="en-US" sz="2800" dirty="0" err="1">
                <a:latin typeface="Arial" charset="0"/>
              </a:rPr>
              <a:t>AgVision</a:t>
            </a:r>
            <a:endParaRPr lang="en-US" sz="2800" dirty="0">
              <a:latin typeface="Arial" charset="0"/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800" dirty="0">
                <a:latin typeface="Arial" charset="0"/>
              </a:rPr>
              <a:t>Jesika.harper@northwestfcs.com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2800" dirty="0">
                <a:latin typeface="Arial" charset="0"/>
              </a:rPr>
              <a:t>509-340-5216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92583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Collateral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876800"/>
          </a:xfrm>
        </p:spPr>
        <p:txBody>
          <a:bodyPr>
            <a:normAutofit fontScale="85000" lnSpcReduction="10000"/>
          </a:bodyPr>
          <a:lstStyle/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The security that backs up the loan</a:t>
            </a:r>
          </a:p>
          <a:p>
            <a:pPr lvl="1"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Typically the asset being purchased</a:t>
            </a:r>
          </a:p>
          <a:p>
            <a:pPr lvl="1"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Examples: crops, equipment, real estate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Match collateral with type of loan</a:t>
            </a:r>
          </a:p>
          <a:p>
            <a:pPr lvl="1"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Operating loan – crops, products, equipment</a:t>
            </a:r>
          </a:p>
          <a:p>
            <a:pPr lvl="1"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Real Estate loan – ground being purchased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Advance Rate = Loan Amount/Collateral Value</a:t>
            </a:r>
          </a:p>
          <a:p>
            <a:pPr lvl="1"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Example: Equipment = 75% maximum advance rate</a:t>
            </a:r>
          </a:p>
        </p:txBody>
      </p:sp>
    </p:spTree>
    <p:extLst>
      <p:ext uri="{BB962C8B-B14F-4D97-AF65-F5344CB8AC3E}">
        <p14:creationId xmlns:p14="http://schemas.microsoft.com/office/powerpoint/2010/main" val="512244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Structure of the loan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Term = length of loan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Rate = fixed, variable, or combination interest rates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Repayment schedule = monthly or annual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Liable Parties = borrowers, co-signers, or guarantors 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Covenants = life insurance, collateral monitoring reports, capital purchase restrictions, etc.    </a:t>
            </a:r>
          </a:p>
          <a:p>
            <a:pPr>
              <a:buSzPct val="80000"/>
              <a:buFont typeface="Wingdings" panose="05000000000000000000" pitchFamily="2" charset="2"/>
              <a:buChar char="q"/>
            </a:pPr>
            <a:r>
              <a:rPr lang="en-US" dirty="0"/>
              <a:t>If there is weakness in the other C’s, conditions can be used to mitigate the risk</a:t>
            </a:r>
          </a:p>
        </p:txBody>
      </p:sp>
    </p:spTree>
    <p:extLst>
      <p:ext uri="{BB962C8B-B14F-4D97-AF65-F5344CB8AC3E}">
        <p14:creationId xmlns:p14="http://schemas.microsoft.com/office/powerpoint/2010/main" val="3916613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ChangeArrowheads="1"/>
          </p:cNvSpPr>
          <p:nvPr/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endParaRPr lang="en-US" sz="4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438400"/>
            <a:ext cx="82296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dirty="0">
                <a:effectLst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4161653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38800" y="533400"/>
            <a:ext cx="3352800" cy="252376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16,675 customer-members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Branch locations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713 Employees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Directors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187 Local advisors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651500" y="911690"/>
            <a:ext cx="3187700" cy="1298110"/>
            <a:chOff x="5544890" y="911690"/>
            <a:chExt cx="2379910" cy="129811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4890" y="911690"/>
              <a:ext cx="2379909" cy="38100"/>
            </a:xfrm>
            <a:prstGeom prst="rect">
              <a:avLst/>
            </a:prstGeom>
            <a:solidFill>
              <a:srgbClr val="77942B"/>
            </a:solidFill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4890" y="1341336"/>
              <a:ext cx="2379909" cy="38100"/>
            </a:xfrm>
            <a:prstGeom prst="rect">
              <a:avLst/>
            </a:prstGeom>
            <a:solidFill>
              <a:srgbClr val="77942B"/>
            </a:solidFill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4890" y="1752600"/>
              <a:ext cx="2379910" cy="38100"/>
            </a:xfrm>
            <a:prstGeom prst="rect">
              <a:avLst/>
            </a:prstGeom>
            <a:solidFill>
              <a:srgbClr val="77942B"/>
            </a:solidFill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4890" y="2171700"/>
              <a:ext cx="2379910" cy="38100"/>
            </a:xfrm>
            <a:prstGeom prst="rect">
              <a:avLst/>
            </a:prstGeom>
            <a:solidFill>
              <a:srgbClr val="77942B"/>
            </a:solidFill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31" y="2467002"/>
            <a:ext cx="2710798" cy="5486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58" r="19133" b="-4158"/>
          <a:stretch/>
        </p:blipFill>
        <p:spPr>
          <a:xfrm>
            <a:off x="579121" y="1447800"/>
            <a:ext cx="4831079" cy="12801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14600"/>
            <a:ext cx="8240377" cy="385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9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98583" y="4455190"/>
            <a:ext cx="3270244" cy="209288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estate financing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lines of credit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 financing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insurance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home loans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592" y="4866484"/>
            <a:ext cx="3200400" cy="38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592" y="5272883"/>
            <a:ext cx="3200400" cy="38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592" y="5705432"/>
            <a:ext cx="3200400" cy="38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592" y="6142832"/>
            <a:ext cx="3200400" cy="38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30" b="-4940"/>
          <a:stretch/>
        </p:blipFill>
        <p:spPr>
          <a:xfrm>
            <a:off x="609600" y="4724400"/>
            <a:ext cx="5867399" cy="160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5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z="3600" b="1" dirty="0">
                <a:effectLst/>
                <a:latin typeface="Arial" charset="0"/>
              </a:rPr>
              <a:t>Northwest FCS Locations</a:t>
            </a:r>
          </a:p>
        </p:txBody>
      </p:sp>
      <p:pic>
        <p:nvPicPr>
          <p:cNvPr id="5123" name="Picture 3" descr="Territory map(no header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676400"/>
            <a:ext cx="7620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97302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638800"/>
            <a:ext cx="569383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Helping new ag producers</a:t>
            </a:r>
            <a:br>
              <a:rPr lang="en-US" sz="25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0" y="4181832"/>
            <a:ext cx="4419600" cy="292387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(35 years of age or younger)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Beginning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10 years of farm management experience or less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annual gross farm income less than $350,000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 Focus:  Military Veterans, urban/local producers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663570"/>
            <a:ext cx="4211926" cy="111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5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z="4000" b="1" dirty="0">
                <a:effectLst/>
                <a:latin typeface="Arial" charset="0"/>
              </a:rPr>
              <a:t>AgVision Program Benefits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524000"/>
            <a:ext cx="8229600" cy="4678363"/>
          </a:xfrm>
        </p:spPr>
        <p:txBody>
          <a:bodyPr>
            <a:noAutofit/>
          </a:bodyPr>
          <a:lstStyle/>
          <a:p>
            <a:pPr eaLnBrk="1" hangingPunct="1">
              <a:buSzPct val="80000"/>
              <a:buFont typeface="Wingdings" pitchFamily="2" charset="2"/>
              <a:buChar char="q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Reduced Underwriting Criteria</a:t>
            </a:r>
          </a:p>
          <a:p>
            <a:pPr eaLnBrk="1" hangingPunct="1">
              <a:buSzPct val="80000"/>
              <a:buFont typeface="Wingdings" pitchFamily="2" charset="2"/>
              <a:buChar char="q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Fee waivers </a:t>
            </a:r>
          </a:p>
          <a:p>
            <a:pPr lvl="1" eaLnBrk="1" hangingPunct="1">
              <a:buSzPct val="80000"/>
              <a:buFont typeface="Wingdings" pitchFamily="2" charset="2"/>
              <a:buChar char="q"/>
              <a:defRPr/>
            </a:pPr>
            <a:r>
              <a:rPr lang="en-US" sz="2000" kern="1200" dirty="0">
                <a:latin typeface="Arial" pitchFamily="34" charset="0"/>
                <a:cs typeface="Arial" pitchFamily="34" charset="0"/>
              </a:rPr>
              <a:t>Appraisal fees</a:t>
            </a:r>
          </a:p>
          <a:p>
            <a:pPr lvl="1" eaLnBrk="1" hangingPunct="1">
              <a:buSzPct val="80000"/>
              <a:buFont typeface="Wingdings" pitchFamily="2" charset="2"/>
              <a:buChar char="q"/>
              <a:defRPr/>
            </a:pPr>
            <a:r>
              <a:rPr lang="en-US" sz="2000" kern="1200" dirty="0">
                <a:latin typeface="Arial" pitchFamily="34" charset="0"/>
                <a:cs typeface="Arial" pitchFamily="34" charset="0"/>
              </a:rPr>
              <a:t>Loan origination fees </a:t>
            </a:r>
          </a:p>
          <a:p>
            <a:pPr eaLnBrk="1" hangingPunct="1">
              <a:buSzPct val="80000"/>
              <a:buFont typeface="Wingdings" pitchFamily="2" charset="2"/>
              <a:buChar char="q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Competitive interest rate </a:t>
            </a:r>
          </a:p>
          <a:p>
            <a:pPr eaLnBrk="1" hangingPunct="1">
              <a:buSzPct val="80000"/>
              <a:buFont typeface="Wingdings" pitchFamily="2" charset="2"/>
              <a:buChar char="q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Educational / Technology benefits</a:t>
            </a:r>
          </a:p>
          <a:p>
            <a:pPr lvl="1" eaLnBrk="1" hangingPunct="1">
              <a:buSzPct val="80000"/>
              <a:buFont typeface="Wingdings" pitchFamily="2" charset="2"/>
              <a:buChar char="q"/>
              <a:defRPr/>
            </a:pPr>
            <a:r>
              <a:rPr lang="en-US" sz="2000" kern="1200" dirty="0">
                <a:latin typeface="Arial" pitchFamily="34" charset="0"/>
                <a:cs typeface="Arial" pitchFamily="34" charset="0"/>
              </a:rPr>
              <a:t>$500 reimbursement for technology  purchases</a:t>
            </a:r>
          </a:p>
          <a:p>
            <a:pPr lvl="1" eaLnBrk="1" hangingPunct="1">
              <a:buSzPct val="80000"/>
              <a:buFont typeface="Wingdings" pitchFamily="2" charset="2"/>
              <a:buChar char="q"/>
              <a:defRPr/>
            </a:pPr>
            <a:r>
              <a:rPr lang="en-US" sz="2000" kern="1200" dirty="0">
                <a:latin typeface="Arial" pitchFamily="34" charset="0"/>
                <a:cs typeface="Arial" pitchFamily="34" charset="0"/>
              </a:rPr>
              <a:t>$500 travel reimbursement to educational commodity workshops/conferences</a:t>
            </a:r>
          </a:p>
          <a:p>
            <a:pPr lvl="1" eaLnBrk="1" hangingPunct="1">
              <a:buSzPct val="80000"/>
              <a:buFont typeface="Wingdings" pitchFamily="2" charset="2"/>
              <a:buChar char="q"/>
              <a:defRPr/>
            </a:pPr>
            <a:r>
              <a:rPr lang="en-US" sz="2000" kern="1200" dirty="0">
                <a:latin typeface="Arial" pitchFamily="34" charset="0"/>
                <a:cs typeface="Arial" pitchFamily="34" charset="0"/>
              </a:rPr>
              <a:t>$1,000 credit toward Northwest FCS succession and strategic planning consulting services or Family Business Succession Seminar</a:t>
            </a:r>
          </a:p>
          <a:p>
            <a:pPr marL="0" indent="0" eaLnBrk="1" hangingPunct="1">
              <a:buSzPct val="90000"/>
              <a:buFont typeface="Wingdings" pitchFamily="2" charset="2"/>
              <a:buNone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96523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altLang="en-US" sz="4000" b="1" dirty="0">
                <a:effectLst/>
                <a:latin typeface="Arial" charset="0"/>
                <a:cs typeface="Arial" charset="0"/>
              </a:rPr>
              <a:t>AgVision Program 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038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SzPct val="80000"/>
              <a:buFont typeface="Wingdings" pitchFamily="2" charset="2"/>
              <a:buChar char="q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Provide adequate collateral for the loan</a:t>
            </a:r>
          </a:p>
          <a:p>
            <a:pPr>
              <a:lnSpc>
                <a:spcPct val="120000"/>
              </a:lnSpc>
              <a:buSzPct val="80000"/>
              <a:buFont typeface="Wingdings" pitchFamily="2" charset="2"/>
              <a:buChar char="q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Have a cash flow budget that projects repayment ability for the loan</a:t>
            </a:r>
          </a:p>
          <a:p>
            <a:pPr>
              <a:lnSpc>
                <a:spcPct val="120000"/>
              </a:lnSpc>
              <a:buSzPct val="80000"/>
              <a:buFont typeface="Wingdings" pitchFamily="2" charset="2"/>
              <a:buChar char="q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Have a minimum 650 Credit Score</a:t>
            </a:r>
          </a:p>
          <a:p>
            <a:pPr>
              <a:lnSpc>
                <a:spcPct val="120000"/>
              </a:lnSpc>
              <a:buSzPct val="80000"/>
              <a:buFont typeface="Wingdings" pitchFamily="2" charset="2"/>
              <a:buChar char="q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Financial information and business plan indicates operation will show positive financial progress or have other sources of income</a:t>
            </a:r>
          </a:p>
          <a:p>
            <a:pPr>
              <a:lnSpc>
                <a:spcPct val="120000"/>
              </a:lnSpc>
              <a:buSzPct val="80000"/>
              <a:buFont typeface="Wingdings" pitchFamily="2" charset="2"/>
              <a:buChar char="q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Have sufficient agricultural education, business, and/or work experience</a:t>
            </a:r>
          </a:p>
          <a:p>
            <a:pPr>
              <a:lnSpc>
                <a:spcPct val="120000"/>
              </a:lnSpc>
              <a:buSzPct val="80000"/>
              <a:buFont typeface="Wingdings" pitchFamily="2" charset="2"/>
              <a:buChar char="q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No debt concession from any lender within the last seven years</a:t>
            </a:r>
          </a:p>
          <a:p>
            <a:pPr>
              <a:lnSpc>
                <a:spcPct val="120000"/>
              </a:lnSpc>
              <a:buFont typeface="Arial" charset="0"/>
              <a:buChar char="•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6001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762000"/>
          </a:xfrm>
        </p:spPr>
        <p:txBody>
          <a:bodyPr/>
          <a:lstStyle/>
          <a:p>
            <a:pPr algn="ctr" eaLnBrk="1" hangingPunct="1"/>
            <a:r>
              <a:rPr lang="en-US" altLang="en-US" sz="3600" b="1" dirty="0">
                <a:effectLst/>
                <a:latin typeface="Arial" charset="0"/>
              </a:rPr>
              <a:t>AgVision Partners/Tools</a:t>
            </a:r>
            <a:endParaRPr lang="en-US" altLang="en-US" sz="1600" b="1" dirty="0">
              <a:effectLst/>
              <a:latin typeface="Arial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en-US" altLang="en-US" sz="2200" dirty="0">
                <a:latin typeface="Arial" pitchFamily="34" charset="0"/>
                <a:cs typeface="Arial" pitchFamily="34" charset="0"/>
              </a:rPr>
              <a:t>We work and partner with government agencies</a:t>
            </a:r>
          </a:p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en-US" altLang="en-US" sz="2200" dirty="0">
                <a:latin typeface="Arial" pitchFamily="34" charset="0"/>
                <a:cs typeface="Arial" pitchFamily="34" charset="0"/>
              </a:rPr>
              <a:t>Farm Service Agency (FSA)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altLang="en-US" sz="2100" dirty="0">
                <a:latin typeface="Arial" pitchFamily="34" charset="0"/>
                <a:cs typeface="Arial" pitchFamily="34" charset="0"/>
              </a:rPr>
              <a:t>FSA Guarantee: 90%</a:t>
            </a:r>
          </a:p>
          <a:p>
            <a:pPr lvl="2" eaLnBrk="1" hangingPunct="1">
              <a:buSzPct val="80000"/>
              <a:buFont typeface="Wingdings" pitchFamily="2" charset="2"/>
              <a:buChar char="q"/>
            </a:pPr>
            <a:r>
              <a:rPr lang="en-US" altLang="en-US" sz="1900" dirty="0">
                <a:latin typeface="Arial" pitchFamily="34" charset="0"/>
                <a:cs typeface="Arial" pitchFamily="34" charset="0"/>
              </a:rPr>
              <a:t>This reduces risk when collateral position is weak, which is common with our AgVision customers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altLang="en-US" sz="2100" dirty="0">
                <a:latin typeface="Arial" pitchFamily="34" charset="0"/>
                <a:cs typeface="Arial" pitchFamily="34" charset="0"/>
              </a:rPr>
              <a:t>FSA Down Payment Program (5-45-50)</a:t>
            </a:r>
          </a:p>
          <a:p>
            <a:pPr lvl="2" eaLnBrk="1" hangingPunct="1">
              <a:buSzPct val="80000"/>
              <a:buFont typeface="Wingdings" pitchFamily="2" charset="2"/>
              <a:buChar char="q"/>
            </a:pPr>
            <a:r>
              <a:rPr lang="en-US" altLang="en-US" sz="1900" dirty="0">
                <a:latin typeface="Arial" pitchFamily="34" charset="0"/>
                <a:cs typeface="Arial" pitchFamily="34" charset="0"/>
              </a:rPr>
              <a:t>The borrower brings a 5% down payment, the FSA finances 45% and Northwest FCS finances 50%. </a:t>
            </a:r>
          </a:p>
          <a:p>
            <a:pPr lvl="2" eaLnBrk="1" hangingPunct="1">
              <a:buSzPct val="80000"/>
              <a:buFont typeface="Wingdings" pitchFamily="2" charset="2"/>
              <a:buChar char="q"/>
            </a:pPr>
            <a:r>
              <a:rPr lang="en-US" altLang="en-US" sz="1900" dirty="0">
                <a:latin typeface="Arial" pitchFamily="34" charset="0"/>
                <a:cs typeface="Arial" pitchFamily="34" charset="0"/>
              </a:rPr>
              <a:t>Northwest required to issue a 30 year note</a:t>
            </a:r>
          </a:p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en-US" altLang="en-US" sz="2200" dirty="0">
                <a:latin typeface="Arial" pitchFamily="34" charset="0"/>
                <a:cs typeface="Arial" pitchFamily="34" charset="0"/>
              </a:rPr>
              <a:t>Washington State Beginning Farmer Bond Program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altLang="en-US" sz="1900" dirty="0">
                <a:latin typeface="Arial" pitchFamily="34" charset="0"/>
                <a:cs typeface="Arial" pitchFamily="34" charset="0"/>
              </a:rPr>
              <a:t>Borrow up to $517,700 with below-market interest rate loans, if you have never owned and operated farm ground before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en-US" altLang="en-US" sz="1900" dirty="0">
                <a:latin typeface="Arial" pitchFamily="34" charset="0"/>
                <a:cs typeface="Arial" pitchFamily="34" charset="0"/>
              </a:rPr>
              <a:t>Payment Assistance Loan (PAL) Program is a loan program in partnership with the State that helps with down payment when using the Bond program.</a:t>
            </a:r>
          </a:p>
          <a:p>
            <a:pPr lvl="1" eaLnBrk="1" hangingPunct="1">
              <a:buClr>
                <a:schemeClr val="bg1">
                  <a:lumMod val="50000"/>
                </a:schemeClr>
              </a:buClr>
              <a:buSzPct val="80000"/>
              <a:buFont typeface="Wingdings" pitchFamily="2" charset="2"/>
              <a:buChar char="q"/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83357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anchor="b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ab13bf4-0aa9-41fd-b7f8-a67756fcbcf9">NWHUB-532-4394</_dlc_DocId>
    <_dlc_DocIdUrl xmlns="1ab13bf4-0aa9-41fd-b7f8-a67756fcbcf9">
      <Url>https://intranet.northwestfcs.com/BusinessUnits/Marketing/_layouts/DocIdRedir.aspx?ID=NWHUB-532-4394</Url>
      <Description>NWHUB-532-4394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E98E4AD272AE42BF5673F6CA8B455C" ma:contentTypeVersion="0" ma:contentTypeDescription="Create a new document." ma:contentTypeScope="" ma:versionID="f76996a127e699e19b5469fa8dd54b9a">
  <xsd:schema xmlns:xsd="http://www.w3.org/2001/XMLSchema" xmlns:xs="http://www.w3.org/2001/XMLSchema" xmlns:p="http://schemas.microsoft.com/office/2006/metadata/properties" xmlns:ns2="1ab13bf4-0aa9-41fd-b7f8-a67756fcbcf9" targetNamespace="http://schemas.microsoft.com/office/2006/metadata/properties" ma:root="true" ma:fieldsID="755636d05eda9ece618aced8ecb6ada6" ns2:_="">
    <xsd:import namespace="1ab13bf4-0aa9-41fd-b7f8-a67756fcbcf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b13bf4-0aa9-41fd-b7f8-a67756fcbcf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D3774D-8905-4D8D-B8F1-9769B094489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C36366D-B8F7-4D30-8C8F-6F4FF35B3F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2E4C98-4733-4127-BC28-6360D2509390}">
  <ds:schemaRefs>
    <ds:schemaRef ds:uri="1ab13bf4-0aa9-41fd-b7f8-a67756fcbcf9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2720BD9B-6456-48E8-A84C-16BDA31BFE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b13bf4-0aa9-41fd-b7f8-a67756fcbc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2891</TotalTime>
  <Words>1029</Words>
  <Application>Microsoft Office PowerPoint</Application>
  <PresentationFormat>On-screen Show (4:3)</PresentationFormat>
  <Paragraphs>181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Financial Resources for Your Artisan Start-Up   Jesika Harper  Relationship Manager-AgVision</vt:lpstr>
      <vt:lpstr>Contact Information</vt:lpstr>
      <vt:lpstr>PowerPoint Presentation</vt:lpstr>
      <vt:lpstr>PowerPoint Presentation</vt:lpstr>
      <vt:lpstr>Northwest FCS Locations</vt:lpstr>
      <vt:lpstr>PowerPoint Presentation</vt:lpstr>
      <vt:lpstr>AgVision Program Benefits</vt:lpstr>
      <vt:lpstr>AgVision Program Eligibility</vt:lpstr>
      <vt:lpstr>AgVision Partners/Tools</vt:lpstr>
      <vt:lpstr>RateWise™ Program</vt:lpstr>
      <vt:lpstr>Agricultural Lenders</vt:lpstr>
      <vt:lpstr>Application Materials</vt:lpstr>
      <vt:lpstr>How Lending Decisions are Made</vt:lpstr>
      <vt:lpstr>Character</vt:lpstr>
      <vt:lpstr>Credit Report</vt:lpstr>
      <vt:lpstr>How Do I Rate?</vt:lpstr>
      <vt:lpstr>Credit Bureau Reports</vt:lpstr>
      <vt:lpstr>Capital</vt:lpstr>
      <vt:lpstr>Capacity</vt:lpstr>
      <vt:lpstr>Collateral</vt:lpstr>
      <vt:lpstr>Conditions</vt:lpstr>
      <vt:lpstr>Questions?</vt:lpstr>
    </vt:vector>
  </TitlesOfParts>
  <Company>Farm Credit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Burton, Jamie</dc:creator>
  <cp:lastModifiedBy>Harper, Jesika</cp:lastModifiedBy>
  <cp:revision>88</cp:revision>
  <cp:lastPrinted>2019-07-09T23:41:29Z</cp:lastPrinted>
  <dcterms:created xsi:type="dcterms:W3CDTF">2015-06-02T20:59:40Z</dcterms:created>
  <dcterms:modified xsi:type="dcterms:W3CDTF">2019-07-09T23:41:38Z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0x010100ABE98E4AD272AE42BF5673F6CA8B455C</vt:lpwstr>
  </property>
  <property fmtid="{D5CDD505-2E9C-101B-9397-08002B2CF9AE}" pid="3" name="_dlc_DocIdItemGuid">
    <vt:lpwstr>3461f755-598e-4c88-bef3-9162141a1d77</vt:lpwstr>
  </property>
</Properties>
</file>