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Lora"/>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Lora-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ora-italic.fntdata"/><Relationship Id="rId25" Type="http://schemas.openxmlformats.org/officeDocument/2006/relationships/font" Target="fonts/Lora-bold.fntdata"/><Relationship Id="rId27" Type="http://schemas.openxmlformats.org/officeDocument/2006/relationships/font" Target="fonts/Lora-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5d1fe83dbe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d1fe83dbe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Ethiopian Blue-Tinged Emmer (RMSA) &amp; einkorn (from Adaptive Seeds thru Lonesome Whistle Farm)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5d1fe83dbe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d1fe83dbe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Vietnamese Red (Vietnamese Red) &amp; Hungarian Black-Seeded (Adaptive Seeds)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5d17f026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d17f026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d06c37d9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d06c37d9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5d17f026bf_5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d17f026bf_5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Seed source, Thresher Artisan Wheats of eastern Idaho. Delayed other seed sources by waiting too long.</a:t>
            </a:r>
            <a:endParaRPr/>
          </a:p>
          <a:p>
            <a:pPr indent="0" lvl="0" marL="0" rtl="0" algn="l">
              <a:spcBef>
                <a:spcPts val="0"/>
              </a:spcBef>
              <a:spcAft>
                <a:spcPts val="0"/>
              </a:spcAft>
              <a:buNone/>
            </a:pPr>
            <a:r>
              <a:rPr lang="en"/>
              <a:t>CSA bit - seed cost, initial tractor work and labor fees paid upfront with the rest to be paid after harvest.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d11c4e7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d11c4e7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Hope to share our experiences and successes through open-source outlets.</a:t>
            </a:r>
            <a:endParaRPr/>
          </a:p>
          <a:p>
            <a:pPr indent="0" lvl="0" marL="0" rtl="0" algn="l">
              <a:spcBef>
                <a:spcPts val="0"/>
              </a:spcBef>
              <a:spcAft>
                <a:spcPts val="0"/>
              </a:spcAft>
              <a:buNone/>
            </a:pPr>
            <a:r>
              <a:rPr lang="en"/>
              <a:t>Will eventually begin working on a wider range of grain processing equipment.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5d17f026bf_5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d17f026bf_5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d17f026bf_5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d17f026bf_5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Earliest version with several changes since first run.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d11c4e794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5d11c4e794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5d06c37d9e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5d06c37d9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Seed source, Thresher Artisan Wheats of eastern Idaho. Delayed other seed sources by waiting too long.</a:t>
            </a:r>
            <a:endParaRPr/>
          </a:p>
          <a:p>
            <a:pPr indent="0" lvl="0" marL="0" rtl="0" algn="l">
              <a:spcBef>
                <a:spcPts val="0"/>
              </a:spcBef>
              <a:spcAft>
                <a:spcPts val="0"/>
              </a:spcAft>
              <a:buNone/>
            </a:pPr>
            <a:r>
              <a:rPr lang="en"/>
              <a:t>CSA bit - seed cost, initial tractor work and labor fees paid upfront with the rest to be paid after harvest.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5d06c37d9e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5d06c37d9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d06c37d9e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d06c37d9e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5d1fe83db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d1fe83db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5d17f026bf_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5d17f026bf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Seed source, Thresher Artisan Wheats of eastern Idaho. Delayed other seed sources by waiting too long.</a:t>
            </a:r>
            <a:endParaRPr/>
          </a:p>
          <a:p>
            <a:pPr indent="0" lvl="0" marL="0" rtl="0" algn="l">
              <a:spcBef>
                <a:spcPts val="0"/>
              </a:spcBef>
              <a:spcAft>
                <a:spcPts val="0"/>
              </a:spcAft>
              <a:buNone/>
            </a:pPr>
            <a:r>
              <a:rPr lang="en"/>
              <a:t>CSA bit - seed cost, initial tractor work and labor fees paid upfront with the rest to be paid after harvest.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5d17f026bf_4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d17f026bf_4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Grains grown for RMSA - wheat, barley, rye, oats, quinoa, einkorn, emmer, sunflower, amaranth, sweet &amp; field corn.</a:t>
            </a:r>
            <a:endParaRPr/>
          </a:p>
          <a:p>
            <a:pPr indent="0" lvl="0" marL="0" rtl="0" algn="l">
              <a:spcBef>
                <a:spcPts val="0"/>
              </a:spcBef>
              <a:spcAft>
                <a:spcPts val="0"/>
              </a:spcAft>
              <a:buNone/>
            </a:pPr>
            <a:r>
              <a:rPr lang="en"/>
              <a:t>Sold seed to Thousand Springs Mill of Buhl.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5d17f026bf_4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d17f026bf_4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Lofthouse &amp; Chiddam Blanc wheat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5d1fe83dbe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5d1fe83dbe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Torch River (fellow SRSC grower Thumbs) &amp; Terra (OSU) oats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jp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drive.google.com/file/d/14uM2QH8Ct7MBfz15l7pnk7aD61bTa85Y/view"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3996500" y="1127700"/>
            <a:ext cx="5034600" cy="288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3F3F3"/>
                </a:solidFill>
                <a:latin typeface="Lora"/>
                <a:ea typeface="Lora"/>
                <a:cs typeface="Lora"/>
                <a:sym typeface="Lora"/>
              </a:rPr>
              <a:t>A small, diverse, organic farm in Boise, Idaho,</a:t>
            </a:r>
            <a:endParaRPr sz="2400">
              <a:solidFill>
                <a:srgbClr val="F3F3F3"/>
              </a:solidFill>
              <a:latin typeface="Lora"/>
              <a:ea typeface="Lora"/>
              <a:cs typeface="Lora"/>
              <a:sym typeface="Lora"/>
            </a:endParaRPr>
          </a:p>
          <a:p>
            <a:pPr indent="0" lvl="0" marL="0" rtl="0" algn="ctr">
              <a:spcBef>
                <a:spcPts val="0"/>
              </a:spcBef>
              <a:spcAft>
                <a:spcPts val="0"/>
              </a:spcAft>
              <a:buNone/>
            </a:pPr>
            <a:r>
              <a:rPr lang="en" sz="2400">
                <a:solidFill>
                  <a:srgbClr val="F3F3F3"/>
                </a:solidFill>
                <a:latin typeface="Lora"/>
                <a:ea typeface="Lora"/>
                <a:cs typeface="Lora"/>
                <a:sym typeface="Lora"/>
              </a:rPr>
              <a:t>growing a range of heirloom and new grains, vegetables, seed production, broiler chickens, and value-added goods.</a:t>
            </a:r>
            <a:endParaRPr sz="2400">
              <a:solidFill>
                <a:srgbClr val="F3F3F3"/>
              </a:solidFill>
              <a:latin typeface="Lora"/>
              <a:ea typeface="Lora"/>
              <a:cs typeface="Lora"/>
              <a:sym typeface="Lora"/>
            </a:endParaRPr>
          </a:p>
        </p:txBody>
      </p:sp>
      <p:pic>
        <p:nvPicPr>
          <p:cNvPr id="55" name="Google Shape;55;p13"/>
          <p:cNvPicPr preferRelativeResize="0"/>
          <p:nvPr/>
        </p:nvPicPr>
        <p:blipFill>
          <a:blip r:embed="rId3">
            <a:alphaModFix/>
          </a:blip>
          <a:stretch>
            <a:fillRect/>
          </a:stretch>
        </p:blipFill>
        <p:spPr>
          <a:xfrm>
            <a:off x="257550" y="284575"/>
            <a:ext cx="3590549" cy="43954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pic>
        <p:nvPicPr>
          <p:cNvPr id="111" name="Google Shape;111;p22"/>
          <p:cNvPicPr preferRelativeResize="0"/>
          <p:nvPr/>
        </p:nvPicPr>
        <p:blipFill>
          <a:blip r:embed="rId3">
            <a:alphaModFix/>
          </a:blip>
          <a:stretch>
            <a:fillRect/>
          </a:stretch>
        </p:blipFill>
        <p:spPr>
          <a:xfrm>
            <a:off x="289050" y="152400"/>
            <a:ext cx="3629027" cy="4838702"/>
          </a:xfrm>
          <a:prstGeom prst="rect">
            <a:avLst/>
          </a:prstGeom>
          <a:noFill/>
          <a:ln>
            <a:noFill/>
          </a:ln>
        </p:spPr>
      </p:pic>
      <p:pic>
        <p:nvPicPr>
          <p:cNvPr id="112" name="Google Shape;112;p22"/>
          <p:cNvPicPr preferRelativeResize="0"/>
          <p:nvPr/>
        </p:nvPicPr>
        <p:blipFill>
          <a:blip r:embed="rId4">
            <a:alphaModFix/>
          </a:blip>
          <a:stretch>
            <a:fillRect/>
          </a:stretch>
        </p:blipFill>
        <p:spPr>
          <a:xfrm>
            <a:off x="5173352" y="152400"/>
            <a:ext cx="3629027" cy="4838702"/>
          </a:xfrm>
          <a:prstGeom prst="rect">
            <a:avLst/>
          </a:prstGeom>
          <a:noFill/>
          <a:ln>
            <a:noFill/>
          </a:ln>
        </p:spPr>
      </p:pic>
      <p:sp>
        <p:nvSpPr>
          <p:cNvPr id="113" name="Google Shape;113;p22"/>
          <p:cNvSpPr/>
          <p:nvPr/>
        </p:nvSpPr>
        <p:spPr>
          <a:xfrm>
            <a:off x="3683400" y="264675"/>
            <a:ext cx="1812600" cy="1687200"/>
          </a:xfrm>
          <a:prstGeom prst="wave">
            <a:avLst>
              <a:gd fmla="val 12500" name="adj1"/>
              <a:gd fmla="val 0" name="adj2"/>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2"/>
          <p:cNvSpPr txBox="1"/>
          <p:nvPr/>
        </p:nvSpPr>
        <p:spPr>
          <a:xfrm>
            <a:off x="3701100" y="522675"/>
            <a:ext cx="1777200" cy="117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ora"/>
                <a:ea typeface="Lora"/>
                <a:cs typeface="Lora"/>
                <a:sym typeface="Lora"/>
              </a:rPr>
              <a:t>EMMER </a:t>
            </a:r>
            <a:endParaRPr sz="1800">
              <a:latin typeface="Lora"/>
              <a:ea typeface="Lora"/>
              <a:cs typeface="Lora"/>
              <a:sym typeface="Lora"/>
            </a:endParaRPr>
          </a:p>
          <a:p>
            <a:pPr indent="0" lvl="0" marL="0" rtl="0" algn="l">
              <a:spcBef>
                <a:spcPts val="0"/>
              </a:spcBef>
              <a:spcAft>
                <a:spcPts val="0"/>
              </a:spcAft>
              <a:buNone/>
            </a:pPr>
            <a:r>
              <a:rPr lang="en" sz="1800">
                <a:latin typeface="Lora"/>
                <a:ea typeface="Lora"/>
                <a:cs typeface="Lora"/>
                <a:sym typeface="Lora"/>
              </a:rPr>
              <a:t>	   &amp;</a:t>
            </a:r>
            <a:endParaRPr sz="1800">
              <a:latin typeface="Lora"/>
              <a:ea typeface="Lora"/>
              <a:cs typeface="Lora"/>
              <a:sym typeface="Lora"/>
            </a:endParaRPr>
          </a:p>
          <a:p>
            <a:pPr indent="0" lvl="0" marL="0" rtl="0" algn="l">
              <a:spcBef>
                <a:spcPts val="0"/>
              </a:spcBef>
              <a:spcAft>
                <a:spcPts val="0"/>
              </a:spcAft>
              <a:buNone/>
            </a:pPr>
            <a:r>
              <a:rPr lang="en" sz="1800">
                <a:latin typeface="Lora"/>
                <a:ea typeface="Lora"/>
                <a:cs typeface="Lora"/>
                <a:sym typeface="Lora"/>
              </a:rPr>
              <a:t>	 EINKORN</a:t>
            </a:r>
            <a:endParaRPr sz="1800">
              <a:latin typeface="Lora"/>
              <a:ea typeface="Lora"/>
              <a:cs typeface="Lora"/>
              <a:sym typeface="Lor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pic>
        <p:nvPicPr>
          <p:cNvPr id="119" name="Google Shape;119;p23"/>
          <p:cNvPicPr preferRelativeResize="0"/>
          <p:nvPr/>
        </p:nvPicPr>
        <p:blipFill>
          <a:blip r:embed="rId3">
            <a:alphaModFix/>
          </a:blip>
          <a:stretch>
            <a:fillRect/>
          </a:stretch>
        </p:blipFill>
        <p:spPr>
          <a:xfrm>
            <a:off x="435450" y="152400"/>
            <a:ext cx="3629027" cy="4838702"/>
          </a:xfrm>
          <a:prstGeom prst="rect">
            <a:avLst/>
          </a:prstGeom>
          <a:noFill/>
          <a:ln>
            <a:noFill/>
          </a:ln>
        </p:spPr>
      </p:pic>
      <p:pic>
        <p:nvPicPr>
          <p:cNvPr id="120" name="Google Shape;120;p23"/>
          <p:cNvPicPr preferRelativeResize="0"/>
          <p:nvPr/>
        </p:nvPicPr>
        <p:blipFill>
          <a:blip r:embed="rId4">
            <a:alphaModFix/>
          </a:blip>
          <a:stretch>
            <a:fillRect/>
          </a:stretch>
        </p:blipFill>
        <p:spPr>
          <a:xfrm>
            <a:off x="5183102" y="152400"/>
            <a:ext cx="3629027" cy="4838702"/>
          </a:xfrm>
          <a:prstGeom prst="rect">
            <a:avLst/>
          </a:prstGeom>
          <a:noFill/>
          <a:ln>
            <a:noFill/>
          </a:ln>
        </p:spPr>
      </p:pic>
      <p:sp>
        <p:nvSpPr>
          <p:cNvPr id="121" name="Google Shape;121;p23"/>
          <p:cNvSpPr/>
          <p:nvPr/>
        </p:nvSpPr>
        <p:spPr>
          <a:xfrm>
            <a:off x="3683400" y="264675"/>
            <a:ext cx="1812600" cy="1687200"/>
          </a:xfrm>
          <a:prstGeom prst="wave">
            <a:avLst>
              <a:gd fmla="val 12500" name="adj1"/>
              <a:gd fmla="val 0" name="adj2"/>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3"/>
          <p:cNvSpPr txBox="1"/>
          <p:nvPr/>
        </p:nvSpPr>
        <p:spPr>
          <a:xfrm>
            <a:off x="3683400" y="557525"/>
            <a:ext cx="1668900" cy="13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ora"/>
                <a:ea typeface="Lora"/>
                <a:cs typeface="Lora"/>
                <a:sym typeface="Lora"/>
              </a:rPr>
              <a:t>AMARANTH</a:t>
            </a:r>
            <a:endParaRPr sz="1800">
              <a:latin typeface="Lora"/>
              <a:ea typeface="Lora"/>
              <a:cs typeface="Lora"/>
              <a:sym typeface="Lora"/>
            </a:endParaRPr>
          </a:p>
          <a:p>
            <a:pPr indent="0" lvl="0" marL="0" rtl="0" algn="l">
              <a:spcBef>
                <a:spcPts val="0"/>
              </a:spcBef>
              <a:spcAft>
                <a:spcPts val="0"/>
              </a:spcAft>
              <a:buNone/>
            </a:pPr>
            <a:r>
              <a:rPr lang="en" sz="1800">
                <a:latin typeface="Lora"/>
                <a:ea typeface="Lora"/>
                <a:cs typeface="Lora"/>
                <a:sym typeface="Lora"/>
              </a:rPr>
              <a:t>	&amp;</a:t>
            </a:r>
            <a:endParaRPr sz="1800">
              <a:latin typeface="Lora"/>
              <a:ea typeface="Lora"/>
              <a:cs typeface="Lora"/>
              <a:sym typeface="Lora"/>
            </a:endParaRPr>
          </a:p>
          <a:p>
            <a:pPr indent="0" lvl="0" marL="0" rtl="0" algn="l">
              <a:spcBef>
                <a:spcPts val="0"/>
              </a:spcBef>
              <a:spcAft>
                <a:spcPts val="0"/>
              </a:spcAft>
              <a:buNone/>
            </a:pPr>
            <a:r>
              <a:rPr lang="en" sz="1800">
                <a:latin typeface="Lora"/>
                <a:ea typeface="Lora"/>
                <a:cs typeface="Lora"/>
                <a:sym typeface="Lora"/>
              </a:rPr>
              <a:t>SUNFLOWER</a:t>
            </a:r>
            <a:endParaRPr sz="1800">
              <a:latin typeface="Lora"/>
              <a:ea typeface="Lora"/>
              <a:cs typeface="Lora"/>
              <a:sym typeface="Lor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4"/>
          <p:cNvSpPr txBox="1"/>
          <p:nvPr/>
        </p:nvSpPr>
        <p:spPr>
          <a:xfrm>
            <a:off x="496050" y="427625"/>
            <a:ext cx="4233600" cy="6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FFD966"/>
                </a:solidFill>
                <a:latin typeface="Lora"/>
                <a:ea typeface="Lora"/>
                <a:cs typeface="Lora"/>
                <a:sym typeface="Lora"/>
              </a:rPr>
              <a:t>THOUGHTS ON</a:t>
            </a:r>
            <a:endParaRPr i="1" sz="2400">
              <a:solidFill>
                <a:srgbClr val="FFD966"/>
              </a:solidFill>
              <a:latin typeface="Lora"/>
              <a:ea typeface="Lora"/>
              <a:cs typeface="Lora"/>
              <a:sym typeface="Lora"/>
            </a:endParaRPr>
          </a:p>
          <a:p>
            <a:pPr indent="0" lvl="0" marL="0" rtl="0" algn="l">
              <a:spcBef>
                <a:spcPts val="0"/>
              </a:spcBef>
              <a:spcAft>
                <a:spcPts val="0"/>
              </a:spcAft>
              <a:buNone/>
            </a:pPr>
            <a:r>
              <a:rPr i="1" lang="en" sz="2400">
                <a:solidFill>
                  <a:srgbClr val="FFD966"/>
                </a:solidFill>
                <a:latin typeface="Lora"/>
                <a:ea typeface="Lora"/>
                <a:cs typeface="Lora"/>
                <a:sym typeface="Lora"/>
              </a:rPr>
              <a:t>HEIRLOOM CORN...</a:t>
            </a:r>
            <a:endParaRPr i="1" sz="2400">
              <a:solidFill>
                <a:srgbClr val="FFD966"/>
              </a:solidFill>
              <a:latin typeface="Lora"/>
              <a:ea typeface="Lora"/>
              <a:cs typeface="Lora"/>
              <a:sym typeface="Lora"/>
            </a:endParaRPr>
          </a:p>
        </p:txBody>
      </p:sp>
      <p:sp>
        <p:nvSpPr>
          <p:cNvPr id="128" name="Google Shape;128;p24"/>
          <p:cNvSpPr txBox="1"/>
          <p:nvPr/>
        </p:nvSpPr>
        <p:spPr>
          <a:xfrm>
            <a:off x="528625" y="1760500"/>
            <a:ext cx="3679500" cy="263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Lora"/>
                <a:ea typeface="Lora"/>
                <a:cs typeface="Lora"/>
                <a:sym typeface="Lora"/>
              </a:rPr>
              <a:t>The flour corn grown at Winnower Farm originally was grown by the Hopi tribe.</a:t>
            </a:r>
            <a:endParaRPr sz="1200">
              <a:solidFill>
                <a:srgbClr val="FFFFFF"/>
              </a:solidFill>
              <a:latin typeface="Lora"/>
              <a:ea typeface="Lora"/>
              <a:cs typeface="Lora"/>
              <a:sym typeface="Lora"/>
            </a:endParaRPr>
          </a:p>
          <a:p>
            <a:pPr indent="0" lvl="0" marL="0" rtl="0" algn="l">
              <a:lnSpc>
                <a:spcPct val="115000"/>
              </a:lnSpc>
              <a:spcBef>
                <a:spcPts val="1600"/>
              </a:spcBef>
              <a:spcAft>
                <a:spcPts val="0"/>
              </a:spcAft>
              <a:buNone/>
            </a:pPr>
            <a:r>
              <a:rPr lang="en" sz="1200">
                <a:solidFill>
                  <a:srgbClr val="FFFFFF"/>
                </a:solidFill>
                <a:latin typeface="Lora"/>
                <a:ea typeface="Lora"/>
                <a:cs typeface="Lora"/>
                <a:sym typeface="Lora"/>
              </a:rPr>
              <a:t>This variety was passed on to an Idaho seed steward forty years ago. </a:t>
            </a:r>
            <a:endParaRPr sz="1200">
              <a:solidFill>
                <a:srgbClr val="FFFFFF"/>
              </a:solidFill>
              <a:latin typeface="Lora"/>
              <a:ea typeface="Lora"/>
              <a:cs typeface="Lora"/>
              <a:sym typeface="Lora"/>
            </a:endParaRPr>
          </a:p>
          <a:p>
            <a:pPr indent="0" lvl="0" marL="0" rtl="0" algn="l">
              <a:lnSpc>
                <a:spcPct val="115000"/>
              </a:lnSpc>
              <a:spcBef>
                <a:spcPts val="1600"/>
              </a:spcBef>
              <a:spcAft>
                <a:spcPts val="0"/>
              </a:spcAft>
              <a:buNone/>
            </a:pPr>
            <a:r>
              <a:rPr lang="en" sz="1200">
                <a:solidFill>
                  <a:srgbClr val="FFFFFF"/>
                </a:solidFill>
                <a:latin typeface="Lora"/>
                <a:ea typeface="Lora"/>
                <a:cs typeface="Lora"/>
                <a:sym typeface="Lora"/>
              </a:rPr>
              <a:t>It is very important to be mindful of our seeds’ origins, their history, and the people that cherish them. We are continually learning the best way to interact with the communities today that grow and enjoy these seeds.</a:t>
            </a:r>
            <a:endParaRPr sz="1200">
              <a:solidFill>
                <a:srgbClr val="FFFFFF"/>
              </a:solidFill>
              <a:latin typeface="Lora"/>
              <a:ea typeface="Lora"/>
              <a:cs typeface="Lora"/>
              <a:sym typeface="Lora"/>
            </a:endParaRPr>
          </a:p>
          <a:p>
            <a:pPr indent="0" lvl="0" marL="0" rtl="0" algn="l">
              <a:spcBef>
                <a:spcPts val="1600"/>
              </a:spcBef>
              <a:spcAft>
                <a:spcPts val="0"/>
              </a:spcAft>
              <a:buNone/>
            </a:pPr>
            <a:r>
              <a:t/>
            </a:r>
            <a:endParaRPr sz="1200"/>
          </a:p>
        </p:txBody>
      </p:sp>
      <p:pic>
        <p:nvPicPr>
          <p:cNvPr id="129" name="Google Shape;129;p24"/>
          <p:cNvPicPr preferRelativeResize="0"/>
          <p:nvPr/>
        </p:nvPicPr>
        <p:blipFill>
          <a:blip r:embed="rId3">
            <a:alphaModFix/>
          </a:blip>
          <a:stretch>
            <a:fillRect/>
          </a:stretch>
        </p:blipFill>
        <p:spPr>
          <a:xfrm>
            <a:off x="5007475" y="75215"/>
            <a:ext cx="3679500" cy="49060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pic>
        <p:nvPicPr>
          <p:cNvPr id="134" name="Google Shape;134;p25"/>
          <p:cNvPicPr preferRelativeResize="0"/>
          <p:nvPr/>
        </p:nvPicPr>
        <p:blipFill>
          <a:blip r:embed="rId3">
            <a:alphaModFix/>
          </a:blip>
          <a:stretch>
            <a:fillRect/>
          </a:stretch>
        </p:blipFill>
        <p:spPr>
          <a:xfrm>
            <a:off x="4077375" y="155850"/>
            <a:ext cx="4831801" cy="4831801"/>
          </a:xfrm>
          <a:prstGeom prst="rect">
            <a:avLst/>
          </a:prstGeom>
          <a:noFill/>
          <a:ln>
            <a:noFill/>
          </a:ln>
        </p:spPr>
      </p:pic>
      <p:pic>
        <p:nvPicPr>
          <p:cNvPr id="135" name="Google Shape;135;p25"/>
          <p:cNvPicPr preferRelativeResize="0"/>
          <p:nvPr/>
        </p:nvPicPr>
        <p:blipFill>
          <a:blip r:embed="rId4">
            <a:alphaModFix/>
          </a:blip>
          <a:stretch>
            <a:fillRect/>
          </a:stretch>
        </p:blipFill>
        <p:spPr>
          <a:xfrm>
            <a:off x="182101" y="125650"/>
            <a:ext cx="3629027" cy="48387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6"/>
          <p:cNvSpPr txBox="1"/>
          <p:nvPr>
            <p:ph type="title"/>
          </p:nvPr>
        </p:nvSpPr>
        <p:spPr>
          <a:xfrm flipH="1" rot="10800000">
            <a:off x="-736775" y="2246225"/>
            <a:ext cx="24900" cy="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6"/>
          <p:cNvSpPr txBox="1"/>
          <p:nvPr>
            <p:ph idx="1" type="body"/>
          </p:nvPr>
        </p:nvSpPr>
        <p:spPr>
          <a:xfrm>
            <a:off x="259950" y="1959675"/>
            <a:ext cx="8624100" cy="250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D9D9D9"/>
                </a:solidFill>
                <a:highlight>
                  <a:srgbClr val="783F04"/>
                </a:highlight>
              </a:rPr>
              <a:t>	 </a:t>
            </a:r>
            <a:endParaRPr>
              <a:solidFill>
                <a:srgbClr val="D9D9D9"/>
              </a:solidFill>
              <a:highlight>
                <a:srgbClr val="783F04"/>
              </a:highlight>
            </a:endParaRPr>
          </a:p>
          <a:p>
            <a:pPr indent="0" lvl="0" marL="0" rtl="0" algn="l">
              <a:spcBef>
                <a:spcPts val="1600"/>
              </a:spcBef>
              <a:spcAft>
                <a:spcPts val="0"/>
              </a:spcAft>
              <a:buNone/>
            </a:pPr>
            <a:r>
              <a:t/>
            </a:r>
            <a:endParaRPr>
              <a:solidFill>
                <a:srgbClr val="D9D9D9"/>
              </a:solidFill>
              <a:highlight>
                <a:srgbClr val="783F04"/>
              </a:highlight>
            </a:endParaRPr>
          </a:p>
          <a:p>
            <a:pPr indent="0" lvl="0" marL="0" rtl="0" algn="l">
              <a:spcBef>
                <a:spcPts val="1600"/>
              </a:spcBef>
              <a:spcAft>
                <a:spcPts val="1600"/>
              </a:spcAft>
              <a:buNone/>
            </a:pPr>
            <a:r>
              <a:t/>
            </a:r>
            <a:endParaRPr>
              <a:solidFill>
                <a:srgbClr val="D9D9D9"/>
              </a:solidFill>
              <a:highlight>
                <a:srgbClr val="783F04"/>
              </a:highlight>
            </a:endParaRPr>
          </a:p>
        </p:txBody>
      </p:sp>
      <p:sp>
        <p:nvSpPr>
          <p:cNvPr id="142" name="Google Shape;142;p26"/>
          <p:cNvSpPr txBox="1"/>
          <p:nvPr/>
        </p:nvSpPr>
        <p:spPr>
          <a:xfrm>
            <a:off x="382950" y="960575"/>
            <a:ext cx="8378100" cy="259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800">
                <a:solidFill>
                  <a:srgbClr val="F1C232"/>
                </a:solidFill>
                <a:latin typeface="Lora"/>
                <a:ea typeface="Lora"/>
                <a:cs typeface="Lora"/>
                <a:sym typeface="Lora"/>
              </a:rPr>
              <a:t>THREE</a:t>
            </a:r>
            <a:r>
              <a:rPr i="1" lang="en" sz="2800">
                <a:solidFill>
                  <a:srgbClr val="F1C232"/>
                </a:solidFill>
                <a:latin typeface="Lora"/>
                <a:ea typeface="Lora"/>
                <a:cs typeface="Lora"/>
                <a:sym typeface="Lora"/>
              </a:rPr>
              <a:t>:</a:t>
            </a:r>
            <a:endParaRPr i="1" sz="2800">
              <a:solidFill>
                <a:srgbClr val="F1C232"/>
              </a:solidFill>
              <a:latin typeface="Lora"/>
              <a:ea typeface="Lora"/>
              <a:cs typeface="Lora"/>
              <a:sym typeface="Lora"/>
            </a:endParaRPr>
          </a:p>
          <a:p>
            <a:pPr indent="0" lvl="0" marL="0" rtl="0" algn="ctr">
              <a:spcBef>
                <a:spcPts val="0"/>
              </a:spcBef>
              <a:spcAft>
                <a:spcPts val="0"/>
              </a:spcAft>
              <a:buNone/>
            </a:pPr>
            <a:r>
              <a:rPr i="1" lang="en" sz="2800">
                <a:solidFill>
                  <a:srgbClr val="FFFFFF"/>
                </a:solidFill>
                <a:latin typeface="Lora"/>
                <a:ea typeface="Lora"/>
                <a:cs typeface="Lora"/>
                <a:sym typeface="Lora"/>
              </a:rPr>
              <a:t> </a:t>
            </a:r>
            <a:endParaRPr i="1" sz="2800">
              <a:solidFill>
                <a:srgbClr val="FFFFFF"/>
              </a:solidFill>
              <a:latin typeface="Lora"/>
              <a:ea typeface="Lora"/>
              <a:cs typeface="Lora"/>
              <a:sym typeface="Lora"/>
            </a:endParaRPr>
          </a:p>
          <a:p>
            <a:pPr indent="0" lvl="0" marL="0" rtl="0" algn="ctr">
              <a:spcBef>
                <a:spcPts val="0"/>
              </a:spcBef>
              <a:spcAft>
                <a:spcPts val="0"/>
              </a:spcAft>
              <a:buNone/>
            </a:pPr>
            <a:r>
              <a:rPr i="1" lang="en" sz="2800">
                <a:solidFill>
                  <a:srgbClr val="D9D9D9"/>
                </a:solidFill>
                <a:latin typeface="Lora"/>
                <a:ea typeface="Lora"/>
                <a:cs typeface="Lora"/>
                <a:sym typeface="Lora"/>
              </a:rPr>
              <a:t>SMALL-SCALE GRAIN PROCESSING</a:t>
            </a:r>
            <a:endParaRPr i="1" sz="2800">
              <a:solidFill>
                <a:srgbClr val="FFFFFF"/>
              </a:solidFill>
              <a:latin typeface="Lora"/>
              <a:ea typeface="Lora"/>
              <a:cs typeface="Lora"/>
              <a:sym typeface="Lora"/>
            </a:endParaRPr>
          </a:p>
          <a:p>
            <a:pPr indent="0" lvl="0" marL="0" rtl="0" algn="ctr">
              <a:spcBef>
                <a:spcPts val="0"/>
              </a:spcBef>
              <a:spcAft>
                <a:spcPts val="0"/>
              </a:spcAft>
              <a:buNone/>
            </a:pPr>
            <a:r>
              <a:t/>
            </a:r>
            <a:endParaRPr i="1" sz="2800">
              <a:solidFill>
                <a:srgbClr val="FFFFFF"/>
              </a:solidFill>
              <a:latin typeface="Lora"/>
              <a:ea typeface="Lora"/>
              <a:cs typeface="Lora"/>
              <a:sym typeface="Lora"/>
            </a:endParaRPr>
          </a:p>
          <a:p>
            <a:pPr indent="0" lvl="0" marL="0" rtl="0" algn="ctr">
              <a:spcBef>
                <a:spcPts val="0"/>
              </a:spcBef>
              <a:spcAft>
                <a:spcPts val="0"/>
              </a:spcAft>
              <a:buNone/>
            </a:pPr>
            <a:r>
              <a:t/>
            </a:r>
            <a:endParaRPr i="1" sz="2800">
              <a:solidFill>
                <a:srgbClr val="FFFFFF"/>
              </a:solidFill>
              <a:latin typeface="Lora"/>
              <a:ea typeface="Lora"/>
              <a:cs typeface="Lora"/>
              <a:sym typeface="Lora"/>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7"/>
          <p:cNvSpPr txBox="1"/>
          <p:nvPr/>
        </p:nvSpPr>
        <p:spPr>
          <a:xfrm>
            <a:off x="475150" y="654025"/>
            <a:ext cx="7942800" cy="404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Lora"/>
                <a:ea typeface="Lora"/>
                <a:cs typeface="Lora"/>
                <a:sym typeface="Lora"/>
              </a:rPr>
              <a:t>-We are experimenting with a low-cost, bicycle-powered corn dehuller. </a:t>
            </a:r>
            <a:endParaRPr sz="1800">
              <a:solidFill>
                <a:srgbClr val="FFFFFF"/>
              </a:solidFill>
              <a:latin typeface="Lora"/>
              <a:ea typeface="Lora"/>
              <a:cs typeface="Lora"/>
              <a:sym typeface="Lora"/>
            </a:endParaRPr>
          </a:p>
          <a:p>
            <a:pPr indent="0" lvl="0" marL="0" rtl="0" algn="l">
              <a:spcBef>
                <a:spcPts val="0"/>
              </a:spcBef>
              <a:spcAft>
                <a:spcPts val="0"/>
              </a:spcAft>
              <a:buNone/>
            </a:pPr>
            <a:r>
              <a:t/>
            </a:r>
            <a:endParaRPr sz="1800">
              <a:solidFill>
                <a:srgbClr val="FFFFFF"/>
              </a:solidFill>
              <a:latin typeface="Lora"/>
              <a:ea typeface="Lora"/>
              <a:cs typeface="Lora"/>
              <a:sym typeface="Lora"/>
            </a:endParaRPr>
          </a:p>
          <a:p>
            <a:pPr indent="0" lvl="0" marL="0" rtl="0" algn="l">
              <a:spcBef>
                <a:spcPts val="0"/>
              </a:spcBef>
              <a:spcAft>
                <a:spcPts val="0"/>
              </a:spcAft>
              <a:buNone/>
            </a:pPr>
            <a:r>
              <a:t/>
            </a:r>
            <a:endParaRPr sz="1800">
              <a:solidFill>
                <a:srgbClr val="FFFFFF"/>
              </a:solidFill>
              <a:latin typeface="Lora"/>
              <a:ea typeface="Lora"/>
              <a:cs typeface="Lora"/>
              <a:sym typeface="Lora"/>
            </a:endParaRPr>
          </a:p>
          <a:p>
            <a:pPr indent="0" lvl="0" marL="0" rtl="0" algn="l">
              <a:spcBef>
                <a:spcPts val="0"/>
              </a:spcBef>
              <a:spcAft>
                <a:spcPts val="0"/>
              </a:spcAft>
              <a:buNone/>
            </a:pPr>
            <a:r>
              <a:rPr lang="en" sz="1800">
                <a:solidFill>
                  <a:srgbClr val="FFFFFF"/>
                </a:solidFill>
                <a:latin typeface="Lora"/>
                <a:ea typeface="Lora"/>
                <a:cs typeface="Lora"/>
                <a:sym typeface="Lora"/>
              </a:rPr>
              <a:t>-Equipment and infrastructure costs are steep for individuals hoping to grow grain economically. </a:t>
            </a:r>
            <a:endParaRPr sz="1800">
              <a:solidFill>
                <a:srgbClr val="FFFFFF"/>
              </a:solidFill>
              <a:latin typeface="Lora"/>
              <a:ea typeface="Lora"/>
              <a:cs typeface="Lora"/>
              <a:sym typeface="Lora"/>
            </a:endParaRPr>
          </a:p>
          <a:p>
            <a:pPr indent="0" lvl="0" marL="0" rtl="0" algn="l">
              <a:spcBef>
                <a:spcPts val="0"/>
              </a:spcBef>
              <a:spcAft>
                <a:spcPts val="0"/>
              </a:spcAft>
              <a:buNone/>
            </a:pPr>
            <a:r>
              <a:t/>
            </a:r>
            <a:endParaRPr sz="1800">
              <a:solidFill>
                <a:srgbClr val="FFFFFF"/>
              </a:solidFill>
              <a:latin typeface="Lora"/>
              <a:ea typeface="Lora"/>
              <a:cs typeface="Lora"/>
              <a:sym typeface="Lora"/>
            </a:endParaRPr>
          </a:p>
          <a:p>
            <a:pPr indent="0" lvl="0" marL="0" rtl="0" algn="l">
              <a:spcBef>
                <a:spcPts val="0"/>
              </a:spcBef>
              <a:spcAft>
                <a:spcPts val="0"/>
              </a:spcAft>
              <a:buNone/>
            </a:pPr>
            <a:r>
              <a:rPr lang="en" sz="1800">
                <a:solidFill>
                  <a:srgbClr val="FFFFFF"/>
                </a:solidFill>
                <a:latin typeface="Lora"/>
                <a:ea typeface="Lora"/>
                <a:cs typeface="Lora"/>
                <a:sym typeface="Lora"/>
              </a:rPr>
              <a:t>-Successful examples of small-scale processing influence other farms to diversify into grain production!</a:t>
            </a:r>
            <a:endParaRPr sz="1800">
              <a:solidFill>
                <a:srgbClr val="FFFFFF"/>
              </a:solidFill>
              <a:latin typeface="Lora"/>
              <a:ea typeface="Lora"/>
              <a:cs typeface="Lora"/>
              <a:sym typeface="Lor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pic>
        <p:nvPicPr>
          <p:cNvPr id="152" name="Google Shape;152;p28"/>
          <p:cNvPicPr preferRelativeResize="0"/>
          <p:nvPr/>
        </p:nvPicPr>
        <p:blipFill>
          <a:blip r:embed="rId3">
            <a:alphaModFix/>
          </a:blip>
          <a:stretch>
            <a:fillRect/>
          </a:stretch>
        </p:blipFill>
        <p:spPr>
          <a:xfrm>
            <a:off x="152375" y="983025"/>
            <a:ext cx="3959624" cy="3177450"/>
          </a:xfrm>
          <a:prstGeom prst="rect">
            <a:avLst/>
          </a:prstGeom>
          <a:noFill/>
          <a:ln>
            <a:noFill/>
          </a:ln>
        </p:spPr>
      </p:pic>
      <p:pic>
        <p:nvPicPr>
          <p:cNvPr id="153" name="Google Shape;153;p28"/>
          <p:cNvPicPr preferRelativeResize="0"/>
          <p:nvPr/>
        </p:nvPicPr>
        <p:blipFill>
          <a:blip r:embed="rId4">
            <a:alphaModFix/>
          </a:blip>
          <a:stretch>
            <a:fillRect/>
          </a:stretch>
        </p:blipFill>
        <p:spPr>
          <a:xfrm>
            <a:off x="4412563" y="983025"/>
            <a:ext cx="4236609" cy="31774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29" title="IMG_0201.MOV">
            <a:hlinkClick r:id="rId3"/>
          </p:cNvPr>
          <p:cNvPicPr preferRelativeResize="0"/>
          <p:nvPr/>
        </p:nvPicPr>
        <p:blipFill>
          <a:blip r:embed="rId4">
            <a:alphaModFix/>
          </a:blip>
          <a:stretch>
            <a:fillRect/>
          </a:stretch>
        </p:blipFill>
        <p:spPr>
          <a:xfrm>
            <a:off x="1424225" y="111725"/>
            <a:ext cx="6548924" cy="4911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30"/>
          <p:cNvSpPr txBox="1"/>
          <p:nvPr>
            <p:ph type="title"/>
          </p:nvPr>
        </p:nvSpPr>
        <p:spPr>
          <a:xfrm>
            <a:off x="311700" y="1580550"/>
            <a:ext cx="8520600" cy="9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ora"/>
                <a:ea typeface="Lora"/>
                <a:cs typeface="Lora"/>
                <a:sym typeface="Lora"/>
              </a:rPr>
              <a:t>Thank you all for listening, sharing, teaching, growing, eating, and enjoying grains.</a:t>
            </a:r>
            <a:endParaRPr>
              <a:latin typeface="Lora"/>
              <a:ea typeface="Lora"/>
              <a:cs typeface="Lora"/>
              <a:sym typeface="Lor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flipH="1" rot="10800000">
            <a:off x="-736775" y="2246225"/>
            <a:ext cx="24900" cy="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txBox="1"/>
          <p:nvPr>
            <p:ph idx="1" type="body"/>
          </p:nvPr>
        </p:nvSpPr>
        <p:spPr>
          <a:xfrm>
            <a:off x="259950" y="1959675"/>
            <a:ext cx="8624100" cy="250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D9D9D9"/>
                </a:solidFill>
                <a:highlight>
                  <a:srgbClr val="783F04"/>
                </a:highlight>
              </a:rPr>
              <a:t>	 </a:t>
            </a:r>
            <a:endParaRPr>
              <a:solidFill>
                <a:srgbClr val="D9D9D9"/>
              </a:solidFill>
              <a:highlight>
                <a:srgbClr val="783F04"/>
              </a:highlight>
            </a:endParaRPr>
          </a:p>
          <a:p>
            <a:pPr indent="0" lvl="0" marL="0" rtl="0" algn="l">
              <a:spcBef>
                <a:spcPts val="1600"/>
              </a:spcBef>
              <a:spcAft>
                <a:spcPts val="0"/>
              </a:spcAft>
              <a:buNone/>
            </a:pPr>
            <a:r>
              <a:t/>
            </a:r>
            <a:endParaRPr>
              <a:solidFill>
                <a:srgbClr val="D9D9D9"/>
              </a:solidFill>
              <a:highlight>
                <a:srgbClr val="783F04"/>
              </a:highlight>
            </a:endParaRPr>
          </a:p>
          <a:p>
            <a:pPr indent="0" lvl="0" marL="0" rtl="0" algn="l">
              <a:spcBef>
                <a:spcPts val="1600"/>
              </a:spcBef>
              <a:spcAft>
                <a:spcPts val="1600"/>
              </a:spcAft>
              <a:buNone/>
            </a:pPr>
            <a:r>
              <a:t/>
            </a:r>
            <a:endParaRPr>
              <a:solidFill>
                <a:srgbClr val="D9D9D9"/>
              </a:solidFill>
              <a:highlight>
                <a:srgbClr val="783F04"/>
              </a:highlight>
            </a:endParaRPr>
          </a:p>
        </p:txBody>
      </p:sp>
      <p:sp>
        <p:nvSpPr>
          <p:cNvPr id="62" name="Google Shape;62;p14"/>
          <p:cNvSpPr txBox="1"/>
          <p:nvPr/>
        </p:nvSpPr>
        <p:spPr>
          <a:xfrm>
            <a:off x="382950" y="911200"/>
            <a:ext cx="8378100" cy="259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800">
                <a:solidFill>
                  <a:srgbClr val="F1C232"/>
                </a:solidFill>
                <a:latin typeface="Lora"/>
                <a:ea typeface="Lora"/>
                <a:cs typeface="Lora"/>
                <a:sym typeface="Lora"/>
              </a:rPr>
              <a:t>ONE:</a:t>
            </a:r>
            <a:r>
              <a:rPr i="1" lang="en" sz="2800">
                <a:solidFill>
                  <a:srgbClr val="FFFFFF"/>
                </a:solidFill>
                <a:latin typeface="Lora"/>
                <a:ea typeface="Lora"/>
                <a:cs typeface="Lora"/>
                <a:sym typeface="Lora"/>
              </a:rPr>
              <a:t> </a:t>
            </a:r>
            <a:endParaRPr i="1" sz="2800">
              <a:solidFill>
                <a:srgbClr val="FFFFFF"/>
              </a:solidFill>
              <a:latin typeface="Lora"/>
              <a:ea typeface="Lora"/>
              <a:cs typeface="Lora"/>
              <a:sym typeface="Lora"/>
            </a:endParaRPr>
          </a:p>
          <a:p>
            <a:pPr indent="0" lvl="0" marL="0" rtl="0" algn="ctr">
              <a:spcBef>
                <a:spcPts val="0"/>
              </a:spcBef>
              <a:spcAft>
                <a:spcPts val="0"/>
              </a:spcAft>
              <a:buNone/>
            </a:pPr>
            <a:r>
              <a:t/>
            </a:r>
            <a:endParaRPr i="1" sz="2800">
              <a:solidFill>
                <a:srgbClr val="FFFFFF"/>
              </a:solidFill>
              <a:latin typeface="Lora"/>
              <a:ea typeface="Lora"/>
              <a:cs typeface="Lora"/>
              <a:sym typeface="Lora"/>
            </a:endParaRPr>
          </a:p>
          <a:p>
            <a:pPr indent="0" lvl="0" marL="0" rtl="0" algn="ctr">
              <a:spcBef>
                <a:spcPts val="0"/>
              </a:spcBef>
              <a:spcAft>
                <a:spcPts val="0"/>
              </a:spcAft>
              <a:buNone/>
            </a:pPr>
            <a:r>
              <a:rPr i="1" lang="en" sz="2800">
                <a:solidFill>
                  <a:srgbClr val="FFFFFF"/>
                </a:solidFill>
                <a:latin typeface="Lora"/>
                <a:ea typeface="Lora"/>
                <a:cs typeface="Lora"/>
                <a:sym typeface="Lora"/>
              </a:rPr>
              <a:t>A COLLABORATION BETWEEN FARM AND BAKERY</a:t>
            </a:r>
            <a:endParaRPr i="1" sz="2800">
              <a:solidFill>
                <a:srgbClr val="FFFFFF"/>
              </a:solidFill>
              <a:latin typeface="Lora"/>
              <a:ea typeface="Lora"/>
              <a:cs typeface="Lora"/>
              <a:sym typeface="Lora"/>
            </a:endParaRPr>
          </a:p>
          <a:p>
            <a:pPr indent="0" lvl="0" marL="0" rtl="0" algn="ctr">
              <a:spcBef>
                <a:spcPts val="0"/>
              </a:spcBef>
              <a:spcAft>
                <a:spcPts val="0"/>
              </a:spcAft>
              <a:buNone/>
            </a:pPr>
            <a:r>
              <a:t/>
            </a:r>
            <a:endParaRPr i="1" sz="2800">
              <a:solidFill>
                <a:srgbClr val="FFFFFF"/>
              </a:solidFill>
              <a:latin typeface="Lora"/>
              <a:ea typeface="Lora"/>
              <a:cs typeface="Lora"/>
              <a:sym typeface="Lora"/>
            </a:endParaRPr>
          </a:p>
          <a:p>
            <a:pPr indent="0" lvl="0" marL="0" rtl="0" algn="ctr">
              <a:spcBef>
                <a:spcPts val="0"/>
              </a:spcBef>
              <a:spcAft>
                <a:spcPts val="0"/>
              </a:spcAft>
              <a:buNone/>
            </a:pPr>
            <a:r>
              <a:rPr i="1" lang="en" sz="2800">
                <a:solidFill>
                  <a:srgbClr val="FFFFFF"/>
                </a:solidFill>
                <a:latin typeface="Lora"/>
                <a:ea typeface="Lora"/>
                <a:cs typeface="Lora"/>
                <a:sym typeface="Lora"/>
              </a:rPr>
              <a:t>DIRECT GRAIN PRODUCTION</a:t>
            </a:r>
            <a:endParaRPr i="1" sz="2800">
              <a:solidFill>
                <a:srgbClr val="FFFFFF"/>
              </a:solidFill>
              <a:latin typeface="Lora"/>
              <a:ea typeface="Lora"/>
              <a:cs typeface="Lora"/>
              <a:sym typeface="Lora"/>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351275" y="786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D9D9D9"/>
                </a:solidFill>
                <a:latin typeface="Lora"/>
                <a:ea typeface="Lora"/>
                <a:cs typeface="Lora"/>
                <a:sym typeface="Lora"/>
              </a:rPr>
              <a:t>-We are growing a ten-acre plot of Dayn (a newly developed hard white spring wheat) on contract for Gaston’s Bakery. </a:t>
            </a:r>
            <a:endParaRPr>
              <a:solidFill>
                <a:srgbClr val="D9D9D9"/>
              </a:solidFill>
              <a:latin typeface="Lora"/>
              <a:ea typeface="Lora"/>
              <a:cs typeface="Lora"/>
              <a:sym typeface="Lora"/>
            </a:endParaRPr>
          </a:p>
          <a:p>
            <a:pPr indent="0" lvl="0" marL="0" rtl="0" algn="l">
              <a:spcBef>
                <a:spcPts val="1600"/>
              </a:spcBef>
              <a:spcAft>
                <a:spcPts val="0"/>
              </a:spcAft>
              <a:buNone/>
            </a:pPr>
            <a:r>
              <a:rPr lang="en">
                <a:solidFill>
                  <a:srgbClr val="D9D9D9"/>
                </a:solidFill>
                <a:latin typeface="Lora"/>
                <a:ea typeface="Lora"/>
                <a:cs typeface="Lora"/>
                <a:sym typeface="Lora"/>
              </a:rPr>
              <a:t>-We plan to grow heritage grains next season.</a:t>
            </a:r>
            <a:endParaRPr>
              <a:solidFill>
                <a:srgbClr val="D9D9D9"/>
              </a:solidFill>
              <a:latin typeface="Lora"/>
              <a:ea typeface="Lora"/>
              <a:cs typeface="Lora"/>
              <a:sym typeface="Lora"/>
            </a:endParaRPr>
          </a:p>
          <a:p>
            <a:pPr indent="0" lvl="0" marL="0" rtl="0" algn="l">
              <a:spcBef>
                <a:spcPts val="1600"/>
              </a:spcBef>
              <a:spcAft>
                <a:spcPts val="0"/>
              </a:spcAft>
              <a:buNone/>
            </a:pPr>
            <a:r>
              <a:rPr lang="en">
                <a:solidFill>
                  <a:srgbClr val="D9D9D9"/>
                </a:solidFill>
                <a:latin typeface="Lora"/>
                <a:ea typeface="Lora"/>
                <a:cs typeface="Lora"/>
                <a:sym typeface="Lora"/>
              </a:rPr>
              <a:t>-Our relationship is similar to a CSA allowing the farm to begin production with less financial risk.</a:t>
            </a:r>
            <a:endParaRPr>
              <a:solidFill>
                <a:srgbClr val="D9D9D9"/>
              </a:solidFill>
              <a:latin typeface="Lora"/>
              <a:ea typeface="Lora"/>
              <a:cs typeface="Lora"/>
              <a:sym typeface="Lora"/>
            </a:endParaRPr>
          </a:p>
          <a:p>
            <a:pPr indent="0" lvl="0" marL="0" rtl="0" algn="l">
              <a:spcBef>
                <a:spcPts val="1600"/>
              </a:spcBef>
              <a:spcAft>
                <a:spcPts val="1600"/>
              </a:spcAft>
              <a:buNone/>
            </a:pPr>
            <a:r>
              <a:rPr lang="en">
                <a:solidFill>
                  <a:srgbClr val="D9D9D9"/>
                </a:solidFill>
                <a:latin typeface="Lora"/>
                <a:ea typeface="Lora"/>
                <a:cs typeface="Lora"/>
                <a:sym typeface="Lora"/>
              </a:rPr>
              <a:t>-Local farm-to-mill operations are one of many ways to support the revival of regional, heritage grain production.</a:t>
            </a:r>
            <a:r>
              <a:rPr lang="en">
                <a:solidFill>
                  <a:srgbClr val="D9D9D9"/>
                </a:solidFill>
                <a:highlight>
                  <a:srgbClr val="783F04"/>
                </a:highlight>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143250" y="155325"/>
            <a:ext cx="8847949" cy="4712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pic>
        <p:nvPicPr>
          <p:cNvPr id="77" name="Google Shape;77;p17"/>
          <p:cNvPicPr preferRelativeResize="0"/>
          <p:nvPr/>
        </p:nvPicPr>
        <p:blipFill>
          <a:blip r:embed="rId3">
            <a:alphaModFix/>
          </a:blip>
          <a:stretch>
            <a:fillRect/>
          </a:stretch>
        </p:blipFill>
        <p:spPr>
          <a:xfrm>
            <a:off x="213535" y="152400"/>
            <a:ext cx="4237690" cy="4853949"/>
          </a:xfrm>
          <a:prstGeom prst="rect">
            <a:avLst/>
          </a:prstGeom>
          <a:noFill/>
          <a:ln>
            <a:noFill/>
          </a:ln>
        </p:spPr>
      </p:pic>
      <p:pic>
        <p:nvPicPr>
          <p:cNvPr id="78" name="Google Shape;78;p17"/>
          <p:cNvPicPr preferRelativeResize="0"/>
          <p:nvPr/>
        </p:nvPicPr>
        <p:blipFill>
          <a:blip r:embed="rId4">
            <a:alphaModFix/>
          </a:blip>
          <a:stretch>
            <a:fillRect/>
          </a:stretch>
        </p:blipFill>
        <p:spPr>
          <a:xfrm>
            <a:off x="4958300" y="144775"/>
            <a:ext cx="3816150" cy="48539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8"/>
          <p:cNvSpPr txBox="1"/>
          <p:nvPr>
            <p:ph type="title"/>
          </p:nvPr>
        </p:nvSpPr>
        <p:spPr>
          <a:xfrm flipH="1" rot="10800000">
            <a:off x="-736775" y="2246225"/>
            <a:ext cx="24900" cy="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8"/>
          <p:cNvSpPr txBox="1"/>
          <p:nvPr>
            <p:ph idx="1" type="body"/>
          </p:nvPr>
        </p:nvSpPr>
        <p:spPr>
          <a:xfrm>
            <a:off x="259950" y="1959675"/>
            <a:ext cx="8624100" cy="250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D9D9D9"/>
                </a:solidFill>
                <a:highlight>
                  <a:srgbClr val="783F04"/>
                </a:highlight>
              </a:rPr>
              <a:t>	 </a:t>
            </a:r>
            <a:endParaRPr>
              <a:solidFill>
                <a:srgbClr val="D9D9D9"/>
              </a:solidFill>
              <a:highlight>
                <a:srgbClr val="783F04"/>
              </a:highlight>
            </a:endParaRPr>
          </a:p>
          <a:p>
            <a:pPr indent="0" lvl="0" marL="0" rtl="0" algn="l">
              <a:spcBef>
                <a:spcPts val="1600"/>
              </a:spcBef>
              <a:spcAft>
                <a:spcPts val="0"/>
              </a:spcAft>
              <a:buNone/>
            </a:pPr>
            <a:r>
              <a:t/>
            </a:r>
            <a:endParaRPr>
              <a:solidFill>
                <a:srgbClr val="D9D9D9"/>
              </a:solidFill>
              <a:highlight>
                <a:srgbClr val="783F04"/>
              </a:highlight>
            </a:endParaRPr>
          </a:p>
          <a:p>
            <a:pPr indent="0" lvl="0" marL="0" rtl="0" algn="l">
              <a:spcBef>
                <a:spcPts val="1600"/>
              </a:spcBef>
              <a:spcAft>
                <a:spcPts val="1600"/>
              </a:spcAft>
              <a:buNone/>
            </a:pPr>
            <a:r>
              <a:t/>
            </a:r>
            <a:endParaRPr>
              <a:solidFill>
                <a:srgbClr val="D9D9D9"/>
              </a:solidFill>
              <a:highlight>
                <a:srgbClr val="783F04"/>
              </a:highlight>
            </a:endParaRPr>
          </a:p>
        </p:txBody>
      </p:sp>
      <p:sp>
        <p:nvSpPr>
          <p:cNvPr id="85" name="Google Shape;85;p18"/>
          <p:cNvSpPr txBox="1"/>
          <p:nvPr/>
        </p:nvSpPr>
        <p:spPr>
          <a:xfrm>
            <a:off x="382950" y="960575"/>
            <a:ext cx="8378100" cy="259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800">
                <a:solidFill>
                  <a:srgbClr val="F1C232"/>
                </a:solidFill>
                <a:latin typeface="Lora"/>
                <a:ea typeface="Lora"/>
                <a:cs typeface="Lora"/>
                <a:sym typeface="Lora"/>
              </a:rPr>
              <a:t>TWO</a:t>
            </a:r>
            <a:r>
              <a:rPr i="1" lang="en" sz="2800">
                <a:solidFill>
                  <a:srgbClr val="F1C232"/>
                </a:solidFill>
                <a:latin typeface="Lora"/>
                <a:ea typeface="Lora"/>
                <a:cs typeface="Lora"/>
                <a:sym typeface="Lora"/>
              </a:rPr>
              <a:t>:</a:t>
            </a:r>
            <a:endParaRPr i="1" sz="2800">
              <a:solidFill>
                <a:srgbClr val="F1C232"/>
              </a:solidFill>
              <a:latin typeface="Lora"/>
              <a:ea typeface="Lora"/>
              <a:cs typeface="Lora"/>
              <a:sym typeface="Lora"/>
            </a:endParaRPr>
          </a:p>
          <a:p>
            <a:pPr indent="0" lvl="0" marL="0" rtl="0" algn="ctr">
              <a:spcBef>
                <a:spcPts val="0"/>
              </a:spcBef>
              <a:spcAft>
                <a:spcPts val="0"/>
              </a:spcAft>
              <a:buNone/>
            </a:pPr>
            <a:r>
              <a:rPr i="1" lang="en" sz="2800">
                <a:solidFill>
                  <a:srgbClr val="FFFFFF"/>
                </a:solidFill>
                <a:latin typeface="Lora"/>
                <a:ea typeface="Lora"/>
                <a:cs typeface="Lora"/>
                <a:sym typeface="Lora"/>
              </a:rPr>
              <a:t> </a:t>
            </a:r>
            <a:endParaRPr i="1" sz="2800">
              <a:solidFill>
                <a:srgbClr val="FFFFFF"/>
              </a:solidFill>
              <a:latin typeface="Lora"/>
              <a:ea typeface="Lora"/>
              <a:cs typeface="Lora"/>
              <a:sym typeface="Lora"/>
            </a:endParaRPr>
          </a:p>
          <a:p>
            <a:pPr indent="0" lvl="0" marL="0" rtl="0" algn="ctr">
              <a:spcBef>
                <a:spcPts val="0"/>
              </a:spcBef>
              <a:spcAft>
                <a:spcPts val="0"/>
              </a:spcAft>
              <a:buNone/>
            </a:pPr>
            <a:r>
              <a:rPr i="1" lang="en" sz="2800">
                <a:solidFill>
                  <a:srgbClr val="FFFFFF"/>
                </a:solidFill>
                <a:latin typeface="Lora"/>
                <a:ea typeface="Lora"/>
                <a:cs typeface="Lora"/>
                <a:sym typeface="Lora"/>
              </a:rPr>
              <a:t>SEED STEWARDING AND THE REVIVAL OF</a:t>
            </a:r>
            <a:endParaRPr i="1" sz="2800">
              <a:solidFill>
                <a:srgbClr val="FFFFFF"/>
              </a:solidFill>
              <a:latin typeface="Lora"/>
              <a:ea typeface="Lora"/>
              <a:cs typeface="Lora"/>
              <a:sym typeface="Lora"/>
            </a:endParaRPr>
          </a:p>
          <a:p>
            <a:pPr indent="0" lvl="0" marL="0" rtl="0" algn="ctr">
              <a:spcBef>
                <a:spcPts val="0"/>
              </a:spcBef>
              <a:spcAft>
                <a:spcPts val="0"/>
              </a:spcAft>
              <a:buNone/>
            </a:pPr>
            <a:r>
              <a:rPr i="1" lang="en" sz="2800">
                <a:solidFill>
                  <a:srgbClr val="FFFFFF"/>
                </a:solidFill>
                <a:latin typeface="Lora"/>
                <a:ea typeface="Lora"/>
                <a:cs typeface="Lora"/>
                <a:sym typeface="Lora"/>
              </a:rPr>
              <a:t>HERITAGE GRAIN PRODUCTION</a:t>
            </a:r>
            <a:endParaRPr i="1" sz="2800">
              <a:solidFill>
                <a:srgbClr val="FFFFFF"/>
              </a:solidFill>
              <a:latin typeface="Lora"/>
              <a:ea typeface="Lora"/>
              <a:cs typeface="Lora"/>
              <a:sym typeface="Lora"/>
            </a:endParaRPr>
          </a:p>
          <a:p>
            <a:pPr indent="0" lvl="0" marL="0" rtl="0" algn="ctr">
              <a:spcBef>
                <a:spcPts val="0"/>
              </a:spcBef>
              <a:spcAft>
                <a:spcPts val="0"/>
              </a:spcAft>
              <a:buNone/>
            </a:pPr>
            <a:r>
              <a:t/>
            </a:r>
            <a:endParaRPr i="1" sz="2800">
              <a:solidFill>
                <a:srgbClr val="FFFFFF"/>
              </a:solidFill>
              <a:latin typeface="Lora"/>
              <a:ea typeface="Lora"/>
              <a:cs typeface="Lora"/>
              <a:sym typeface="Lora"/>
            </a:endParaRPr>
          </a:p>
          <a:p>
            <a:pPr indent="0" lvl="0" marL="0" rtl="0" algn="ctr">
              <a:spcBef>
                <a:spcPts val="0"/>
              </a:spcBef>
              <a:spcAft>
                <a:spcPts val="0"/>
              </a:spcAft>
              <a:buNone/>
            </a:pPr>
            <a:r>
              <a:t/>
            </a:r>
            <a:endParaRPr i="1" sz="2800">
              <a:solidFill>
                <a:srgbClr val="FFFFFF"/>
              </a:solidFill>
              <a:latin typeface="Lora"/>
              <a:ea typeface="Lora"/>
              <a:cs typeface="Lora"/>
              <a:sym typeface="Lora"/>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9"/>
          <p:cNvSpPr txBox="1"/>
          <p:nvPr>
            <p:ph idx="1" type="body"/>
          </p:nvPr>
        </p:nvSpPr>
        <p:spPr>
          <a:xfrm>
            <a:off x="351275" y="786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ora"/>
                <a:ea typeface="Lora"/>
                <a:cs typeface="Lora"/>
                <a:sym typeface="Lora"/>
              </a:rPr>
              <a:t>-Tending a range of heritage and heirloom grains for the Rocky Mountain Seed Alliance’s Heritage Grain Trials project.</a:t>
            </a:r>
            <a:endParaRPr>
              <a:solidFill>
                <a:srgbClr val="FFFFFF"/>
              </a:solidFill>
              <a:latin typeface="Lora"/>
              <a:ea typeface="Lora"/>
              <a:cs typeface="Lora"/>
              <a:sym typeface="Lora"/>
            </a:endParaRPr>
          </a:p>
          <a:p>
            <a:pPr indent="0" lvl="0" marL="0" rtl="0" algn="l">
              <a:spcBef>
                <a:spcPts val="1600"/>
              </a:spcBef>
              <a:spcAft>
                <a:spcPts val="0"/>
              </a:spcAft>
              <a:buNone/>
            </a:pPr>
            <a:r>
              <a:rPr lang="en">
                <a:solidFill>
                  <a:srgbClr val="FFFFFF"/>
                </a:solidFill>
                <a:latin typeface="Lora"/>
                <a:ea typeface="Lora"/>
                <a:cs typeface="Lora"/>
                <a:sym typeface="Lora"/>
              </a:rPr>
              <a:t>-A potential role of small grain growers is to trial varieties to monitor performance in the many microclimates of our region. Reviving the seedstock of heritage grains year by year!</a:t>
            </a:r>
            <a:endParaRPr>
              <a:solidFill>
                <a:srgbClr val="FFFFFF"/>
              </a:solidFill>
              <a:latin typeface="Lora"/>
              <a:ea typeface="Lora"/>
              <a:cs typeface="Lora"/>
              <a:sym typeface="Lora"/>
            </a:endParaRPr>
          </a:p>
          <a:p>
            <a:pPr indent="0" lvl="0" marL="0" rtl="0" algn="l">
              <a:spcBef>
                <a:spcPts val="1600"/>
              </a:spcBef>
              <a:spcAft>
                <a:spcPts val="0"/>
              </a:spcAft>
              <a:buNone/>
            </a:pPr>
            <a:r>
              <a:rPr lang="en">
                <a:solidFill>
                  <a:srgbClr val="FFFFFF"/>
                </a:solidFill>
                <a:latin typeface="Lora"/>
                <a:ea typeface="Lora"/>
                <a:cs typeface="Lora"/>
                <a:sym typeface="Lora"/>
              </a:rPr>
              <a:t>-Tending smaller plantings of grain is a great introduction for individuals beginning production in this field.</a:t>
            </a:r>
            <a:endParaRPr>
              <a:solidFill>
                <a:srgbClr val="FFFFFF"/>
              </a:solidFill>
              <a:latin typeface="Lora"/>
              <a:ea typeface="Lora"/>
              <a:cs typeface="Lora"/>
              <a:sym typeface="Lora"/>
            </a:endParaRPr>
          </a:p>
          <a:p>
            <a:pPr indent="0" lvl="0" marL="0" rtl="0" algn="l">
              <a:spcBef>
                <a:spcPts val="1600"/>
              </a:spcBef>
              <a:spcAft>
                <a:spcPts val="1600"/>
              </a:spcAft>
              <a:buNone/>
            </a:pPr>
            <a:r>
              <a:t/>
            </a:r>
            <a:endParaRPr>
              <a:solidFill>
                <a:srgbClr val="D9D9D9"/>
              </a:solidFill>
              <a:latin typeface="Lora"/>
              <a:ea typeface="Lora"/>
              <a:cs typeface="Lora"/>
              <a:sym typeface="Lo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id="95" name="Google Shape;95;p20"/>
          <p:cNvPicPr preferRelativeResize="0"/>
          <p:nvPr/>
        </p:nvPicPr>
        <p:blipFill>
          <a:blip r:embed="rId3">
            <a:alphaModFix/>
          </a:blip>
          <a:stretch>
            <a:fillRect/>
          </a:stretch>
        </p:blipFill>
        <p:spPr>
          <a:xfrm>
            <a:off x="474475" y="155112"/>
            <a:ext cx="3624948" cy="4833275"/>
          </a:xfrm>
          <a:prstGeom prst="rect">
            <a:avLst/>
          </a:prstGeom>
          <a:noFill/>
          <a:ln>
            <a:noFill/>
          </a:ln>
        </p:spPr>
      </p:pic>
      <p:pic>
        <p:nvPicPr>
          <p:cNvPr id="96" name="Google Shape;96;p20"/>
          <p:cNvPicPr preferRelativeResize="0"/>
          <p:nvPr/>
        </p:nvPicPr>
        <p:blipFill>
          <a:blip r:embed="rId4">
            <a:alphaModFix/>
          </a:blip>
          <a:stretch>
            <a:fillRect/>
          </a:stretch>
        </p:blipFill>
        <p:spPr>
          <a:xfrm>
            <a:off x="5052123" y="152400"/>
            <a:ext cx="3629027" cy="4838702"/>
          </a:xfrm>
          <a:prstGeom prst="rect">
            <a:avLst/>
          </a:prstGeom>
          <a:noFill/>
          <a:ln>
            <a:noFill/>
          </a:ln>
        </p:spPr>
      </p:pic>
      <p:sp>
        <p:nvSpPr>
          <p:cNvPr id="97" name="Google Shape;97;p20"/>
          <p:cNvSpPr/>
          <p:nvPr/>
        </p:nvSpPr>
        <p:spPr>
          <a:xfrm>
            <a:off x="117350" y="118300"/>
            <a:ext cx="1259100" cy="1083300"/>
          </a:xfrm>
          <a:prstGeom prst="wave">
            <a:avLst>
              <a:gd fmla="val 12500" name="adj1"/>
              <a:gd fmla="val 0" name="adj2"/>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0"/>
          <p:cNvSpPr txBox="1"/>
          <p:nvPr/>
        </p:nvSpPr>
        <p:spPr>
          <a:xfrm>
            <a:off x="205250" y="445225"/>
            <a:ext cx="1083300" cy="5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ora"/>
                <a:ea typeface="Lora"/>
                <a:cs typeface="Lora"/>
                <a:sym typeface="Lora"/>
              </a:rPr>
              <a:t>WHEAT</a:t>
            </a:r>
            <a:endParaRPr sz="1800">
              <a:latin typeface="Lora"/>
              <a:ea typeface="Lora"/>
              <a:cs typeface="Lora"/>
              <a:sym typeface="Lor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pic>
        <p:nvPicPr>
          <p:cNvPr id="103" name="Google Shape;103;p21"/>
          <p:cNvPicPr preferRelativeResize="0"/>
          <p:nvPr/>
        </p:nvPicPr>
        <p:blipFill>
          <a:blip r:embed="rId3">
            <a:alphaModFix/>
          </a:blip>
          <a:stretch>
            <a:fillRect/>
          </a:stretch>
        </p:blipFill>
        <p:spPr>
          <a:xfrm>
            <a:off x="152400" y="152400"/>
            <a:ext cx="3629027" cy="4838702"/>
          </a:xfrm>
          <a:prstGeom prst="rect">
            <a:avLst/>
          </a:prstGeom>
          <a:noFill/>
          <a:ln>
            <a:noFill/>
          </a:ln>
        </p:spPr>
      </p:pic>
      <p:pic>
        <p:nvPicPr>
          <p:cNvPr id="104" name="Google Shape;104;p21"/>
          <p:cNvPicPr preferRelativeResize="0"/>
          <p:nvPr/>
        </p:nvPicPr>
        <p:blipFill>
          <a:blip r:embed="rId4">
            <a:alphaModFix/>
          </a:blip>
          <a:stretch>
            <a:fillRect/>
          </a:stretch>
        </p:blipFill>
        <p:spPr>
          <a:xfrm>
            <a:off x="4972502" y="152400"/>
            <a:ext cx="3629027" cy="4838702"/>
          </a:xfrm>
          <a:prstGeom prst="rect">
            <a:avLst/>
          </a:prstGeom>
          <a:noFill/>
          <a:ln>
            <a:noFill/>
          </a:ln>
        </p:spPr>
      </p:pic>
      <p:sp>
        <p:nvSpPr>
          <p:cNvPr id="105" name="Google Shape;105;p21"/>
          <p:cNvSpPr/>
          <p:nvPr/>
        </p:nvSpPr>
        <p:spPr>
          <a:xfrm>
            <a:off x="117350" y="118300"/>
            <a:ext cx="1259100" cy="1083300"/>
          </a:xfrm>
          <a:prstGeom prst="wave">
            <a:avLst>
              <a:gd fmla="val 12500" name="adj1"/>
              <a:gd fmla="val 0" name="adj2"/>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1"/>
          <p:cNvSpPr txBox="1"/>
          <p:nvPr/>
        </p:nvSpPr>
        <p:spPr>
          <a:xfrm>
            <a:off x="346700" y="435400"/>
            <a:ext cx="800400" cy="44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ora"/>
                <a:ea typeface="Lora"/>
                <a:cs typeface="Lora"/>
                <a:sym typeface="Lora"/>
              </a:rPr>
              <a:t>OATS</a:t>
            </a:r>
            <a:endParaRPr sz="1800">
              <a:latin typeface="Lora"/>
              <a:ea typeface="Lora"/>
              <a:cs typeface="Lora"/>
              <a:sym typeface="Lor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