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0" r:id="rId1"/>
  </p:sldMasterIdLst>
  <p:notesMasterIdLst>
    <p:notesMasterId r:id="rId22"/>
  </p:notesMasterIdLst>
  <p:sldIdLst>
    <p:sldId id="256" r:id="rId2"/>
    <p:sldId id="268" r:id="rId3"/>
    <p:sldId id="270" r:id="rId4"/>
    <p:sldId id="262" r:id="rId5"/>
    <p:sldId id="261" r:id="rId6"/>
    <p:sldId id="274" r:id="rId7"/>
    <p:sldId id="263" r:id="rId8"/>
    <p:sldId id="276" r:id="rId9"/>
    <p:sldId id="278" r:id="rId10"/>
    <p:sldId id="275" r:id="rId11"/>
    <p:sldId id="272" r:id="rId12"/>
    <p:sldId id="273" r:id="rId13"/>
    <p:sldId id="279" r:id="rId14"/>
    <p:sldId id="265" r:id="rId15"/>
    <p:sldId id="280" r:id="rId16"/>
    <p:sldId id="267" r:id="rId17"/>
    <p:sldId id="269" r:id="rId18"/>
    <p:sldId id="264" r:id="rId19"/>
    <p:sldId id="26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80F68-EFCC-3446-B8BA-E8237C386180}" v="546" dt="2020-01-17T06:01:09.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2"/>
    <p:restoredTop sz="95431"/>
  </p:normalViewPr>
  <p:slideViewPr>
    <p:cSldViewPr snapToGrid="0" snapToObjects="1">
      <p:cViewPr varScale="1">
        <p:scale>
          <a:sx n="60" d="100"/>
          <a:sy n="60" d="100"/>
        </p:scale>
        <p:origin x="184" y="1056"/>
      </p:cViewPr>
      <p:guideLst/>
    </p:cSldViewPr>
  </p:slideViewPr>
  <p:notesTextViewPr>
    <p:cViewPr>
      <p:scale>
        <a:sx n="1" d="1"/>
        <a:sy n="1" d="1"/>
      </p:scale>
      <p:origin x="0" y="0"/>
    </p:cViewPr>
  </p:notesTextViewPr>
  <p:notesViewPr>
    <p:cSldViewPr snapToGrid="0" snapToObjects="1">
      <p:cViewPr varScale="1">
        <p:scale>
          <a:sx n="88" d="100"/>
          <a:sy n="88" d="100"/>
        </p:scale>
        <p:origin x="348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Kehrli" userId="78d3e497d62f2774" providerId="LiveId" clId="{F9180F68-EFCC-3446-B8BA-E8237C386180}"/>
    <pc:docChg chg="undo custSel modSld">
      <pc:chgData name="Katherine Kehrli" userId="78d3e497d62f2774" providerId="LiveId" clId="{F9180F68-EFCC-3446-B8BA-E8237C386180}" dt="2020-01-17T17:45:50.796" v="163" actId="113"/>
      <pc:docMkLst>
        <pc:docMk/>
      </pc:docMkLst>
      <pc:sldChg chg="modSp">
        <pc:chgData name="Katherine Kehrli" userId="78d3e497d62f2774" providerId="LiveId" clId="{F9180F68-EFCC-3446-B8BA-E8237C386180}" dt="2020-01-17T17:45:50.796" v="163" actId="113"/>
        <pc:sldMkLst>
          <pc:docMk/>
          <pc:sldMk cId="2048344931" sldId="266"/>
        </pc:sldMkLst>
        <pc:spChg chg="mod">
          <ac:chgData name="Katherine Kehrli" userId="78d3e497d62f2774" providerId="LiveId" clId="{F9180F68-EFCC-3446-B8BA-E8237C386180}" dt="2020-01-17T17:45:50.796" v="163" actId="113"/>
          <ac:spMkLst>
            <pc:docMk/>
            <pc:sldMk cId="2048344931" sldId="266"/>
            <ac:spMk id="3" creationId="{BE14A111-1B5E-7246-84C2-67021AD784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42EC6-A120-6E40-9423-400BE2339A28}" type="datetimeFigureOut">
              <a:rPr lang="en-US" smtClean="0"/>
              <a:t>1/17/20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A7A6E-A9A5-6E40-86FC-490FEA252B95}" type="slidenum">
              <a:rPr lang="en-US" smtClean="0"/>
              <a:t>‹#›</a:t>
            </a:fld>
            <a:endParaRPr lang="en-US"/>
          </a:p>
        </p:txBody>
      </p:sp>
    </p:spTree>
    <p:extLst>
      <p:ext uri="{BB962C8B-B14F-4D97-AF65-F5344CB8AC3E}">
        <p14:creationId xmlns:p14="http://schemas.microsoft.com/office/powerpoint/2010/main" val="97148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 Turk</a:t>
            </a:r>
          </a:p>
          <a:p>
            <a:r>
              <a:rPr lang="en-US" dirty="0"/>
              <a:t>Patrice Winter</a:t>
            </a:r>
          </a:p>
          <a:p>
            <a:r>
              <a:rPr lang="en-US" dirty="0"/>
              <a:t>Guy Frenkel</a:t>
            </a:r>
          </a:p>
          <a:p>
            <a:endParaRPr lang="en-US" dirty="0"/>
          </a:p>
        </p:txBody>
      </p:sp>
      <p:sp>
        <p:nvSpPr>
          <p:cNvPr id="4" name="Slide Number Placeholder 3"/>
          <p:cNvSpPr>
            <a:spLocks noGrp="1"/>
          </p:cNvSpPr>
          <p:nvPr>
            <p:ph type="sldNum" sz="quarter" idx="5"/>
          </p:nvPr>
        </p:nvSpPr>
        <p:spPr/>
        <p:txBody>
          <a:bodyPr/>
          <a:lstStyle/>
          <a:p>
            <a:fld id="{0F0A7A6E-A9A5-6E40-86FC-490FEA252B95}" type="slidenum">
              <a:rPr lang="en-US" smtClean="0"/>
              <a:t>3</a:t>
            </a:fld>
            <a:endParaRPr lang="en-US"/>
          </a:p>
        </p:txBody>
      </p:sp>
    </p:spTree>
    <p:extLst>
      <p:ext uri="{BB962C8B-B14F-4D97-AF65-F5344CB8AC3E}">
        <p14:creationId xmlns:p14="http://schemas.microsoft.com/office/powerpoint/2010/main" val="1281241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091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044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9251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8530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050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1295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185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668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58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73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984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07627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72857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765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615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2233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763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1/17/20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4417972"/>
      </p:ext>
    </p:extLst>
  </p:cSld>
  <p:clrMap bg1="dk1" tx1="lt1" bg2="dk2"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etup.com/Northwest-Bread-Bakers/"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acebook.com/groups/NorthwestBreadBak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46A8-B385-3347-8691-1B9597A50D5E}"/>
              </a:ext>
            </a:extLst>
          </p:cNvPr>
          <p:cNvSpPr>
            <a:spLocks noGrp="1"/>
          </p:cNvSpPr>
          <p:nvPr>
            <p:ph type="ctrTitle"/>
          </p:nvPr>
        </p:nvSpPr>
        <p:spPr>
          <a:xfrm>
            <a:off x="3373062" y="2906263"/>
            <a:ext cx="8131550" cy="2262781"/>
          </a:xfrm>
        </p:spPr>
        <p:txBody>
          <a:bodyPr>
            <a:normAutofit fontScale="90000"/>
          </a:bodyPr>
          <a:lstStyle/>
          <a:p>
            <a:r>
              <a:rPr lang="en-US" dirty="0"/>
              <a:t>A Local Community For Artisan Bread Bakers</a:t>
            </a:r>
          </a:p>
        </p:txBody>
      </p:sp>
      <p:sp>
        <p:nvSpPr>
          <p:cNvPr id="3" name="Subtitle 2">
            <a:extLst>
              <a:ext uri="{FF2B5EF4-FFF2-40B4-BE49-F238E27FC236}">
                <a16:creationId xmlns:a16="http://schemas.microsoft.com/office/drawing/2014/main" id="{FBD8E1FC-14F1-0544-92A6-4AEA883D303A}"/>
              </a:ext>
            </a:extLst>
          </p:cNvPr>
          <p:cNvSpPr>
            <a:spLocks noGrp="1"/>
          </p:cNvSpPr>
          <p:nvPr>
            <p:ph type="subTitle" idx="1"/>
          </p:nvPr>
        </p:nvSpPr>
        <p:spPr>
          <a:xfrm>
            <a:off x="3373062" y="5169044"/>
            <a:ext cx="8131550" cy="1126283"/>
          </a:xfrm>
        </p:spPr>
        <p:txBody>
          <a:bodyPr>
            <a:normAutofit/>
          </a:bodyPr>
          <a:lstStyle/>
          <a:p>
            <a:r>
              <a:rPr lang="en-US" dirty="0"/>
              <a:t>What’s Your Jam?</a:t>
            </a:r>
          </a:p>
        </p:txBody>
      </p:sp>
      <p:pic>
        <p:nvPicPr>
          <p:cNvPr id="5" name="Picture 4" descr="A close up of a logo&#10;&#10;Description automatically generated">
            <a:extLst>
              <a:ext uri="{FF2B5EF4-FFF2-40B4-BE49-F238E27FC236}">
                <a16:creationId xmlns:a16="http://schemas.microsoft.com/office/drawing/2014/main" id="{A0C49CAE-CED4-2344-B9C7-25C3FCBB414D}"/>
              </a:ext>
            </a:extLst>
          </p:cNvPr>
          <p:cNvPicPr>
            <a:picLocks noChangeAspect="1"/>
          </p:cNvPicPr>
          <p:nvPr/>
        </p:nvPicPr>
        <p:blipFill>
          <a:blip r:embed="rId2"/>
          <a:stretch>
            <a:fillRect/>
          </a:stretch>
        </p:blipFill>
        <p:spPr>
          <a:xfrm>
            <a:off x="638624" y="218972"/>
            <a:ext cx="4421891" cy="1385101"/>
          </a:xfrm>
          <a:prstGeom prst="rect">
            <a:avLst/>
          </a:prstGeom>
        </p:spPr>
      </p:pic>
    </p:spTree>
    <p:extLst>
      <p:ext uri="{BB962C8B-B14F-4D97-AF65-F5344CB8AC3E}">
        <p14:creationId xmlns:p14="http://schemas.microsoft.com/office/powerpoint/2010/main" val="129725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a room&#10;&#10;Description automatically generated">
            <a:extLst>
              <a:ext uri="{FF2B5EF4-FFF2-40B4-BE49-F238E27FC236}">
                <a16:creationId xmlns:a16="http://schemas.microsoft.com/office/drawing/2014/main" id="{EF3A9944-64AD-7B46-AFE6-F1B6DC23AFCA}"/>
              </a:ext>
            </a:extLst>
          </p:cNvPr>
          <p:cNvPicPr>
            <a:picLocks noChangeAspect="1"/>
          </p:cNvPicPr>
          <p:nvPr/>
        </p:nvPicPr>
        <p:blipFill>
          <a:blip r:embed="rId2"/>
          <a:stretch>
            <a:fillRect/>
          </a:stretch>
        </p:blipFill>
        <p:spPr>
          <a:xfrm>
            <a:off x="3524250" y="0"/>
            <a:ext cx="5143500" cy="6858000"/>
          </a:xfrm>
          <a:prstGeom prst="rect">
            <a:avLst/>
          </a:prstGeom>
        </p:spPr>
      </p:pic>
      <p:pic>
        <p:nvPicPr>
          <p:cNvPr id="6" name="Picture 5" descr="A close up of text on a whiteboard&#10;&#10;Description automatically generated">
            <a:extLst>
              <a:ext uri="{FF2B5EF4-FFF2-40B4-BE49-F238E27FC236}">
                <a16:creationId xmlns:a16="http://schemas.microsoft.com/office/drawing/2014/main" id="{9703115C-8E16-ED48-A06B-4A04D94EBB0C}"/>
              </a:ext>
            </a:extLst>
          </p:cNvPr>
          <p:cNvPicPr>
            <a:picLocks noChangeAspect="1"/>
          </p:cNvPicPr>
          <p:nvPr/>
        </p:nvPicPr>
        <p:blipFill>
          <a:blip r:embed="rId3"/>
          <a:stretch>
            <a:fillRect/>
          </a:stretch>
        </p:blipFill>
        <p:spPr>
          <a:xfrm>
            <a:off x="3524250" y="0"/>
            <a:ext cx="5143500" cy="6858000"/>
          </a:xfrm>
          <a:prstGeom prst="rect">
            <a:avLst/>
          </a:prstGeom>
        </p:spPr>
      </p:pic>
      <p:pic>
        <p:nvPicPr>
          <p:cNvPr id="8" name="Picture 7" descr="A person holding a sign&#10;&#10;Description automatically generated">
            <a:extLst>
              <a:ext uri="{FF2B5EF4-FFF2-40B4-BE49-F238E27FC236}">
                <a16:creationId xmlns:a16="http://schemas.microsoft.com/office/drawing/2014/main" id="{DD1B42D2-C285-7D43-B692-0E8A8D9BD3F5}"/>
              </a:ext>
            </a:extLst>
          </p:cNvPr>
          <p:cNvPicPr>
            <a:picLocks noChangeAspect="1"/>
          </p:cNvPicPr>
          <p:nvPr/>
        </p:nvPicPr>
        <p:blipFill>
          <a:blip r:embed="rId4"/>
          <a:stretch>
            <a:fillRect/>
          </a:stretch>
        </p:blipFill>
        <p:spPr>
          <a:xfrm>
            <a:off x="3524250" y="0"/>
            <a:ext cx="5143500" cy="6858000"/>
          </a:xfrm>
          <a:prstGeom prst="rect">
            <a:avLst/>
          </a:prstGeom>
        </p:spPr>
      </p:pic>
      <p:pic>
        <p:nvPicPr>
          <p:cNvPr id="10" name="Picture 9" descr="A picture containing sitting&#10;&#10;Description automatically generated">
            <a:extLst>
              <a:ext uri="{FF2B5EF4-FFF2-40B4-BE49-F238E27FC236}">
                <a16:creationId xmlns:a16="http://schemas.microsoft.com/office/drawing/2014/main" id="{EDD6DFCD-7F70-C543-9FBB-D23BF565AF6D}"/>
              </a:ext>
            </a:extLst>
          </p:cNvPr>
          <p:cNvPicPr>
            <a:picLocks noChangeAspect="1"/>
          </p:cNvPicPr>
          <p:nvPr/>
        </p:nvPicPr>
        <p:blipFill>
          <a:blip r:embed="rId5"/>
          <a:stretch>
            <a:fillRect/>
          </a:stretch>
        </p:blipFill>
        <p:spPr>
          <a:xfrm>
            <a:off x="1524000" y="0"/>
            <a:ext cx="9144000" cy="6858000"/>
          </a:xfrm>
          <a:prstGeom prst="rect">
            <a:avLst/>
          </a:prstGeom>
        </p:spPr>
      </p:pic>
      <p:pic>
        <p:nvPicPr>
          <p:cNvPr id="12" name="Picture 11" descr="A group of people around a table&#10;&#10;Description automatically generated">
            <a:extLst>
              <a:ext uri="{FF2B5EF4-FFF2-40B4-BE49-F238E27FC236}">
                <a16:creationId xmlns:a16="http://schemas.microsoft.com/office/drawing/2014/main" id="{ED0DB723-6437-574D-BB2D-D3B4BB8EB822}"/>
              </a:ext>
            </a:extLst>
          </p:cNvPr>
          <p:cNvPicPr>
            <a:picLocks noChangeAspect="1"/>
          </p:cNvPicPr>
          <p:nvPr/>
        </p:nvPicPr>
        <p:blipFill>
          <a:blip r:embed="rId6"/>
          <a:stretch>
            <a:fillRect/>
          </a:stretch>
        </p:blipFill>
        <p:spPr>
          <a:xfrm>
            <a:off x="3524250" y="0"/>
            <a:ext cx="5143500" cy="6858000"/>
          </a:xfrm>
          <a:prstGeom prst="rect">
            <a:avLst/>
          </a:prstGeom>
        </p:spPr>
      </p:pic>
      <p:pic>
        <p:nvPicPr>
          <p:cNvPr id="14" name="Picture 13" descr="A person standing in front of a group of people posing for the camera&#10;&#10;Description automatically generated">
            <a:extLst>
              <a:ext uri="{FF2B5EF4-FFF2-40B4-BE49-F238E27FC236}">
                <a16:creationId xmlns:a16="http://schemas.microsoft.com/office/drawing/2014/main" id="{F6FE2A54-A2D2-FC4A-974B-976712093C22}"/>
              </a:ext>
            </a:extLst>
          </p:cNvPr>
          <p:cNvPicPr>
            <a:picLocks noChangeAspect="1"/>
          </p:cNvPicPr>
          <p:nvPr/>
        </p:nvPicPr>
        <p:blipFill>
          <a:blip r:embed="rId7"/>
          <a:stretch>
            <a:fillRect/>
          </a:stretch>
        </p:blipFill>
        <p:spPr>
          <a:xfrm>
            <a:off x="3524250" y="0"/>
            <a:ext cx="5143500" cy="6858000"/>
          </a:xfrm>
          <a:prstGeom prst="rect">
            <a:avLst/>
          </a:prstGeom>
        </p:spPr>
      </p:pic>
      <p:pic>
        <p:nvPicPr>
          <p:cNvPr id="16" name="Picture 15" descr="A group of people sitting at a table&#10;&#10;Description automatically generated">
            <a:extLst>
              <a:ext uri="{FF2B5EF4-FFF2-40B4-BE49-F238E27FC236}">
                <a16:creationId xmlns:a16="http://schemas.microsoft.com/office/drawing/2014/main" id="{F6455F86-1A11-7B4C-9CB6-4E83FB365437}"/>
              </a:ext>
            </a:extLst>
          </p:cNvPr>
          <p:cNvPicPr>
            <a:picLocks noChangeAspect="1"/>
          </p:cNvPicPr>
          <p:nvPr/>
        </p:nvPicPr>
        <p:blipFill>
          <a:blip r:embed="rId8"/>
          <a:stretch>
            <a:fillRect/>
          </a:stretch>
        </p:blipFill>
        <p:spPr>
          <a:xfrm>
            <a:off x="3524250" y="0"/>
            <a:ext cx="5143500" cy="6858000"/>
          </a:xfrm>
          <a:prstGeom prst="rect">
            <a:avLst/>
          </a:prstGeom>
        </p:spPr>
      </p:pic>
      <p:pic>
        <p:nvPicPr>
          <p:cNvPr id="18" name="Picture 17" descr="A person sitting in a chair&#10;&#10;Description automatically generated">
            <a:extLst>
              <a:ext uri="{FF2B5EF4-FFF2-40B4-BE49-F238E27FC236}">
                <a16:creationId xmlns:a16="http://schemas.microsoft.com/office/drawing/2014/main" id="{DCF98403-B5AA-6642-AFF4-080315FE66E9}"/>
              </a:ext>
            </a:extLst>
          </p:cNvPr>
          <p:cNvPicPr>
            <a:picLocks noChangeAspect="1"/>
          </p:cNvPicPr>
          <p:nvPr/>
        </p:nvPicPr>
        <p:blipFill>
          <a:blip r:embed="rId9"/>
          <a:stretch>
            <a:fillRect/>
          </a:stretch>
        </p:blipFill>
        <p:spPr>
          <a:xfrm>
            <a:off x="3524250" y="0"/>
            <a:ext cx="5143500" cy="6858000"/>
          </a:xfrm>
          <a:prstGeom prst="rect">
            <a:avLst/>
          </a:prstGeom>
        </p:spPr>
      </p:pic>
      <p:pic>
        <p:nvPicPr>
          <p:cNvPr id="20" name="Picture 19" descr="A group of people standing in a kitchen preparing food&#10;&#10;Description automatically generated">
            <a:extLst>
              <a:ext uri="{FF2B5EF4-FFF2-40B4-BE49-F238E27FC236}">
                <a16:creationId xmlns:a16="http://schemas.microsoft.com/office/drawing/2014/main" id="{03358775-ABD2-A645-92B2-F22865639001}"/>
              </a:ext>
            </a:extLst>
          </p:cNvPr>
          <p:cNvPicPr>
            <a:picLocks noChangeAspect="1"/>
          </p:cNvPicPr>
          <p:nvPr/>
        </p:nvPicPr>
        <p:blipFill>
          <a:blip r:embed="rId10"/>
          <a:stretch>
            <a:fillRect/>
          </a:stretch>
        </p:blipFill>
        <p:spPr>
          <a:xfrm>
            <a:off x="1524000" y="0"/>
            <a:ext cx="9144000" cy="6858000"/>
          </a:xfrm>
          <a:prstGeom prst="rect">
            <a:avLst/>
          </a:prstGeom>
        </p:spPr>
      </p:pic>
    </p:spTree>
    <p:extLst>
      <p:ext uri="{BB962C8B-B14F-4D97-AF65-F5344CB8AC3E}">
        <p14:creationId xmlns:p14="http://schemas.microsoft.com/office/powerpoint/2010/main" val="301944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552CF15B-B62D-425C-826D-EDECC5BA3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C3299DF8-AE9C-4FAD-9FFA-8EF6DD8EC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9">
            <a:extLst>
              <a:ext uri="{FF2B5EF4-FFF2-40B4-BE49-F238E27FC236}">
                <a16:creationId xmlns:a16="http://schemas.microsoft.com/office/drawing/2014/main" id="{E988BDCF-FA66-4854-A037-4AC6C70E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plate, food, table, sitting&#10;&#10;Description automatically generated">
            <a:extLst>
              <a:ext uri="{FF2B5EF4-FFF2-40B4-BE49-F238E27FC236}">
                <a16:creationId xmlns:a16="http://schemas.microsoft.com/office/drawing/2014/main" id="{59911926-EC04-2D4E-9CB2-71D21A9BE006}"/>
              </a:ext>
            </a:extLst>
          </p:cNvPr>
          <p:cNvPicPr>
            <a:picLocks noChangeAspect="1"/>
          </p:cNvPicPr>
          <p:nvPr/>
        </p:nvPicPr>
        <p:blipFill>
          <a:blip r:embed="rId3"/>
          <a:stretch>
            <a:fillRect/>
          </a:stretch>
        </p:blipFill>
        <p:spPr>
          <a:xfrm>
            <a:off x="2273343" y="1123527"/>
            <a:ext cx="3453600" cy="4604800"/>
          </a:xfrm>
          <a:prstGeom prst="rect">
            <a:avLst/>
          </a:prstGeom>
        </p:spPr>
      </p:pic>
      <p:sp>
        <p:nvSpPr>
          <p:cNvPr id="27" name="Rectangle 21">
            <a:extLst>
              <a:ext uri="{FF2B5EF4-FFF2-40B4-BE49-F238E27FC236}">
                <a16:creationId xmlns:a16="http://schemas.microsoft.com/office/drawing/2014/main" id="{F54F5317-715A-4856-908F-8B232EB6D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1" name="Picture 10" descr="A group of people standing around a table&#10;&#10;Description automatically generated">
            <a:extLst>
              <a:ext uri="{FF2B5EF4-FFF2-40B4-BE49-F238E27FC236}">
                <a16:creationId xmlns:a16="http://schemas.microsoft.com/office/drawing/2014/main" id="{B5CC5486-CE12-3D41-8B30-326F82CD8866}"/>
              </a:ext>
            </a:extLst>
          </p:cNvPr>
          <p:cNvPicPr>
            <a:picLocks noChangeAspect="1"/>
          </p:cNvPicPr>
          <p:nvPr/>
        </p:nvPicPr>
        <p:blipFill>
          <a:blip r:embed="rId4"/>
          <a:stretch>
            <a:fillRect/>
          </a:stretch>
        </p:blipFill>
        <p:spPr>
          <a:xfrm>
            <a:off x="6465057" y="1143000"/>
            <a:ext cx="3453600" cy="4604800"/>
          </a:xfrm>
          <a:prstGeom prst="rect">
            <a:avLst/>
          </a:prstGeom>
        </p:spPr>
      </p:pic>
    </p:spTree>
    <p:extLst>
      <p:ext uri="{BB962C8B-B14F-4D97-AF65-F5344CB8AC3E}">
        <p14:creationId xmlns:p14="http://schemas.microsoft.com/office/powerpoint/2010/main" val="76253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0"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8" name="Title 1">
            <a:extLst>
              <a:ext uri="{FF2B5EF4-FFF2-40B4-BE49-F238E27FC236}">
                <a16:creationId xmlns:a16="http://schemas.microsoft.com/office/drawing/2014/main" id="{A42F18F1-F9C6-5D43-A510-C3FD42350C3F}"/>
              </a:ext>
            </a:extLst>
          </p:cNvPr>
          <p:cNvSpPr>
            <a:spLocks noGrp="1"/>
          </p:cNvSpPr>
          <p:nvPr>
            <p:ph type="title"/>
          </p:nvPr>
        </p:nvSpPr>
        <p:spPr>
          <a:xfrm>
            <a:off x="648930" y="496295"/>
            <a:ext cx="9252154" cy="1016654"/>
          </a:xfrm>
        </p:spPr>
        <p:txBody>
          <a:bodyPr>
            <a:normAutofit fontScale="90000"/>
          </a:bodyPr>
          <a:lstStyle/>
          <a:p>
            <a:r>
              <a:rPr lang="en-US" dirty="0"/>
              <a:t>Bread Baking, Like Gardening, A Happy Place</a:t>
            </a:r>
          </a:p>
        </p:txBody>
      </p:sp>
      <p:sp>
        <p:nvSpPr>
          <p:cNvPr id="22" name="Rectangle 24">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BE14A111-1B5E-7246-84C2-67021AD78482}"/>
              </a:ext>
            </a:extLst>
          </p:cNvPr>
          <p:cNvSpPr>
            <a:spLocks noGrp="1"/>
          </p:cNvSpPr>
          <p:nvPr>
            <p:ph idx="1"/>
          </p:nvPr>
        </p:nvSpPr>
        <p:spPr>
          <a:xfrm>
            <a:off x="648930" y="2548281"/>
            <a:ext cx="6588777" cy="3658689"/>
          </a:xfrm>
        </p:spPr>
        <p:txBody>
          <a:bodyPr>
            <a:normAutofit fontScale="85000" lnSpcReduction="20000"/>
          </a:bodyPr>
          <a:lstStyle/>
          <a:p>
            <a:r>
              <a:rPr lang="en-US" dirty="0">
                <a:solidFill>
                  <a:schemeClr val="bg1"/>
                </a:solidFill>
              </a:rPr>
              <a:t>We’ve Met A Lot of Awesome Stakeholders</a:t>
            </a:r>
          </a:p>
          <a:p>
            <a:r>
              <a:rPr lang="en-US" dirty="0">
                <a:solidFill>
                  <a:schemeClr val="bg1"/>
                </a:solidFill>
              </a:rPr>
              <a:t>WSU Grain Researchers, </a:t>
            </a:r>
          </a:p>
          <a:p>
            <a:r>
              <a:rPr lang="en-US" dirty="0">
                <a:solidFill>
                  <a:schemeClr val="bg1"/>
                </a:solidFill>
              </a:rPr>
              <a:t>Eastern &amp; Western WA Farmers – Seth Small, Jessica Moon</a:t>
            </a:r>
          </a:p>
          <a:p>
            <a:r>
              <a:rPr lang="en-US" dirty="0">
                <a:solidFill>
                  <a:schemeClr val="bg1"/>
                </a:solidFill>
              </a:rPr>
              <a:t>Pioneering Millers – </a:t>
            </a:r>
            <a:r>
              <a:rPr lang="en-US" dirty="0" err="1">
                <a:solidFill>
                  <a:schemeClr val="bg1"/>
                </a:solidFill>
              </a:rPr>
              <a:t>Cairnspring</a:t>
            </a:r>
            <a:r>
              <a:rPr lang="en-US" dirty="0">
                <a:solidFill>
                  <a:schemeClr val="bg1"/>
                </a:solidFill>
              </a:rPr>
              <a:t> Mills</a:t>
            </a:r>
          </a:p>
          <a:p>
            <a:r>
              <a:rPr lang="en-US" dirty="0">
                <a:solidFill>
                  <a:schemeClr val="bg1"/>
                </a:solidFill>
              </a:rPr>
              <a:t>A Sourdough Librarian – Karl de </a:t>
            </a:r>
            <a:r>
              <a:rPr lang="en-US" dirty="0" err="1">
                <a:solidFill>
                  <a:schemeClr val="bg1"/>
                </a:solidFill>
              </a:rPr>
              <a:t>Smedt</a:t>
            </a:r>
            <a:endParaRPr lang="en-US" dirty="0">
              <a:solidFill>
                <a:schemeClr val="bg1"/>
              </a:solidFill>
            </a:endParaRPr>
          </a:p>
          <a:p>
            <a:r>
              <a:rPr lang="en-US" dirty="0">
                <a:solidFill>
                  <a:schemeClr val="bg1"/>
                </a:solidFill>
              </a:rPr>
              <a:t>Award Winning Pizzaiola – Will Grant</a:t>
            </a:r>
          </a:p>
          <a:p>
            <a:r>
              <a:rPr lang="en-US" dirty="0">
                <a:solidFill>
                  <a:schemeClr val="bg1"/>
                </a:solidFill>
              </a:rPr>
              <a:t>Celebrated Heritage Grain Baker – Ellen King</a:t>
            </a:r>
          </a:p>
          <a:p>
            <a:r>
              <a:rPr lang="en-US" dirty="0">
                <a:solidFill>
                  <a:schemeClr val="bg1"/>
                </a:solidFill>
              </a:rPr>
              <a:t>Bread Artist – </a:t>
            </a:r>
            <a:r>
              <a:rPr lang="en-US" dirty="0" err="1">
                <a:solidFill>
                  <a:schemeClr val="bg1"/>
                </a:solidFill>
              </a:rPr>
              <a:t>Céor</a:t>
            </a:r>
            <a:r>
              <a:rPr lang="en-US" dirty="0">
                <a:solidFill>
                  <a:schemeClr val="bg1"/>
                </a:solidFill>
              </a:rPr>
              <a:t> – Guy Frenkel</a:t>
            </a:r>
          </a:p>
          <a:p>
            <a:r>
              <a:rPr lang="en-US" dirty="0">
                <a:solidFill>
                  <a:schemeClr val="bg1"/>
                </a:solidFill>
              </a:rPr>
              <a:t>Grand Central’s – Mel </a:t>
            </a:r>
            <a:r>
              <a:rPr lang="en-US" dirty="0" err="1">
                <a:solidFill>
                  <a:schemeClr val="bg1"/>
                </a:solidFill>
              </a:rPr>
              <a:t>Darbyshire</a:t>
            </a:r>
            <a:endParaRPr lang="en-US" dirty="0">
              <a:solidFill>
                <a:schemeClr val="bg1"/>
              </a:solidFill>
            </a:endParaRPr>
          </a:p>
          <a:p>
            <a:r>
              <a:rPr lang="en-US" dirty="0">
                <a:solidFill>
                  <a:schemeClr val="bg1"/>
                </a:solidFill>
              </a:rPr>
              <a:t>Cascadia Regional Grain Creators</a:t>
            </a:r>
          </a:p>
          <a:p>
            <a:r>
              <a:rPr lang="en-US" dirty="0">
                <a:solidFill>
                  <a:schemeClr val="bg1"/>
                </a:solidFill>
              </a:rPr>
              <a:t>Everyone has been so darn happy and helpful</a:t>
            </a:r>
          </a:p>
        </p:txBody>
      </p:sp>
      <p:pic>
        <p:nvPicPr>
          <p:cNvPr id="4" name="Picture 3" descr="A close up of a logo&#10;&#10;Description automatically generated">
            <a:extLst>
              <a:ext uri="{FF2B5EF4-FFF2-40B4-BE49-F238E27FC236}">
                <a16:creationId xmlns:a16="http://schemas.microsoft.com/office/drawing/2014/main" id="{A6BBCAFF-B9B4-EF48-96D2-731E8D2483EC}"/>
              </a:ext>
            </a:extLst>
          </p:cNvPr>
          <p:cNvPicPr>
            <a:picLocks noChangeAspect="1"/>
          </p:cNvPicPr>
          <p:nvPr/>
        </p:nvPicPr>
        <p:blipFill>
          <a:blip r:embed="rId3"/>
          <a:stretch>
            <a:fillRect/>
          </a:stretch>
        </p:blipFill>
        <p:spPr>
          <a:xfrm>
            <a:off x="6451600" y="3633958"/>
            <a:ext cx="5091943" cy="1603963"/>
          </a:xfrm>
          <a:prstGeom prst="rect">
            <a:avLst/>
          </a:prstGeom>
          <a:effectLst/>
        </p:spPr>
      </p:pic>
    </p:spTree>
    <p:extLst>
      <p:ext uri="{BB962C8B-B14F-4D97-AF65-F5344CB8AC3E}">
        <p14:creationId xmlns:p14="http://schemas.microsoft.com/office/powerpoint/2010/main" val="572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group of people standing around a table&#10;&#10;Description automatically generated">
            <a:extLst>
              <a:ext uri="{FF2B5EF4-FFF2-40B4-BE49-F238E27FC236}">
                <a16:creationId xmlns:a16="http://schemas.microsoft.com/office/drawing/2014/main" id="{8158486E-2956-C643-BDAF-CA989713077F}"/>
              </a:ext>
            </a:extLst>
          </p:cNvPr>
          <p:cNvPicPr>
            <a:picLocks noChangeAspect="1"/>
          </p:cNvPicPr>
          <p:nvPr/>
        </p:nvPicPr>
        <p:blipFill>
          <a:blip r:embed="rId2"/>
          <a:stretch>
            <a:fillRect/>
          </a:stretch>
        </p:blipFill>
        <p:spPr>
          <a:xfrm>
            <a:off x="807973" y="321733"/>
            <a:ext cx="2981569" cy="2236177"/>
          </a:xfrm>
          <a:prstGeom prst="rect">
            <a:avLst/>
          </a:prstGeom>
        </p:spPr>
      </p:pic>
      <p:sp>
        <p:nvSpPr>
          <p:cNvPr id="14" name="Rectangle 13">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73152"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tanding around a table&#10;&#10;Description automatically generated">
            <a:extLst>
              <a:ext uri="{FF2B5EF4-FFF2-40B4-BE49-F238E27FC236}">
                <a16:creationId xmlns:a16="http://schemas.microsoft.com/office/drawing/2014/main" id="{F53A0894-95E1-6A42-BBCB-58A5A2E0669C}"/>
              </a:ext>
            </a:extLst>
          </p:cNvPr>
          <p:cNvPicPr>
            <a:picLocks noChangeAspect="1"/>
          </p:cNvPicPr>
          <p:nvPr/>
        </p:nvPicPr>
        <p:blipFill>
          <a:blip r:embed="rId3"/>
          <a:stretch>
            <a:fillRect/>
          </a:stretch>
        </p:blipFill>
        <p:spPr>
          <a:xfrm>
            <a:off x="5204013" y="313080"/>
            <a:ext cx="1696709" cy="2262279"/>
          </a:xfrm>
          <a:prstGeom prst="rect">
            <a:avLst/>
          </a:prstGeom>
        </p:spPr>
      </p:pic>
      <p:pic>
        <p:nvPicPr>
          <p:cNvPr id="5" name="Picture 4" descr="A person holding a plate of food on a table&#10;&#10;Description automatically generated">
            <a:extLst>
              <a:ext uri="{FF2B5EF4-FFF2-40B4-BE49-F238E27FC236}">
                <a16:creationId xmlns:a16="http://schemas.microsoft.com/office/drawing/2014/main" id="{281A8BAE-670D-FA41-8C7F-010701F5BC03}"/>
              </a:ext>
            </a:extLst>
          </p:cNvPr>
          <p:cNvPicPr>
            <a:picLocks noChangeAspect="1"/>
          </p:cNvPicPr>
          <p:nvPr/>
        </p:nvPicPr>
        <p:blipFill>
          <a:blip r:embed="rId4"/>
          <a:stretch>
            <a:fillRect/>
          </a:stretch>
        </p:blipFill>
        <p:spPr>
          <a:xfrm>
            <a:off x="531906" y="3089731"/>
            <a:ext cx="2414016" cy="3218688"/>
          </a:xfrm>
          <a:prstGeom prst="rect">
            <a:avLst/>
          </a:prstGeom>
        </p:spPr>
      </p:pic>
      <p:sp>
        <p:nvSpPr>
          <p:cNvPr id="18" name="Rectangle 17">
            <a:extLst>
              <a:ext uri="{FF2B5EF4-FFF2-40B4-BE49-F238E27FC236}">
                <a16:creationId xmlns:a16="http://schemas.microsoft.com/office/drawing/2014/main" id="{6F32C1A4-2AC7-48CB-9AB7-B80470C0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627" y="2779776"/>
            <a:ext cx="73152" cy="40782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standing around a table with food&#10;&#10;Description automatically generated">
            <a:extLst>
              <a:ext uri="{FF2B5EF4-FFF2-40B4-BE49-F238E27FC236}">
                <a16:creationId xmlns:a16="http://schemas.microsoft.com/office/drawing/2014/main" id="{F17F5ADA-BE62-574C-BE34-945B96560CD6}"/>
              </a:ext>
            </a:extLst>
          </p:cNvPr>
          <p:cNvPicPr>
            <a:picLocks noChangeAspect="1"/>
          </p:cNvPicPr>
          <p:nvPr/>
        </p:nvPicPr>
        <p:blipFill>
          <a:blip r:embed="rId5"/>
          <a:stretch>
            <a:fillRect/>
          </a:stretch>
        </p:blipFill>
        <p:spPr>
          <a:xfrm>
            <a:off x="4155581" y="3006495"/>
            <a:ext cx="2538870" cy="3385160"/>
          </a:xfrm>
          <a:prstGeom prst="rect">
            <a:avLst/>
          </a:prstGeom>
        </p:spPr>
      </p:pic>
      <p:sp>
        <p:nvSpPr>
          <p:cNvPr id="20" name="Rectangle 19">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itting at a table with food&#10;&#10;Description automatically generated">
            <a:extLst>
              <a:ext uri="{FF2B5EF4-FFF2-40B4-BE49-F238E27FC236}">
                <a16:creationId xmlns:a16="http://schemas.microsoft.com/office/drawing/2014/main" id="{0F883483-85DE-D448-B014-22A6BE40C468}"/>
              </a:ext>
            </a:extLst>
          </p:cNvPr>
          <p:cNvPicPr>
            <a:picLocks noChangeAspect="1"/>
          </p:cNvPicPr>
          <p:nvPr/>
        </p:nvPicPr>
        <p:blipFill>
          <a:blip r:embed="rId6"/>
          <a:stretch>
            <a:fillRect/>
          </a:stretch>
        </p:blipFill>
        <p:spPr>
          <a:xfrm>
            <a:off x="8394654" y="321735"/>
            <a:ext cx="2484589" cy="3312786"/>
          </a:xfrm>
          <a:prstGeom prst="rect">
            <a:avLst/>
          </a:prstGeom>
        </p:spPr>
      </p:pic>
      <p:sp>
        <p:nvSpPr>
          <p:cNvPr id="22" name="Rectangle 21">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73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ox full of food&#10;&#10;Description automatically generated">
            <a:extLst>
              <a:ext uri="{FF2B5EF4-FFF2-40B4-BE49-F238E27FC236}">
                <a16:creationId xmlns:a16="http://schemas.microsoft.com/office/drawing/2014/main" id="{D63BF056-1CFE-5342-A7D1-A810344C26EE}"/>
              </a:ext>
            </a:extLst>
          </p:cNvPr>
          <p:cNvPicPr>
            <a:picLocks noChangeAspect="1"/>
          </p:cNvPicPr>
          <p:nvPr/>
        </p:nvPicPr>
        <p:blipFill>
          <a:blip r:embed="rId7"/>
          <a:stretch>
            <a:fillRect/>
          </a:stretch>
        </p:blipFill>
        <p:spPr>
          <a:xfrm>
            <a:off x="8522844" y="4172622"/>
            <a:ext cx="2227687" cy="2227687"/>
          </a:xfrm>
          <a:prstGeom prst="rect">
            <a:avLst/>
          </a:prstGeom>
        </p:spPr>
      </p:pic>
    </p:spTree>
    <p:extLst>
      <p:ext uri="{BB962C8B-B14F-4D97-AF65-F5344CB8AC3E}">
        <p14:creationId xmlns:p14="http://schemas.microsoft.com/office/powerpoint/2010/main" val="4370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42F18F1-F9C6-5D43-A510-C3FD42350C3F}"/>
              </a:ext>
            </a:extLst>
          </p:cNvPr>
          <p:cNvSpPr>
            <a:spLocks noGrp="1"/>
          </p:cNvSpPr>
          <p:nvPr>
            <p:ph type="title"/>
          </p:nvPr>
        </p:nvSpPr>
        <p:spPr>
          <a:xfrm>
            <a:off x="648930" y="629267"/>
            <a:ext cx="6188190" cy="1106544"/>
          </a:xfrm>
        </p:spPr>
        <p:txBody>
          <a:bodyPr>
            <a:normAutofit/>
          </a:bodyPr>
          <a:lstStyle/>
          <a:p>
            <a:r>
              <a:rPr lang="en-US" dirty="0"/>
              <a:t>In General – About Us</a:t>
            </a:r>
          </a:p>
        </p:txBody>
      </p:sp>
      <p:sp>
        <p:nvSpPr>
          <p:cNvPr id="3" name="Content Placeholder 2">
            <a:extLst>
              <a:ext uri="{FF2B5EF4-FFF2-40B4-BE49-F238E27FC236}">
                <a16:creationId xmlns:a16="http://schemas.microsoft.com/office/drawing/2014/main" id="{BE14A111-1B5E-7246-84C2-67021AD78482}"/>
              </a:ext>
            </a:extLst>
          </p:cNvPr>
          <p:cNvSpPr>
            <a:spLocks noGrp="1"/>
          </p:cNvSpPr>
          <p:nvPr>
            <p:ph idx="1"/>
          </p:nvPr>
        </p:nvSpPr>
        <p:spPr>
          <a:xfrm>
            <a:off x="648930" y="1735812"/>
            <a:ext cx="6188189" cy="4757978"/>
          </a:xfrm>
        </p:spPr>
        <p:txBody>
          <a:bodyPr>
            <a:normAutofit/>
          </a:bodyPr>
          <a:lstStyle/>
          <a:p>
            <a:pPr>
              <a:lnSpc>
                <a:spcPct val="90000"/>
              </a:lnSpc>
            </a:pPr>
            <a:r>
              <a:rPr lang="en-US" sz="1800" dirty="0"/>
              <a:t>Currently use Meetup for event management – @350 members and growing</a:t>
            </a:r>
          </a:p>
          <a:p>
            <a:pPr>
              <a:lnSpc>
                <a:spcPct val="90000"/>
              </a:lnSpc>
            </a:pPr>
            <a:r>
              <a:rPr lang="en-US" sz="1800" dirty="0"/>
              <a:t>Non-Profit business structure, filing for 501c3</a:t>
            </a:r>
          </a:p>
          <a:p>
            <a:pPr>
              <a:lnSpc>
                <a:spcPct val="90000"/>
              </a:lnSpc>
            </a:pPr>
            <a:r>
              <a:rPr lang="en-US" sz="1800" dirty="0"/>
              <a:t>Both Women &amp; Men, Maybe 60/40 </a:t>
            </a:r>
          </a:p>
          <a:p>
            <a:pPr>
              <a:lnSpc>
                <a:spcPct val="90000"/>
              </a:lnSpc>
            </a:pPr>
            <a:r>
              <a:rPr lang="en-US" sz="1800" dirty="0"/>
              <a:t>Wide range of ages, don’t ask, don’t tell</a:t>
            </a:r>
          </a:p>
          <a:p>
            <a:pPr>
              <a:lnSpc>
                <a:spcPct val="90000"/>
              </a:lnSpc>
            </a:pPr>
            <a:r>
              <a:rPr lang="en-US" sz="1800" dirty="0"/>
              <a:t>Scientists, Researches, Professional Pastry Chefs, Classically Trained and Self Taught, Artisan Bread Writers, Working Professionals, Software Engineers, Serious Home Bakers, Educators</a:t>
            </a:r>
          </a:p>
          <a:p>
            <a:pPr>
              <a:lnSpc>
                <a:spcPct val="90000"/>
              </a:lnSpc>
            </a:pPr>
            <a:r>
              <a:rPr lang="en-US" sz="1800" dirty="0"/>
              <a:t>Saturday’s or Sunday’s work best.</a:t>
            </a:r>
          </a:p>
          <a:p>
            <a:pPr>
              <a:lnSpc>
                <a:spcPct val="90000"/>
              </a:lnSpc>
            </a:pPr>
            <a:r>
              <a:rPr lang="en-US" sz="1800" dirty="0"/>
              <a:t>”Grain On” – Passionate about sourcing &amp; sharing</a:t>
            </a:r>
          </a:p>
          <a:p>
            <a:pPr>
              <a:lnSpc>
                <a:spcPct val="90000"/>
              </a:lnSpc>
            </a:pPr>
            <a:r>
              <a:rPr lang="en-US" sz="1800" dirty="0"/>
              <a:t>Initial Goal Once A Month</a:t>
            </a:r>
          </a:p>
          <a:p>
            <a:pPr>
              <a:lnSpc>
                <a:spcPct val="90000"/>
              </a:lnSpc>
            </a:pPr>
            <a:r>
              <a:rPr lang="en-US" sz="1800" dirty="0"/>
              <a:t>All about connection – truly breaking bread together</a:t>
            </a:r>
          </a:p>
          <a:p>
            <a:pPr>
              <a:lnSpc>
                <a:spcPct val="90000"/>
              </a:lnSpc>
            </a:pPr>
            <a:endParaRPr lang="en-US" sz="1600" dirty="0"/>
          </a:p>
        </p:txBody>
      </p:sp>
      <p:sp>
        <p:nvSpPr>
          <p:cNvPr id="40" name="Freeform 31">
            <a:extLst>
              <a:ext uri="{FF2B5EF4-FFF2-40B4-BE49-F238E27FC236}">
                <a16:creationId xmlns:a16="http://schemas.microsoft.com/office/drawing/2014/main" id="{BCCA001F-96BC-4B90-8E8E-C57A71CBE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2" name="Rectangle 41">
            <a:extLst>
              <a:ext uri="{FF2B5EF4-FFF2-40B4-BE49-F238E27FC236}">
                <a16:creationId xmlns:a16="http://schemas.microsoft.com/office/drawing/2014/main" id="{76249615-E479-4FED-952F-F16BADB21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5">
            <a:extLst>
              <a:ext uri="{FF2B5EF4-FFF2-40B4-BE49-F238E27FC236}">
                <a16:creationId xmlns:a16="http://schemas.microsoft.com/office/drawing/2014/main" id="{1E866DA6-165C-4E69-93E5-E701B6B922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descr="A close up of a logo&#10;&#10;Description automatically generated">
            <a:extLst>
              <a:ext uri="{FF2B5EF4-FFF2-40B4-BE49-F238E27FC236}">
                <a16:creationId xmlns:a16="http://schemas.microsoft.com/office/drawing/2014/main" id="{A6BBCAFF-B9B4-EF48-96D2-731E8D2483EC}"/>
              </a:ext>
            </a:extLst>
          </p:cNvPr>
          <p:cNvPicPr>
            <a:picLocks noChangeAspect="1"/>
          </p:cNvPicPr>
          <p:nvPr/>
        </p:nvPicPr>
        <p:blipFill>
          <a:blip r:embed="rId3"/>
          <a:stretch>
            <a:fillRect/>
          </a:stretch>
        </p:blipFill>
        <p:spPr>
          <a:xfrm>
            <a:off x="8129871" y="2891291"/>
            <a:ext cx="3414010" cy="1075414"/>
          </a:xfrm>
          <a:prstGeom prst="rect">
            <a:avLst/>
          </a:prstGeom>
          <a:effectLst/>
        </p:spPr>
      </p:pic>
      <p:sp>
        <p:nvSpPr>
          <p:cNvPr id="46" name="Rectangle 45">
            <a:extLst>
              <a:ext uri="{FF2B5EF4-FFF2-40B4-BE49-F238E27FC236}">
                <a16:creationId xmlns:a16="http://schemas.microsoft.com/office/drawing/2014/main" id="{2E26EE37-584B-42B5-A4D3-878F365D6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546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Picture 2" descr="A group of people posing for a picture&#10;&#10;Description automatically generated">
            <a:extLst>
              <a:ext uri="{FF2B5EF4-FFF2-40B4-BE49-F238E27FC236}">
                <a16:creationId xmlns:a16="http://schemas.microsoft.com/office/drawing/2014/main" id="{4F95AFC4-562D-7441-AC62-62A5AD4BF4D4}"/>
              </a:ext>
            </a:extLst>
          </p:cNvPr>
          <p:cNvPicPr>
            <a:picLocks noChangeAspect="1"/>
          </p:cNvPicPr>
          <p:nvPr/>
        </p:nvPicPr>
        <p:blipFill rotWithShape="1">
          <a:blip r:embed="rId3"/>
          <a:srcRect t="10335" b="17085"/>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52B1435E-BAB8-43AB-AF6A-C15D437DC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3280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0"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8" name="Title 1">
            <a:extLst>
              <a:ext uri="{FF2B5EF4-FFF2-40B4-BE49-F238E27FC236}">
                <a16:creationId xmlns:a16="http://schemas.microsoft.com/office/drawing/2014/main" id="{A42F18F1-F9C6-5D43-A510-C3FD42350C3F}"/>
              </a:ext>
            </a:extLst>
          </p:cNvPr>
          <p:cNvSpPr>
            <a:spLocks noGrp="1"/>
          </p:cNvSpPr>
          <p:nvPr>
            <p:ph type="title"/>
          </p:nvPr>
        </p:nvSpPr>
        <p:spPr>
          <a:xfrm>
            <a:off x="648930" y="629267"/>
            <a:ext cx="9252154" cy="1016654"/>
          </a:xfrm>
        </p:spPr>
        <p:txBody>
          <a:bodyPr>
            <a:normAutofit fontScale="90000"/>
          </a:bodyPr>
          <a:lstStyle/>
          <a:p>
            <a:r>
              <a:rPr lang="en-US" dirty="0"/>
              <a:t>UPCOMING EVENTS – FIRST HALF 2020</a:t>
            </a:r>
          </a:p>
        </p:txBody>
      </p:sp>
      <p:sp>
        <p:nvSpPr>
          <p:cNvPr id="22" name="Rectangle 24">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BE14A111-1B5E-7246-84C2-67021AD78482}"/>
              </a:ext>
            </a:extLst>
          </p:cNvPr>
          <p:cNvSpPr>
            <a:spLocks noGrp="1"/>
          </p:cNvSpPr>
          <p:nvPr>
            <p:ph idx="1"/>
          </p:nvPr>
        </p:nvSpPr>
        <p:spPr>
          <a:xfrm>
            <a:off x="648930" y="2548281"/>
            <a:ext cx="6588777" cy="3658689"/>
          </a:xfrm>
        </p:spPr>
        <p:txBody>
          <a:bodyPr>
            <a:normAutofit fontScale="92500" lnSpcReduction="20000"/>
          </a:bodyPr>
          <a:lstStyle/>
          <a:p>
            <a:r>
              <a:rPr lang="en-US" dirty="0">
                <a:solidFill>
                  <a:schemeClr val="bg1"/>
                </a:solidFill>
              </a:rPr>
              <a:t>Behind the Scenes at Grand Central Baking – 2/22 - Waitlisted</a:t>
            </a:r>
          </a:p>
          <a:p>
            <a:r>
              <a:rPr lang="en-US" dirty="0">
                <a:solidFill>
                  <a:schemeClr val="bg1"/>
                </a:solidFill>
              </a:rPr>
              <a:t>Sourdough Croissants – 3/22 – Waitlisted</a:t>
            </a:r>
          </a:p>
          <a:p>
            <a:r>
              <a:rPr lang="en-US" dirty="0">
                <a:solidFill>
                  <a:schemeClr val="bg1"/>
                </a:solidFill>
              </a:rPr>
              <a:t>Breaking Bread – Knowledge Share – 4/11 or 4/18</a:t>
            </a:r>
          </a:p>
          <a:p>
            <a:r>
              <a:rPr lang="en-US" dirty="0">
                <a:solidFill>
                  <a:schemeClr val="bg1"/>
                </a:solidFill>
              </a:rPr>
              <a:t>Friday Night Pizza Party – Can You Taste the Difference – 5/22</a:t>
            </a:r>
          </a:p>
          <a:p>
            <a:r>
              <a:rPr lang="en-US" dirty="0">
                <a:solidFill>
                  <a:schemeClr val="bg1"/>
                </a:solidFill>
              </a:rPr>
              <a:t>Community Bread Bake – Wood Oven – Must Contain Rye – 5/23</a:t>
            </a:r>
          </a:p>
          <a:p>
            <a:r>
              <a:rPr lang="en-US" dirty="0">
                <a:solidFill>
                  <a:schemeClr val="bg1"/>
                </a:solidFill>
              </a:rPr>
              <a:t>Road Trip – Bluebird Grain Farm – Mill, Farm Tour, Lunch… - 5/30</a:t>
            </a:r>
          </a:p>
          <a:p>
            <a:r>
              <a:rPr lang="en-US" dirty="0">
                <a:solidFill>
                  <a:schemeClr val="bg1"/>
                </a:solidFill>
              </a:rPr>
              <a:t>Summer - Inland Grain Conference</a:t>
            </a:r>
          </a:p>
          <a:p>
            <a:endParaRPr lang="en-US" dirty="0">
              <a:solidFill>
                <a:schemeClr val="bg1"/>
              </a:solidFill>
            </a:endParaRPr>
          </a:p>
          <a:p>
            <a:endParaRPr lang="en-US" dirty="0">
              <a:solidFill>
                <a:schemeClr val="bg1"/>
              </a:solidFill>
            </a:endParaRPr>
          </a:p>
        </p:txBody>
      </p:sp>
      <p:pic>
        <p:nvPicPr>
          <p:cNvPr id="4" name="Picture 3" descr="A close up of a logo&#10;&#10;Description automatically generated">
            <a:extLst>
              <a:ext uri="{FF2B5EF4-FFF2-40B4-BE49-F238E27FC236}">
                <a16:creationId xmlns:a16="http://schemas.microsoft.com/office/drawing/2014/main" id="{A6BBCAFF-B9B4-EF48-96D2-731E8D2483EC}"/>
              </a:ext>
            </a:extLst>
          </p:cNvPr>
          <p:cNvPicPr>
            <a:picLocks noChangeAspect="1"/>
          </p:cNvPicPr>
          <p:nvPr/>
        </p:nvPicPr>
        <p:blipFill>
          <a:blip r:embed="rId3"/>
          <a:stretch>
            <a:fillRect/>
          </a:stretch>
        </p:blipFill>
        <p:spPr>
          <a:xfrm>
            <a:off x="7886636" y="3883662"/>
            <a:ext cx="4114107" cy="1295944"/>
          </a:xfrm>
          <a:prstGeom prst="rect">
            <a:avLst/>
          </a:prstGeom>
          <a:effectLst/>
        </p:spPr>
      </p:pic>
    </p:spTree>
    <p:extLst>
      <p:ext uri="{BB962C8B-B14F-4D97-AF65-F5344CB8AC3E}">
        <p14:creationId xmlns:p14="http://schemas.microsoft.com/office/powerpoint/2010/main" val="2553035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0"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8" name="Title 1">
            <a:extLst>
              <a:ext uri="{FF2B5EF4-FFF2-40B4-BE49-F238E27FC236}">
                <a16:creationId xmlns:a16="http://schemas.microsoft.com/office/drawing/2014/main" id="{A42F18F1-F9C6-5D43-A510-C3FD42350C3F}"/>
              </a:ext>
            </a:extLst>
          </p:cNvPr>
          <p:cNvSpPr>
            <a:spLocks noGrp="1"/>
          </p:cNvSpPr>
          <p:nvPr>
            <p:ph type="title"/>
          </p:nvPr>
        </p:nvSpPr>
        <p:spPr>
          <a:xfrm>
            <a:off x="648930" y="629267"/>
            <a:ext cx="9252154" cy="1016654"/>
          </a:xfrm>
        </p:spPr>
        <p:txBody>
          <a:bodyPr>
            <a:normAutofit/>
          </a:bodyPr>
          <a:lstStyle/>
          <a:p>
            <a:r>
              <a:rPr lang="en-US" dirty="0"/>
              <a:t>Some Challenges</a:t>
            </a:r>
          </a:p>
        </p:txBody>
      </p:sp>
      <p:sp>
        <p:nvSpPr>
          <p:cNvPr id="22" name="Rectangle 24">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BE14A111-1B5E-7246-84C2-67021AD78482}"/>
              </a:ext>
            </a:extLst>
          </p:cNvPr>
          <p:cNvSpPr>
            <a:spLocks noGrp="1"/>
          </p:cNvSpPr>
          <p:nvPr>
            <p:ph idx="1"/>
          </p:nvPr>
        </p:nvSpPr>
        <p:spPr>
          <a:xfrm>
            <a:off x="648930" y="2548281"/>
            <a:ext cx="6588777" cy="3658689"/>
          </a:xfrm>
        </p:spPr>
        <p:txBody>
          <a:bodyPr>
            <a:normAutofit lnSpcReduction="10000"/>
          </a:bodyPr>
          <a:lstStyle/>
          <a:p>
            <a:r>
              <a:rPr lang="en-US" dirty="0">
                <a:solidFill>
                  <a:schemeClr val="bg1"/>
                </a:solidFill>
              </a:rPr>
              <a:t>Time</a:t>
            </a:r>
          </a:p>
          <a:p>
            <a:r>
              <a:rPr lang="en-US" dirty="0">
                <a:solidFill>
                  <a:schemeClr val="bg1"/>
                </a:solidFill>
              </a:rPr>
              <a:t>Integration Tools – Social Media</a:t>
            </a:r>
          </a:p>
          <a:p>
            <a:pPr lvl="1"/>
            <a:r>
              <a:rPr lang="en-US" dirty="0">
                <a:solidFill>
                  <a:schemeClr val="bg1"/>
                </a:solidFill>
              </a:rPr>
              <a:t>Currently No One-Stop-Shop</a:t>
            </a:r>
          </a:p>
          <a:p>
            <a:pPr lvl="1"/>
            <a:r>
              <a:rPr lang="en-US" dirty="0">
                <a:solidFill>
                  <a:schemeClr val="bg1"/>
                </a:solidFill>
              </a:rPr>
              <a:t>Event Management</a:t>
            </a:r>
          </a:p>
          <a:p>
            <a:pPr lvl="1"/>
            <a:r>
              <a:rPr lang="en-US" dirty="0">
                <a:solidFill>
                  <a:schemeClr val="bg1"/>
                </a:solidFill>
              </a:rPr>
              <a:t>Organization Management</a:t>
            </a:r>
          </a:p>
          <a:p>
            <a:r>
              <a:rPr lang="en-US" dirty="0">
                <a:solidFill>
                  <a:schemeClr val="bg1"/>
                </a:solidFill>
              </a:rPr>
              <a:t>Venues</a:t>
            </a:r>
          </a:p>
          <a:p>
            <a:pPr lvl="1"/>
            <a:r>
              <a:rPr lang="en-US" dirty="0">
                <a:solidFill>
                  <a:schemeClr val="bg1"/>
                </a:solidFill>
              </a:rPr>
              <a:t>Homes</a:t>
            </a:r>
          </a:p>
          <a:p>
            <a:pPr lvl="1"/>
            <a:r>
              <a:rPr lang="en-US" dirty="0">
                <a:solidFill>
                  <a:schemeClr val="bg1"/>
                </a:solidFill>
              </a:rPr>
              <a:t>Where in city</a:t>
            </a:r>
          </a:p>
          <a:p>
            <a:pPr lvl="1"/>
            <a:r>
              <a:rPr lang="en-US" dirty="0">
                <a:solidFill>
                  <a:schemeClr val="bg1"/>
                </a:solidFill>
              </a:rPr>
              <a:t>Ovens</a:t>
            </a:r>
          </a:p>
          <a:p>
            <a:endParaRPr lang="en-US" dirty="0">
              <a:solidFill>
                <a:schemeClr val="bg1"/>
              </a:solidFill>
            </a:endParaRPr>
          </a:p>
        </p:txBody>
      </p:sp>
      <p:pic>
        <p:nvPicPr>
          <p:cNvPr id="4" name="Picture 3" descr="A close up of a logo&#10;&#10;Description automatically generated">
            <a:extLst>
              <a:ext uri="{FF2B5EF4-FFF2-40B4-BE49-F238E27FC236}">
                <a16:creationId xmlns:a16="http://schemas.microsoft.com/office/drawing/2014/main" id="{A6BBCAFF-B9B4-EF48-96D2-731E8D2483EC}"/>
              </a:ext>
            </a:extLst>
          </p:cNvPr>
          <p:cNvPicPr>
            <a:picLocks noChangeAspect="1"/>
          </p:cNvPicPr>
          <p:nvPr/>
        </p:nvPicPr>
        <p:blipFill>
          <a:blip r:embed="rId3"/>
          <a:stretch>
            <a:fillRect/>
          </a:stretch>
        </p:blipFill>
        <p:spPr>
          <a:xfrm>
            <a:off x="6371316" y="3284057"/>
            <a:ext cx="5451627" cy="1717264"/>
          </a:xfrm>
          <a:prstGeom prst="rect">
            <a:avLst/>
          </a:prstGeom>
          <a:effectLst/>
        </p:spPr>
      </p:pic>
    </p:spTree>
    <p:extLst>
      <p:ext uri="{BB962C8B-B14F-4D97-AF65-F5344CB8AC3E}">
        <p14:creationId xmlns:p14="http://schemas.microsoft.com/office/powerpoint/2010/main" val="381073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42F18F1-F9C6-5D43-A510-C3FD42350C3F}"/>
              </a:ext>
            </a:extLst>
          </p:cNvPr>
          <p:cNvSpPr>
            <a:spLocks noGrp="1"/>
          </p:cNvSpPr>
          <p:nvPr>
            <p:ph type="title"/>
          </p:nvPr>
        </p:nvSpPr>
        <p:spPr>
          <a:xfrm>
            <a:off x="648930" y="629266"/>
            <a:ext cx="5616217" cy="1622321"/>
          </a:xfrm>
        </p:spPr>
        <p:txBody>
          <a:bodyPr>
            <a:normAutofit/>
          </a:bodyPr>
          <a:lstStyle/>
          <a:p>
            <a:r>
              <a:rPr lang="en-US" dirty="0"/>
              <a:t>Opportunities As Non-Profit</a:t>
            </a:r>
          </a:p>
        </p:txBody>
      </p:sp>
      <p:sp>
        <p:nvSpPr>
          <p:cNvPr id="3" name="Content Placeholder 2">
            <a:extLst>
              <a:ext uri="{FF2B5EF4-FFF2-40B4-BE49-F238E27FC236}">
                <a16:creationId xmlns:a16="http://schemas.microsoft.com/office/drawing/2014/main" id="{BE14A111-1B5E-7246-84C2-67021AD78482}"/>
              </a:ext>
            </a:extLst>
          </p:cNvPr>
          <p:cNvSpPr>
            <a:spLocks noGrp="1"/>
          </p:cNvSpPr>
          <p:nvPr>
            <p:ph idx="1"/>
          </p:nvPr>
        </p:nvSpPr>
        <p:spPr>
          <a:xfrm>
            <a:off x="648931" y="2438400"/>
            <a:ext cx="5616216" cy="3785419"/>
          </a:xfrm>
        </p:spPr>
        <p:txBody>
          <a:bodyPr>
            <a:normAutofit/>
          </a:bodyPr>
          <a:lstStyle/>
          <a:p>
            <a:pPr>
              <a:lnSpc>
                <a:spcPct val="90000"/>
              </a:lnSpc>
            </a:pPr>
            <a:r>
              <a:rPr lang="en-US" sz="1400" dirty="0"/>
              <a:t>Support Regional Grain Movement &amp; Grain Literacy</a:t>
            </a:r>
          </a:p>
          <a:p>
            <a:pPr>
              <a:lnSpc>
                <a:spcPct val="90000"/>
              </a:lnSpc>
            </a:pPr>
            <a:r>
              <a:rPr lang="en-US" sz="1400" dirty="0"/>
              <a:t>Host A Baking Competition Featuring Local Grains</a:t>
            </a:r>
          </a:p>
          <a:p>
            <a:pPr>
              <a:lnSpc>
                <a:spcPct val="90000"/>
              </a:lnSpc>
            </a:pPr>
            <a:r>
              <a:rPr lang="en-US" sz="1400" dirty="0"/>
              <a:t>Local Artisan Bread Expo</a:t>
            </a:r>
          </a:p>
          <a:p>
            <a:pPr>
              <a:lnSpc>
                <a:spcPct val="90000"/>
              </a:lnSpc>
            </a:pPr>
            <a:r>
              <a:rPr lang="en-US" sz="1400" dirty="0"/>
              <a:t>Support Education Forums</a:t>
            </a:r>
          </a:p>
          <a:p>
            <a:pPr>
              <a:lnSpc>
                <a:spcPct val="90000"/>
              </a:lnSpc>
            </a:pPr>
            <a:r>
              <a:rPr lang="en-US" sz="1400" dirty="0"/>
              <a:t>Develop Scholarships</a:t>
            </a:r>
          </a:p>
          <a:p>
            <a:pPr>
              <a:lnSpc>
                <a:spcPct val="90000"/>
              </a:lnSpc>
            </a:pPr>
            <a:r>
              <a:rPr lang="en-US" sz="1400" dirty="0"/>
              <a:t>Organize/Database for Grain Direct from Farmers</a:t>
            </a:r>
          </a:p>
          <a:p>
            <a:pPr>
              <a:lnSpc>
                <a:spcPct val="90000"/>
              </a:lnSpc>
            </a:pPr>
            <a:r>
              <a:rPr lang="en-US" sz="1400" dirty="0"/>
              <a:t>Advocacy</a:t>
            </a:r>
          </a:p>
          <a:p>
            <a:pPr lvl="1">
              <a:lnSpc>
                <a:spcPct val="90000"/>
              </a:lnSpc>
            </a:pPr>
            <a:r>
              <a:rPr lang="en-US" sz="1400" dirty="0"/>
              <a:t>Cottage Laws</a:t>
            </a:r>
          </a:p>
          <a:p>
            <a:pPr>
              <a:lnSpc>
                <a:spcPct val="90000"/>
              </a:lnSpc>
            </a:pPr>
            <a:r>
              <a:rPr lang="en-US" sz="1400" dirty="0"/>
              <a:t> Build A Community Bread Oven</a:t>
            </a:r>
          </a:p>
          <a:p>
            <a:pPr>
              <a:lnSpc>
                <a:spcPct val="90000"/>
              </a:lnSpc>
            </a:pPr>
            <a:r>
              <a:rPr lang="en-US" sz="1400" dirty="0"/>
              <a:t>Other Ideas…</a:t>
            </a:r>
          </a:p>
          <a:p>
            <a:pPr>
              <a:lnSpc>
                <a:spcPct val="90000"/>
              </a:lnSpc>
            </a:pPr>
            <a:endParaRPr lang="en-US" sz="1400" dirty="0"/>
          </a:p>
          <a:p>
            <a:pPr>
              <a:lnSpc>
                <a:spcPct val="90000"/>
              </a:lnSpc>
            </a:pPr>
            <a:endParaRPr lang="en-US" sz="1400" dirty="0"/>
          </a:p>
        </p:txBody>
      </p:sp>
      <p:sp>
        <p:nvSpPr>
          <p:cNvPr id="36" name="Freeform 31">
            <a:extLst>
              <a:ext uri="{FF2B5EF4-FFF2-40B4-BE49-F238E27FC236}">
                <a16:creationId xmlns:a16="http://schemas.microsoft.com/office/drawing/2014/main" id="{54B7E553-07F3-49F9-B5DB-1529A30BE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7" name="Rectangle 30">
            <a:extLst>
              <a:ext uri="{FF2B5EF4-FFF2-40B4-BE49-F238E27FC236}">
                <a16:creationId xmlns:a16="http://schemas.microsoft.com/office/drawing/2014/main" id="{EA287762-C46F-4C8A-A3A0-400271E3A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5">
            <a:extLst>
              <a:ext uri="{FF2B5EF4-FFF2-40B4-BE49-F238E27FC236}">
                <a16:creationId xmlns:a16="http://schemas.microsoft.com/office/drawing/2014/main" id="{4028360D-B5E4-4F7E-995D-D2816C494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descr="A close up of a logo&#10;&#10;Description automatically generated">
            <a:extLst>
              <a:ext uri="{FF2B5EF4-FFF2-40B4-BE49-F238E27FC236}">
                <a16:creationId xmlns:a16="http://schemas.microsoft.com/office/drawing/2014/main" id="{A6BBCAFF-B9B4-EF48-96D2-731E8D2483EC}"/>
              </a:ext>
            </a:extLst>
          </p:cNvPr>
          <p:cNvPicPr>
            <a:picLocks noChangeAspect="1"/>
          </p:cNvPicPr>
          <p:nvPr/>
        </p:nvPicPr>
        <p:blipFill>
          <a:blip r:embed="rId3"/>
          <a:stretch>
            <a:fillRect/>
          </a:stretch>
        </p:blipFill>
        <p:spPr>
          <a:xfrm>
            <a:off x="7563742" y="2802126"/>
            <a:ext cx="3980139" cy="1253744"/>
          </a:xfrm>
          <a:prstGeom prst="rect">
            <a:avLst/>
          </a:prstGeom>
          <a:effectLst/>
        </p:spPr>
      </p:pic>
      <p:sp>
        <p:nvSpPr>
          <p:cNvPr id="35" name="Rectangle 34">
            <a:extLst>
              <a:ext uri="{FF2B5EF4-FFF2-40B4-BE49-F238E27FC236}">
                <a16:creationId xmlns:a16="http://schemas.microsoft.com/office/drawing/2014/main" id="{FE051D22-B149-4432-90AA-B7BA85FB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292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0"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8" name="Title 1">
            <a:extLst>
              <a:ext uri="{FF2B5EF4-FFF2-40B4-BE49-F238E27FC236}">
                <a16:creationId xmlns:a16="http://schemas.microsoft.com/office/drawing/2014/main" id="{A42F18F1-F9C6-5D43-A510-C3FD42350C3F}"/>
              </a:ext>
            </a:extLst>
          </p:cNvPr>
          <p:cNvSpPr>
            <a:spLocks noGrp="1"/>
          </p:cNvSpPr>
          <p:nvPr>
            <p:ph type="title"/>
          </p:nvPr>
        </p:nvSpPr>
        <p:spPr>
          <a:xfrm>
            <a:off x="648930" y="629267"/>
            <a:ext cx="9252154" cy="1016654"/>
          </a:xfrm>
        </p:spPr>
        <p:txBody>
          <a:bodyPr>
            <a:normAutofit/>
          </a:bodyPr>
          <a:lstStyle/>
          <a:p>
            <a:r>
              <a:rPr lang="en-US" dirty="0"/>
              <a:t>We Could Be Your Jam…</a:t>
            </a:r>
          </a:p>
        </p:txBody>
      </p:sp>
      <p:sp>
        <p:nvSpPr>
          <p:cNvPr id="22" name="Rectangle 24">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BE14A111-1B5E-7246-84C2-67021AD78482}"/>
              </a:ext>
            </a:extLst>
          </p:cNvPr>
          <p:cNvSpPr>
            <a:spLocks noGrp="1"/>
          </p:cNvSpPr>
          <p:nvPr>
            <p:ph idx="1"/>
          </p:nvPr>
        </p:nvSpPr>
        <p:spPr>
          <a:xfrm>
            <a:off x="648930" y="2548281"/>
            <a:ext cx="6588777" cy="3895049"/>
          </a:xfrm>
        </p:spPr>
        <p:txBody>
          <a:bodyPr>
            <a:normAutofit fontScale="92500" lnSpcReduction="10000"/>
          </a:bodyPr>
          <a:lstStyle/>
          <a:p>
            <a:pPr marL="0" indent="0">
              <a:buNone/>
            </a:pPr>
            <a:r>
              <a:rPr lang="en-US" dirty="0">
                <a:solidFill>
                  <a:schemeClr val="bg1"/>
                </a:solidFill>
              </a:rPr>
              <a:t>Invited to check us out.</a:t>
            </a:r>
          </a:p>
          <a:p>
            <a:pPr marL="0" indent="0">
              <a:buNone/>
            </a:pPr>
            <a:r>
              <a:rPr lang="en-US" b="1" dirty="0">
                <a:solidFill>
                  <a:schemeClr val="bg1"/>
                </a:solidFill>
              </a:rPr>
              <a:t>MEETUP:  </a:t>
            </a:r>
          </a:p>
          <a:p>
            <a:pPr marL="0" indent="0">
              <a:buNone/>
            </a:pPr>
            <a:r>
              <a:rPr lang="en-US" dirty="0">
                <a:solidFill>
                  <a:schemeClr val="bg1"/>
                </a:solidFill>
                <a:hlinkClick r:id="rId3"/>
              </a:rPr>
              <a:t>https://www.meetup.com/Northwest-Bread-Bakers/</a:t>
            </a:r>
            <a:endParaRPr lang="en-US" dirty="0">
              <a:solidFill>
                <a:schemeClr val="bg1"/>
              </a:solidFill>
            </a:endParaRPr>
          </a:p>
          <a:p>
            <a:endParaRPr lang="en-US" dirty="0">
              <a:solidFill>
                <a:schemeClr val="bg1"/>
              </a:solidFill>
            </a:endParaRPr>
          </a:p>
          <a:p>
            <a:pPr marL="0" indent="0">
              <a:buNone/>
            </a:pPr>
            <a:r>
              <a:rPr lang="en-US" b="1" dirty="0">
                <a:solidFill>
                  <a:schemeClr val="bg1"/>
                </a:solidFill>
              </a:rPr>
              <a:t>FACEBOOK: </a:t>
            </a:r>
          </a:p>
          <a:p>
            <a:pPr marL="0" indent="0">
              <a:buNone/>
            </a:pPr>
            <a:r>
              <a:rPr lang="en-US" dirty="0">
                <a:solidFill>
                  <a:schemeClr val="bg1"/>
                </a:solidFill>
                <a:hlinkClick r:id="rId4"/>
              </a:rPr>
              <a:t>https://www.facebook.com/groups/NorthwestBreadBakers/</a:t>
            </a:r>
            <a:endParaRPr lang="en-US" dirty="0">
              <a:solidFill>
                <a:schemeClr val="bg1"/>
              </a:solidFill>
            </a:endParaRPr>
          </a:p>
          <a:p>
            <a:pPr marL="0" indent="0">
              <a:buNone/>
            </a:pPr>
            <a:endParaRPr lang="en-US" dirty="0">
              <a:solidFill>
                <a:schemeClr val="bg1"/>
              </a:solidFill>
            </a:endParaRPr>
          </a:p>
          <a:p>
            <a:pPr marL="0" indent="0">
              <a:buNone/>
            </a:pPr>
            <a:r>
              <a:rPr lang="en-US" b="1" dirty="0">
                <a:solidFill>
                  <a:schemeClr val="bg1"/>
                </a:solidFill>
              </a:rPr>
              <a:t>FARMERS: </a:t>
            </a:r>
          </a:p>
          <a:p>
            <a:pPr marL="0" indent="0">
              <a:buNone/>
            </a:pPr>
            <a:r>
              <a:rPr lang="en-US" dirty="0">
                <a:solidFill>
                  <a:schemeClr val="bg1"/>
                </a:solidFill>
              </a:rPr>
              <a:t>Add your name to our direct sale grain list.</a:t>
            </a:r>
          </a:p>
        </p:txBody>
      </p:sp>
      <p:pic>
        <p:nvPicPr>
          <p:cNvPr id="4" name="Picture 3" descr="A close up of a logo&#10;&#10;Description automatically generated">
            <a:extLst>
              <a:ext uri="{FF2B5EF4-FFF2-40B4-BE49-F238E27FC236}">
                <a16:creationId xmlns:a16="http://schemas.microsoft.com/office/drawing/2014/main" id="{A6BBCAFF-B9B4-EF48-96D2-731E8D2483EC}"/>
              </a:ext>
            </a:extLst>
          </p:cNvPr>
          <p:cNvPicPr>
            <a:picLocks noChangeAspect="1"/>
          </p:cNvPicPr>
          <p:nvPr/>
        </p:nvPicPr>
        <p:blipFill>
          <a:blip r:embed="rId5"/>
          <a:stretch>
            <a:fillRect/>
          </a:stretch>
        </p:blipFill>
        <p:spPr>
          <a:xfrm>
            <a:off x="7561783" y="3510031"/>
            <a:ext cx="4305836" cy="1356340"/>
          </a:xfrm>
          <a:prstGeom prst="rect">
            <a:avLst/>
          </a:prstGeom>
          <a:effectLst/>
        </p:spPr>
      </p:pic>
    </p:spTree>
    <p:extLst>
      <p:ext uri="{BB962C8B-B14F-4D97-AF65-F5344CB8AC3E}">
        <p14:creationId xmlns:p14="http://schemas.microsoft.com/office/powerpoint/2010/main" val="204834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0"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8" name="Title 1">
            <a:extLst>
              <a:ext uri="{FF2B5EF4-FFF2-40B4-BE49-F238E27FC236}">
                <a16:creationId xmlns:a16="http://schemas.microsoft.com/office/drawing/2014/main" id="{A42F18F1-F9C6-5D43-A510-C3FD42350C3F}"/>
              </a:ext>
            </a:extLst>
          </p:cNvPr>
          <p:cNvSpPr>
            <a:spLocks noGrp="1"/>
          </p:cNvSpPr>
          <p:nvPr>
            <p:ph type="title"/>
          </p:nvPr>
        </p:nvSpPr>
        <p:spPr>
          <a:xfrm>
            <a:off x="648930" y="629267"/>
            <a:ext cx="9252154" cy="1016654"/>
          </a:xfrm>
        </p:spPr>
        <p:txBody>
          <a:bodyPr>
            <a:normAutofit/>
          </a:bodyPr>
          <a:lstStyle/>
          <a:p>
            <a:r>
              <a:rPr lang="en-US" dirty="0"/>
              <a:t>Better Late Than Never</a:t>
            </a:r>
          </a:p>
        </p:txBody>
      </p:sp>
      <p:sp>
        <p:nvSpPr>
          <p:cNvPr id="22" name="Rectangle 24">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BE14A111-1B5E-7246-84C2-67021AD78482}"/>
              </a:ext>
            </a:extLst>
          </p:cNvPr>
          <p:cNvSpPr>
            <a:spLocks noGrp="1"/>
          </p:cNvSpPr>
          <p:nvPr>
            <p:ph idx="1"/>
          </p:nvPr>
        </p:nvSpPr>
        <p:spPr>
          <a:xfrm>
            <a:off x="648930" y="2548281"/>
            <a:ext cx="6588777" cy="3658689"/>
          </a:xfrm>
        </p:spPr>
        <p:txBody>
          <a:bodyPr>
            <a:normAutofit fontScale="92500" lnSpcReduction="10000"/>
          </a:bodyPr>
          <a:lstStyle/>
          <a:p>
            <a:r>
              <a:rPr lang="en-US" dirty="0">
                <a:solidFill>
                  <a:schemeClr val="bg1"/>
                </a:solidFill>
              </a:rPr>
              <a:t>Seattle Culinary Academy Bakeshop</a:t>
            </a:r>
          </a:p>
          <a:p>
            <a:r>
              <a:rPr lang="en-US" dirty="0">
                <a:solidFill>
                  <a:schemeClr val="bg1"/>
                </a:solidFill>
              </a:rPr>
              <a:t>Skagit Grain Gathering</a:t>
            </a:r>
          </a:p>
          <a:p>
            <a:pPr lvl="1"/>
            <a:r>
              <a:rPr lang="en-US" dirty="0">
                <a:solidFill>
                  <a:schemeClr val="bg1"/>
                </a:solidFill>
              </a:rPr>
              <a:t>Local, Flavor, Nutrition</a:t>
            </a:r>
          </a:p>
          <a:p>
            <a:r>
              <a:rPr lang="en-US" dirty="0">
                <a:solidFill>
                  <a:schemeClr val="bg1"/>
                </a:solidFill>
              </a:rPr>
              <a:t>Launched Grain to Bread Event – June 2018</a:t>
            </a:r>
          </a:p>
          <a:p>
            <a:pPr lvl="1"/>
            <a:r>
              <a:rPr lang="en-US" dirty="0">
                <a:solidFill>
                  <a:schemeClr val="bg1"/>
                </a:solidFill>
              </a:rPr>
              <a:t>Cereal Scientist Andrew Ross</a:t>
            </a:r>
          </a:p>
          <a:p>
            <a:pPr lvl="1"/>
            <a:r>
              <a:rPr lang="en-US" dirty="0" err="1">
                <a:solidFill>
                  <a:schemeClr val="bg1"/>
                </a:solidFill>
              </a:rPr>
              <a:t>Mockmill</a:t>
            </a:r>
            <a:r>
              <a:rPr lang="en-US" dirty="0">
                <a:solidFill>
                  <a:schemeClr val="bg1"/>
                </a:solidFill>
              </a:rPr>
              <a:t> - Paul </a:t>
            </a:r>
            <a:r>
              <a:rPr lang="en-US" dirty="0" err="1">
                <a:solidFill>
                  <a:schemeClr val="bg1"/>
                </a:solidFill>
              </a:rPr>
              <a:t>Lebeau</a:t>
            </a:r>
            <a:endParaRPr lang="en-US" dirty="0">
              <a:solidFill>
                <a:schemeClr val="bg1"/>
              </a:solidFill>
            </a:endParaRPr>
          </a:p>
          <a:p>
            <a:pPr lvl="1"/>
            <a:r>
              <a:rPr lang="en-US" dirty="0" err="1">
                <a:solidFill>
                  <a:schemeClr val="bg1"/>
                </a:solidFill>
              </a:rPr>
              <a:t>Ceor</a:t>
            </a:r>
            <a:r>
              <a:rPr lang="en-US" dirty="0">
                <a:solidFill>
                  <a:schemeClr val="bg1"/>
                </a:solidFill>
              </a:rPr>
              <a:t> - Guy Frenkel Bread Artist</a:t>
            </a:r>
          </a:p>
          <a:p>
            <a:pPr lvl="1"/>
            <a:r>
              <a:rPr lang="en-US" dirty="0">
                <a:solidFill>
                  <a:schemeClr val="bg1"/>
                </a:solidFill>
              </a:rPr>
              <a:t>Teresa Greenway – Perfect Sourdough</a:t>
            </a:r>
          </a:p>
          <a:p>
            <a:pPr lvl="1"/>
            <a:r>
              <a:rPr lang="en-US" dirty="0">
                <a:solidFill>
                  <a:schemeClr val="bg1"/>
                </a:solidFill>
              </a:rPr>
              <a:t>Moon Family Farms</a:t>
            </a:r>
          </a:p>
          <a:p>
            <a:pPr lvl="1"/>
            <a:r>
              <a:rPr lang="en-US" dirty="0">
                <a:solidFill>
                  <a:schemeClr val="bg1"/>
                </a:solidFill>
              </a:rPr>
              <a:t>LABB Founders</a:t>
            </a:r>
          </a:p>
          <a:p>
            <a:pPr lvl="1"/>
            <a:endParaRPr lang="en-US" dirty="0">
              <a:solidFill>
                <a:schemeClr val="bg1"/>
              </a:solidFill>
            </a:endParaRPr>
          </a:p>
          <a:p>
            <a:endParaRPr lang="en-US" dirty="0">
              <a:solidFill>
                <a:schemeClr val="bg1"/>
              </a:solidFill>
            </a:endParaRPr>
          </a:p>
        </p:txBody>
      </p:sp>
      <p:pic>
        <p:nvPicPr>
          <p:cNvPr id="4" name="Picture 3" descr="A close up of a logo&#10;&#10;Description automatically generated">
            <a:extLst>
              <a:ext uri="{FF2B5EF4-FFF2-40B4-BE49-F238E27FC236}">
                <a16:creationId xmlns:a16="http://schemas.microsoft.com/office/drawing/2014/main" id="{A6BBCAFF-B9B4-EF48-96D2-731E8D2483EC}"/>
              </a:ext>
            </a:extLst>
          </p:cNvPr>
          <p:cNvPicPr>
            <a:picLocks noChangeAspect="1"/>
          </p:cNvPicPr>
          <p:nvPr/>
        </p:nvPicPr>
        <p:blipFill>
          <a:blip r:embed="rId3"/>
          <a:stretch>
            <a:fillRect/>
          </a:stretch>
        </p:blipFill>
        <p:spPr>
          <a:xfrm>
            <a:off x="6788258" y="4658092"/>
            <a:ext cx="5154619" cy="1623706"/>
          </a:xfrm>
          <a:prstGeom prst="rect">
            <a:avLst/>
          </a:prstGeom>
          <a:effectLst/>
        </p:spPr>
      </p:pic>
    </p:spTree>
    <p:extLst>
      <p:ext uri="{BB962C8B-B14F-4D97-AF65-F5344CB8AC3E}">
        <p14:creationId xmlns:p14="http://schemas.microsoft.com/office/powerpoint/2010/main" val="1239436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sitting, piece, pile, fruit&#10;&#10;Description automatically generated">
            <a:extLst>
              <a:ext uri="{FF2B5EF4-FFF2-40B4-BE49-F238E27FC236}">
                <a16:creationId xmlns:a16="http://schemas.microsoft.com/office/drawing/2014/main" id="{BB2FC484-9D83-FA42-A8F6-87CCF15BE324}"/>
              </a:ext>
            </a:extLst>
          </p:cNvPr>
          <p:cNvPicPr>
            <a:picLocks noChangeAspect="1"/>
          </p:cNvPicPr>
          <p:nvPr/>
        </p:nvPicPr>
        <p:blipFill rotWithShape="1">
          <a:blip r:embed="rId2"/>
          <a:srcRect t="30269" r="-3" b="6236"/>
          <a:stretch/>
        </p:blipFill>
        <p:spPr>
          <a:xfrm>
            <a:off x="20" y="10"/>
            <a:ext cx="4003019" cy="3388883"/>
          </a:xfrm>
          <a:prstGeom prst="rect">
            <a:avLst/>
          </a:prstGeom>
        </p:spPr>
      </p:pic>
      <p:pic>
        <p:nvPicPr>
          <p:cNvPr id="4" name="Picture 3" descr="A picture containing cake, piece, bread, chocolate&#10;&#10;Description automatically generated">
            <a:extLst>
              <a:ext uri="{FF2B5EF4-FFF2-40B4-BE49-F238E27FC236}">
                <a16:creationId xmlns:a16="http://schemas.microsoft.com/office/drawing/2014/main" id="{4E335A53-213E-CC44-B57C-1B00ECFEF3FE}"/>
              </a:ext>
            </a:extLst>
          </p:cNvPr>
          <p:cNvPicPr>
            <a:picLocks noChangeAspect="1"/>
          </p:cNvPicPr>
          <p:nvPr/>
        </p:nvPicPr>
        <p:blipFill rotWithShape="1">
          <a:blip r:embed="rId3"/>
          <a:srcRect t="18117" r="-3" b="18387"/>
          <a:stretch/>
        </p:blipFill>
        <p:spPr>
          <a:xfrm>
            <a:off x="20" y="3469102"/>
            <a:ext cx="4003019" cy="3388893"/>
          </a:xfrm>
          <a:prstGeom prst="rect">
            <a:avLst/>
          </a:prstGeom>
        </p:spPr>
      </p:pic>
      <p:pic>
        <p:nvPicPr>
          <p:cNvPr id="6" name="Picture 5" descr="A person preparing food in a kitchen&#10;&#10;Description automatically generated">
            <a:extLst>
              <a:ext uri="{FF2B5EF4-FFF2-40B4-BE49-F238E27FC236}">
                <a16:creationId xmlns:a16="http://schemas.microsoft.com/office/drawing/2014/main" id="{5772584C-2F7F-564A-82FA-896561C025E6}"/>
              </a:ext>
            </a:extLst>
          </p:cNvPr>
          <p:cNvPicPr>
            <a:picLocks noChangeAspect="1"/>
          </p:cNvPicPr>
          <p:nvPr/>
        </p:nvPicPr>
        <p:blipFill rotWithShape="1">
          <a:blip r:embed="rId4"/>
          <a:srcRect l="8146" r="13813"/>
          <a:stretch/>
        </p:blipFill>
        <p:spPr>
          <a:xfrm>
            <a:off x="4094479" y="10"/>
            <a:ext cx="4014047" cy="6857990"/>
          </a:xfrm>
          <a:prstGeom prst="rect">
            <a:avLst/>
          </a:prstGeom>
        </p:spPr>
      </p:pic>
      <p:pic>
        <p:nvPicPr>
          <p:cNvPr id="12" name="Picture 11" descr="A group of people preparing food in a box&#10;&#10;Description automatically generated">
            <a:extLst>
              <a:ext uri="{FF2B5EF4-FFF2-40B4-BE49-F238E27FC236}">
                <a16:creationId xmlns:a16="http://schemas.microsoft.com/office/drawing/2014/main" id="{410040B9-17FC-3B4A-8494-F93433BF9A4B}"/>
              </a:ext>
            </a:extLst>
          </p:cNvPr>
          <p:cNvPicPr>
            <a:picLocks noChangeAspect="1"/>
          </p:cNvPicPr>
          <p:nvPr/>
        </p:nvPicPr>
        <p:blipFill rotWithShape="1">
          <a:blip r:embed="rId5"/>
          <a:srcRect r="-3" b="36610"/>
          <a:stretch/>
        </p:blipFill>
        <p:spPr>
          <a:xfrm>
            <a:off x="8188960" y="10"/>
            <a:ext cx="4003039" cy="3383270"/>
          </a:xfrm>
          <a:prstGeom prst="rect">
            <a:avLst/>
          </a:prstGeom>
        </p:spPr>
      </p:pic>
      <p:pic>
        <p:nvPicPr>
          <p:cNvPr id="10" name="Picture 9" descr="A group of people standing in a room&#10;&#10;Description automatically generated">
            <a:extLst>
              <a:ext uri="{FF2B5EF4-FFF2-40B4-BE49-F238E27FC236}">
                <a16:creationId xmlns:a16="http://schemas.microsoft.com/office/drawing/2014/main" id="{545DFB0D-30AB-E74C-A917-3D10EF6FACC7}"/>
              </a:ext>
            </a:extLst>
          </p:cNvPr>
          <p:cNvPicPr>
            <a:picLocks noChangeAspect="1"/>
          </p:cNvPicPr>
          <p:nvPr/>
        </p:nvPicPr>
        <p:blipFill rotWithShape="1">
          <a:blip r:embed="rId6"/>
          <a:srcRect t="9916" r="2" b="26417"/>
          <a:stretch/>
        </p:blipFill>
        <p:spPr>
          <a:xfrm>
            <a:off x="8199966" y="3469102"/>
            <a:ext cx="3992034" cy="3388893"/>
          </a:xfrm>
          <a:prstGeom prst="rect">
            <a:avLst/>
          </a:prstGeom>
        </p:spPr>
      </p:pic>
    </p:spTree>
    <p:extLst>
      <p:ext uri="{BB962C8B-B14F-4D97-AF65-F5344CB8AC3E}">
        <p14:creationId xmlns:p14="http://schemas.microsoft.com/office/powerpoint/2010/main" val="398830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42F18F1-F9C6-5D43-A510-C3FD42350C3F}"/>
              </a:ext>
            </a:extLst>
          </p:cNvPr>
          <p:cNvSpPr>
            <a:spLocks noGrp="1"/>
          </p:cNvSpPr>
          <p:nvPr>
            <p:ph type="title"/>
          </p:nvPr>
        </p:nvSpPr>
        <p:spPr>
          <a:xfrm>
            <a:off x="648931" y="629266"/>
            <a:ext cx="4166510" cy="1622321"/>
          </a:xfrm>
        </p:spPr>
        <p:txBody>
          <a:bodyPr>
            <a:normAutofit/>
          </a:bodyPr>
          <a:lstStyle/>
          <a:p>
            <a:pPr>
              <a:lnSpc>
                <a:spcPct val="90000"/>
              </a:lnSpc>
            </a:pPr>
            <a:r>
              <a:rPr lang="en-US" sz="3600" dirty="0"/>
              <a:t>Hybrid Of Existing Themes</a:t>
            </a:r>
          </a:p>
        </p:txBody>
      </p:sp>
      <p:sp>
        <p:nvSpPr>
          <p:cNvPr id="3" name="Content Placeholder 2">
            <a:extLst>
              <a:ext uri="{FF2B5EF4-FFF2-40B4-BE49-F238E27FC236}">
                <a16:creationId xmlns:a16="http://schemas.microsoft.com/office/drawing/2014/main" id="{BE14A111-1B5E-7246-84C2-67021AD78482}"/>
              </a:ext>
            </a:extLst>
          </p:cNvPr>
          <p:cNvSpPr>
            <a:spLocks noGrp="1"/>
          </p:cNvSpPr>
          <p:nvPr>
            <p:ph idx="1"/>
          </p:nvPr>
        </p:nvSpPr>
        <p:spPr>
          <a:xfrm>
            <a:off x="648931" y="2438400"/>
            <a:ext cx="4166509" cy="3785419"/>
          </a:xfrm>
        </p:spPr>
        <p:txBody>
          <a:bodyPr>
            <a:normAutofit/>
          </a:bodyPr>
          <a:lstStyle/>
          <a:p>
            <a:r>
              <a:rPr lang="en-US" dirty="0"/>
              <a:t>BBGA – Community for Professional Bakers</a:t>
            </a:r>
          </a:p>
          <a:p>
            <a:r>
              <a:rPr lang="en-US" dirty="0"/>
              <a:t>LABB – Los Angeles Bread Bakers – 2443 – </a:t>
            </a:r>
            <a:r>
              <a:rPr lang="en-US" dirty="0" err="1"/>
              <a:t>Anateur</a:t>
            </a:r>
            <a:r>
              <a:rPr lang="en-US" dirty="0"/>
              <a:t> Bread Club - Meetup</a:t>
            </a:r>
          </a:p>
          <a:p>
            <a:r>
              <a:rPr lang="en-US" dirty="0"/>
              <a:t>CBC – Chicago Bread Club – Website – Non-Profit – </a:t>
            </a:r>
            <a:r>
              <a:rPr lang="en-US" dirty="0" err="1"/>
              <a:t>Shulamis</a:t>
            </a:r>
            <a:r>
              <a:rPr lang="en-US" dirty="0"/>
              <a:t> </a:t>
            </a:r>
            <a:r>
              <a:rPr lang="en-US" dirty="0" err="1"/>
              <a:t>Rouzad</a:t>
            </a:r>
            <a:endParaRPr lang="en-US" dirty="0"/>
          </a:p>
          <a:p>
            <a:r>
              <a:rPr lang="en-US" dirty="0"/>
              <a:t>PDX Whole Grain Bakers Guild - Instagram</a:t>
            </a:r>
          </a:p>
          <a:p>
            <a:endParaRPr lang="en-US" dirty="0"/>
          </a:p>
        </p:txBody>
      </p:sp>
      <p:sp>
        <p:nvSpPr>
          <p:cNvPr id="49" name="Freeform 31">
            <a:extLst>
              <a:ext uri="{FF2B5EF4-FFF2-40B4-BE49-F238E27FC236}">
                <a16:creationId xmlns:a16="http://schemas.microsoft.com/office/drawing/2014/main" id="{8DB9BC10-DABC-48C4-BF24-E621264B0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51" name="Rectangle 50">
            <a:extLst>
              <a:ext uri="{FF2B5EF4-FFF2-40B4-BE49-F238E27FC236}">
                <a16:creationId xmlns:a16="http://schemas.microsoft.com/office/drawing/2014/main" id="{38348FA2-1392-4EC3-AF8B-6A64B797C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
            <a:extLst>
              <a:ext uri="{FF2B5EF4-FFF2-40B4-BE49-F238E27FC236}">
                <a16:creationId xmlns:a16="http://schemas.microsoft.com/office/drawing/2014/main" id="{93CB2C36-347C-4705-BC75-94EAB8FF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descr="A group of people preparing food in a kitchen&#10;&#10;Description automatically generated">
            <a:extLst>
              <a:ext uri="{FF2B5EF4-FFF2-40B4-BE49-F238E27FC236}">
                <a16:creationId xmlns:a16="http://schemas.microsoft.com/office/drawing/2014/main" id="{2298D524-942E-C843-9280-E1F4F346725C}"/>
              </a:ext>
            </a:extLst>
          </p:cNvPr>
          <p:cNvPicPr>
            <a:picLocks noChangeAspect="1"/>
          </p:cNvPicPr>
          <p:nvPr/>
        </p:nvPicPr>
        <p:blipFill>
          <a:blip r:embed="rId4"/>
          <a:stretch>
            <a:fillRect/>
          </a:stretch>
        </p:blipFill>
        <p:spPr>
          <a:xfrm>
            <a:off x="6732961" y="647698"/>
            <a:ext cx="4171950" cy="5562601"/>
          </a:xfrm>
          <a:prstGeom prst="rect">
            <a:avLst/>
          </a:prstGeom>
          <a:effectLst/>
        </p:spPr>
      </p:pic>
      <p:sp>
        <p:nvSpPr>
          <p:cNvPr id="55" name="Rectangle 54">
            <a:extLst>
              <a:ext uri="{FF2B5EF4-FFF2-40B4-BE49-F238E27FC236}">
                <a16:creationId xmlns:a16="http://schemas.microsoft.com/office/drawing/2014/main" id="{4437D23E-7DA0-4020-B991-9734AB977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0812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0"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8" name="Title 1">
            <a:extLst>
              <a:ext uri="{FF2B5EF4-FFF2-40B4-BE49-F238E27FC236}">
                <a16:creationId xmlns:a16="http://schemas.microsoft.com/office/drawing/2014/main" id="{A42F18F1-F9C6-5D43-A510-C3FD42350C3F}"/>
              </a:ext>
            </a:extLst>
          </p:cNvPr>
          <p:cNvSpPr>
            <a:spLocks noGrp="1"/>
          </p:cNvSpPr>
          <p:nvPr>
            <p:ph type="title"/>
          </p:nvPr>
        </p:nvSpPr>
        <p:spPr>
          <a:xfrm>
            <a:off x="648930" y="629267"/>
            <a:ext cx="9252154" cy="1016654"/>
          </a:xfrm>
        </p:spPr>
        <p:txBody>
          <a:bodyPr>
            <a:normAutofit/>
          </a:bodyPr>
          <a:lstStyle/>
          <a:p>
            <a:r>
              <a:rPr lang="en-US" dirty="0"/>
              <a:t>Seed Germinating</a:t>
            </a:r>
          </a:p>
        </p:txBody>
      </p:sp>
      <p:sp>
        <p:nvSpPr>
          <p:cNvPr id="22" name="Rectangle 24">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BE14A111-1B5E-7246-84C2-67021AD78482}"/>
              </a:ext>
            </a:extLst>
          </p:cNvPr>
          <p:cNvSpPr>
            <a:spLocks noGrp="1"/>
          </p:cNvSpPr>
          <p:nvPr>
            <p:ph idx="1"/>
          </p:nvPr>
        </p:nvSpPr>
        <p:spPr>
          <a:xfrm>
            <a:off x="648930" y="2548281"/>
            <a:ext cx="6588777" cy="3658689"/>
          </a:xfrm>
        </p:spPr>
        <p:txBody>
          <a:bodyPr>
            <a:normAutofit/>
          </a:bodyPr>
          <a:lstStyle/>
          <a:p>
            <a:pPr lvl="1"/>
            <a:r>
              <a:rPr lang="en-US" dirty="0">
                <a:solidFill>
                  <a:schemeClr val="bg1"/>
                </a:solidFill>
              </a:rPr>
              <a:t>Support the regional grain movement</a:t>
            </a:r>
          </a:p>
          <a:p>
            <a:pPr lvl="1"/>
            <a:r>
              <a:rPr lang="en-US" dirty="0">
                <a:solidFill>
                  <a:schemeClr val="bg1"/>
                </a:solidFill>
              </a:rPr>
              <a:t>Create &amp; foster a local “offline”, “analog”, community</a:t>
            </a:r>
          </a:p>
          <a:p>
            <a:pPr lvl="1"/>
            <a:r>
              <a:rPr lang="en-US" dirty="0">
                <a:solidFill>
                  <a:schemeClr val="bg1"/>
                </a:solidFill>
              </a:rPr>
              <a:t>Gather to exchange, share, commune, educate</a:t>
            </a:r>
          </a:p>
          <a:p>
            <a:pPr lvl="1"/>
            <a:r>
              <a:rPr lang="en-US" dirty="0">
                <a:solidFill>
                  <a:schemeClr val="bg1"/>
                </a:solidFill>
              </a:rPr>
              <a:t>Bake, Learn, Bake, Learn, Bake, Learn</a:t>
            </a:r>
          </a:p>
          <a:p>
            <a:pPr lvl="1"/>
            <a:r>
              <a:rPr lang="en-US" dirty="0">
                <a:solidFill>
                  <a:schemeClr val="bg1"/>
                </a:solidFill>
              </a:rPr>
              <a:t>Experiment with local flours and grains</a:t>
            </a:r>
          </a:p>
          <a:p>
            <a:pPr lvl="1"/>
            <a:r>
              <a:rPr lang="en-US" dirty="0">
                <a:solidFill>
                  <a:schemeClr val="bg1"/>
                </a:solidFill>
              </a:rPr>
              <a:t>Flour as ingredient, explore/experiment with grains</a:t>
            </a:r>
          </a:p>
          <a:p>
            <a:pPr lvl="1"/>
            <a:r>
              <a:rPr lang="en-US" dirty="0">
                <a:solidFill>
                  <a:schemeClr val="bg1"/>
                </a:solidFill>
              </a:rPr>
              <a:t>Kinship and network vast community</a:t>
            </a:r>
          </a:p>
          <a:p>
            <a:pPr marL="0" indent="0">
              <a:buNone/>
            </a:pPr>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3" descr="A close up of a logo&#10;&#10;Description automatically generated">
            <a:extLst>
              <a:ext uri="{FF2B5EF4-FFF2-40B4-BE49-F238E27FC236}">
                <a16:creationId xmlns:a16="http://schemas.microsoft.com/office/drawing/2014/main" id="{A6BBCAFF-B9B4-EF48-96D2-731E8D2483EC}"/>
              </a:ext>
            </a:extLst>
          </p:cNvPr>
          <p:cNvPicPr>
            <a:picLocks noChangeAspect="1"/>
          </p:cNvPicPr>
          <p:nvPr/>
        </p:nvPicPr>
        <p:blipFill>
          <a:blip r:embed="rId3"/>
          <a:stretch>
            <a:fillRect/>
          </a:stretch>
        </p:blipFill>
        <p:spPr>
          <a:xfrm>
            <a:off x="7237707" y="4893586"/>
            <a:ext cx="4585993" cy="1444589"/>
          </a:xfrm>
          <a:prstGeom prst="rect">
            <a:avLst/>
          </a:prstGeom>
          <a:effectLst/>
        </p:spPr>
      </p:pic>
    </p:spTree>
    <p:extLst>
      <p:ext uri="{BB962C8B-B14F-4D97-AF65-F5344CB8AC3E}">
        <p14:creationId xmlns:p14="http://schemas.microsoft.com/office/powerpoint/2010/main" val="1900229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8" name="Rectangle 5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57" name="Freeform: Shape 5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18" name="Title 1">
            <a:extLst>
              <a:ext uri="{FF2B5EF4-FFF2-40B4-BE49-F238E27FC236}">
                <a16:creationId xmlns:a16="http://schemas.microsoft.com/office/drawing/2014/main" id="{A42F18F1-F9C6-5D43-A510-C3FD42350C3F}"/>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Initial Invitation - NWBB</a:t>
            </a:r>
          </a:p>
        </p:txBody>
      </p:sp>
      <p:sp>
        <p:nvSpPr>
          <p:cNvPr id="3" name="Content Placeholder 2">
            <a:extLst>
              <a:ext uri="{FF2B5EF4-FFF2-40B4-BE49-F238E27FC236}">
                <a16:creationId xmlns:a16="http://schemas.microsoft.com/office/drawing/2014/main" id="{BE14A111-1B5E-7246-84C2-67021AD78482}"/>
              </a:ext>
            </a:extLst>
          </p:cNvPr>
          <p:cNvSpPr>
            <a:spLocks noGrp="1"/>
          </p:cNvSpPr>
          <p:nvPr>
            <p:ph idx="1"/>
          </p:nvPr>
        </p:nvSpPr>
        <p:spPr>
          <a:xfrm>
            <a:off x="1103312" y="2763520"/>
            <a:ext cx="8946541" cy="3484879"/>
          </a:xfrm>
        </p:spPr>
        <p:txBody>
          <a:bodyPr>
            <a:normAutofit/>
          </a:bodyPr>
          <a:lstStyle/>
          <a:p>
            <a:pPr marL="0" indent="0">
              <a:lnSpc>
                <a:spcPct val="90000"/>
              </a:lnSpc>
              <a:buNone/>
            </a:pPr>
            <a:r>
              <a:rPr lang="en-US" sz="1900" dirty="0"/>
              <a:t>We are part of the good food movement, </a:t>
            </a:r>
            <a:r>
              <a:rPr lang="en-US" sz="1900" b="1" dirty="0"/>
              <a:t>supporting the regional grain economy</a:t>
            </a:r>
            <a:r>
              <a:rPr lang="en-US" sz="1900" dirty="0"/>
              <a:t>, helping new bakers learn the craft, lending support to start-up businesses, serving as a resource for the purchase of local grains and flours, sharing techniques and methods and getting conversations started through interesting programming. We care about the health of people and planet and look to advance both through the baking of delicious, nutritious bread.</a:t>
            </a:r>
            <a:br>
              <a:rPr lang="en-US" sz="1900" dirty="0"/>
            </a:br>
            <a:br>
              <a:rPr lang="en-US" sz="1900" dirty="0"/>
            </a:br>
            <a:r>
              <a:rPr lang="en-US" sz="1900" dirty="0"/>
              <a:t>A wide variety of events will be hosted up and down the Puget Sound corridor and a fee will be charged when necessary and simply to cover the costs of the event venue and speaker fee if there is one. All voices matter so please be sure to email us with suggestions on event venues, topics, or activities that interest you.</a:t>
            </a:r>
          </a:p>
        </p:txBody>
      </p:sp>
    </p:spTree>
    <p:extLst>
      <p:ext uri="{BB962C8B-B14F-4D97-AF65-F5344CB8AC3E}">
        <p14:creationId xmlns:p14="http://schemas.microsoft.com/office/powerpoint/2010/main" val="302134074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itting at a table full of food&#10;&#10;Description automatically generated">
            <a:extLst>
              <a:ext uri="{FF2B5EF4-FFF2-40B4-BE49-F238E27FC236}">
                <a16:creationId xmlns:a16="http://schemas.microsoft.com/office/drawing/2014/main" id="{C1F6C731-013E-4345-B126-2C83E78BC75E}"/>
              </a:ext>
            </a:extLst>
          </p:cNvPr>
          <p:cNvPicPr>
            <a:picLocks noChangeAspect="1"/>
          </p:cNvPicPr>
          <p:nvPr/>
        </p:nvPicPr>
        <p:blipFill rotWithShape="1">
          <a:blip r:embed="rId2"/>
          <a:srcRect l="2171" r="16791" b="-2"/>
          <a:stretch/>
        </p:blipFill>
        <p:spPr>
          <a:xfrm>
            <a:off x="321733" y="321732"/>
            <a:ext cx="3777025" cy="6214533"/>
          </a:xfrm>
          <a:prstGeom prst="rect">
            <a:avLst/>
          </a:prstGeom>
        </p:spPr>
      </p:pic>
      <p:pic>
        <p:nvPicPr>
          <p:cNvPr id="8" name="Picture 7" descr="A bowl filled with different types of food on a table&#10;&#10;Description automatically generated">
            <a:extLst>
              <a:ext uri="{FF2B5EF4-FFF2-40B4-BE49-F238E27FC236}">
                <a16:creationId xmlns:a16="http://schemas.microsoft.com/office/drawing/2014/main" id="{39AFEA76-0DE5-A340-8E10-DE209CE80F0E}"/>
              </a:ext>
            </a:extLst>
          </p:cNvPr>
          <p:cNvPicPr>
            <a:picLocks noChangeAspect="1"/>
          </p:cNvPicPr>
          <p:nvPr/>
        </p:nvPicPr>
        <p:blipFill rotWithShape="1">
          <a:blip r:embed="rId3"/>
          <a:srcRect t="16944" r="-1" b="36918"/>
          <a:stretch/>
        </p:blipFill>
        <p:spPr>
          <a:xfrm rot="16200000">
            <a:off x="2988733" y="1517536"/>
            <a:ext cx="6214533" cy="3822924"/>
          </a:xfrm>
          <a:prstGeom prst="rect">
            <a:avLst/>
          </a:prstGeom>
        </p:spPr>
      </p:pic>
      <p:pic>
        <p:nvPicPr>
          <p:cNvPr id="10" name="Picture 9" descr="A person standing in a kitchen&#10;&#10;Description automatically generated">
            <a:extLst>
              <a:ext uri="{FF2B5EF4-FFF2-40B4-BE49-F238E27FC236}">
                <a16:creationId xmlns:a16="http://schemas.microsoft.com/office/drawing/2014/main" id="{9D298C57-C498-604E-93F0-4208F3AA886A}"/>
              </a:ext>
            </a:extLst>
          </p:cNvPr>
          <p:cNvPicPr>
            <a:picLocks noChangeAspect="1"/>
          </p:cNvPicPr>
          <p:nvPr/>
        </p:nvPicPr>
        <p:blipFill rotWithShape="1">
          <a:blip r:embed="rId4"/>
          <a:srcRect l="13128" r="5714" b="-2"/>
          <a:stretch/>
        </p:blipFill>
        <p:spPr>
          <a:xfrm>
            <a:off x="8087672" y="321732"/>
            <a:ext cx="3782595" cy="6214533"/>
          </a:xfrm>
          <a:prstGeom prst="rect">
            <a:avLst/>
          </a:prstGeom>
        </p:spPr>
      </p:pic>
    </p:spTree>
    <p:extLst>
      <p:ext uri="{BB962C8B-B14F-4D97-AF65-F5344CB8AC3E}">
        <p14:creationId xmlns:p14="http://schemas.microsoft.com/office/powerpoint/2010/main" val="414959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0" name="Freeform 7">
            <a:extLst>
              <a:ext uri="{FF2B5EF4-FFF2-40B4-BE49-F238E27FC236}">
                <a16:creationId xmlns:a16="http://schemas.microsoft.com/office/drawing/2014/main" id="{D4895BFE-F64B-41CE-869C-71C4A06BD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8" name="Title 1">
            <a:extLst>
              <a:ext uri="{FF2B5EF4-FFF2-40B4-BE49-F238E27FC236}">
                <a16:creationId xmlns:a16="http://schemas.microsoft.com/office/drawing/2014/main" id="{A42F18F1-F9C6-5D43-A510-C3FD42350C3F}"/>
              </a:ext>
            </a:extLst>
          </p:cNvPr>
          <p:cNvSpPr>
            <a:spLocks noGrp="1"/>
          </p:cNvSpPr>
          <p:nvPr>
            <p:ph type="title"/>
          </p:nvPr>
        </p:nvSpPr>
        <p:spPr>
          <a:xfrm>
            <a:off x="648930" y="629267"/>
            <a:ext cx="9252154" cy="1016654"/>
          </a:xfrm>
        </p:spPr>
        <p:txBody>
          <a:bodyPr>
            <a:normAutofit fontScale="90000"/>
          </a:bodyPr>
          <a:lstStyle/>
          <a:p>
            <a:r>
              <a:rPr lang="en-US" dirty="0"/>
              <a:t>PAST EVENTS – 13 Events </a:t>
            </a:r>
            <a:r>
              <a:rPr lang="en-US" sz="3300" dirty="0"/>
              <a:t>(Roughly Monthly)</a:t>
            </a:r>
          </a:p>
        </p:txBody>
      </p:sp>
      <p:sp>
        <p:nvSpPr>
          <p:cNvPr id="22" name="Rectangle 24">
            <a:extLst>
              <a:ext uri="{FF2B5EF4-FFF2-40B4-BE49-F238E27FC236}">
                <a16:creationId xmlns:a16="http://schemas.microsoft.com/office/drawing/2014/main" id="{0E6FAA9E-989B-4A11-9EF3-1D6E0664B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EBFDE49C-243A-4B0B-AA88-FCB35F42C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Content Placeholder 2">
            <a:extLst>
              <a:ext uri="{FF2B5EF4-FFF2-40B4-BE49-F238E27FC236}">
                <a16:creationId xmlns:a16="http://schemas.microsoft.com/office/drawing/2014/main" id="{BE14A111-1B5E-7246-84C2-67021AD78482}"/>
              </a:ext>
            </a:extLst>
          </p:cNvPr>
          <p:cNvSpPr>
            <a:spLocks noGrp="1"/>
          </p:cNvSpPr>
          <p:nvPr>
            <p:ph idx="1"/>
          </p:nvPr>
        </p:nvSpPr>
        <p:spPr>
          <a:xfrm>
            <a:off x="648931" y="2548281"/>
            <a:ext cx="5447070" cy="3658689"/>
          </a:xfrm>
        </p:spPr>
        <p:txBody>
          <a:bodyPr>
            <a:normAutofit fontScale="92500" lnSpcReduction="10000"/>
          </a:bodyPr>
          <a:lstStyle/>
          <a:p>
            <a:r>
              <a:rPr lang="en-US" dirty="0">
                <a:solidFill>
                  <a:schemeClr val="bg1"/>
                </a:solidFill>
              </a:rPr>
              <a:t>10/2018 - Meet The Baker | Standard Bakery now </a:t>
            </a:r>
            <a:r>
              <a:rPr lang="en-US" dirty="0" err="1">
                <a:solidFill>
                  <a:schemeClr val="bg1"/>
                </a:solidFill>
              </a:rPr>
              <a:t>Zylberschteins</a:t>
            </a:r>
            <a:endParaRPr lang="en-US" dirty="0">
              <a:solidFill>
                <a:schemeClr val="bg1"/>
              </a:solidFill>
            </a:endParaRPr>
          </a:p>
          <a:p>
            <a:r>
              <a:rPr lang="en-US" dirty="0">
                <a:solidFill>
                  <a:schemeClr val="bg1"/>
                </a:solidFill>
              </a:rPr>
              <a:t>11/2018 - Heritage Grains Event | Uniting Bakers, Millers &amp; Growers </a:t>
            </a:r>
          </a:p>
          <a:p>
            <a:r>
              <a:rPr lang="en-US" dirty="0">
                <a:solidFill>
                  <a:schemeClr val="bg1"/>
                </a:solidFill>
              </a:rPr>
              <a:t>11/2018 – Hands On with Ellen King  - HEWN</a:t>
            </a:r>
          </a:p>
          <a:p>
            <a:r>
              <a:rPr lang="en-US" dirty="0">
                <a:solidFill>
                  <a:schemeClr val="bg1"/>
                </a:solidFill>
              </a:rPr>
              <a:t>Breaking Bread | Getting Feedback and Tips From Artisanal Baker</a:t>
            </a:r>
          </a:p>
          <a:p>
            <a:r>
              <a:rPr lang="en-US" dirty="0">
                <a:solidFill>
                  <a:schemeClr val="bg1"/>
                </a:solidFill>
              </a:rPr>
              <a:t>Cascadia Grains Conference - 2019</a:t>
            </a:r>
          </a:p>
          <a:p>
            <a:r>
              <a:rPr lang="en-US" dirty="0">
                <a:solidFill>
                  <a:schemeClr val="bg1"/>
                </a:solidFill>
              </a:rPr>
              <a:t>That’s A Some Pizza – Behind The Scenes with Will Grant</a:t>
            </a:r>
          </a:p>
          <a:p>
            <a:endParaRPr lang="en-US" dirty="0">
              <a:solidFill>
                <a:schemeClr val="bg1"/>
              </a:solidFill>
            </a:endParaRPr>
          </a:p>
        </p:txBody>
      </p:sp>
      <p:sp>
        <p:nvSpPr>
          <p:cNvPr id="8" name="Content Placeholder 2">
            <a:extLst>
              <a:ext uri="{FF2B5EF4-FFF2-40B4-BE49-F238E27FC236}">
                <a16:creationId xmlns:a16="http://schemas.microsoft.com/office/drawing/2014/main" id="{65447693-9C8E-4D43-A259-606BB78E33AE}"/>
              </a:ext>
            </a:extLst>
          </p:cNvPr>
          <p:cNvSpPr txBox="1">
            <a:spLocks/>
          </p:cNvSpPr>
          <p:nvPr/>
        </p:nvSpPr>
        <p:spPr>
          <a:xfrm>
            <a:off x="6095848" y="2570880"/>
            <a:ext cx="5447070" cy="365868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solidFill>
                  <a:schemeClr val="bg1"/>
                </a:solidFill>
              </a:rPr>
              <a:t>Going with The Grain: A Tasting Featuring </a:t>
            </a:r>
            <a:r>
              <a:rPr lang="en-US" dirty="0" err="1">
                <a:solidFill>
                  <a:schemeClr val="bg1"/>
                </a:solidFill>
              </a:rPr>
              <a:t>Cairnspring</a:t>
            </a:r>
            <a:r>
              <a:rPr lang="en-US" dirty="0">
                <a:solidFill>
                  <a:schemeClr val="bg1"/>
                </a:solidFill>
              </a:rPr>
              <a:t> Mills</a:t>
            </a:r>
          </a:p>
          <a:p>
            <a:r>
              <a:rPr lang="en-US" dirty="0">
                <a:solidFill>
                  <a:schemeClr val="bg1"/>
                </a:solidFill>
              </a:rPr>
              <a:t>Rise &amp; Shine| Sourdough Waffles</a:t>
            </a:r>
          </a:p>
          <a:p>
            <a:r>
              <a:rPr lang="en-US" dirty="0">
                <a:solidFill>
                  <a:schemeClr val="bg1"/>
                </a:solidFill>
              </a:rPr>
              <a:t>Liquid Bread | Lowercase Brewery</a:t>
            </a:r>
          </a:p>
          <a:p>
            <a:r>
              <a:rPr lang="en-US" dirty="0">
                <a:solidFill>
                  <a:schemeClr val="bg1"/>
                </a:solidFill>
              </a:rPr>
              <a:t>Community Bread Bake | Wood Fired Oven</a:t>
            </a:r>
          </a:p>
          <a:p>
            <a:r>
              <a:rPr lang="en-US" dirty="0">
                <a:solidFill>
                  <a:schemeClr val="bg1"/>
                </a:solidFill>
              </a:rPr>
              <a:t>Bread &amp; Chocolate | Theo’s Tour</a:t>
            </a:r>
          </a:p>
          <a:p>
            <a:r>
              <a:rPr lang="en-US" dirty="0">
                <a:solidFill>
                  <a:schemeClr val="bg1"/>
                </a:solidFill>
              </a:rPr>
              <a:t>Let’s Roll | Thanksgiving Dinner Table</a:t>
            </a:r>
          </a:p>
          <a:p>
            <a:r>
              <a:rPr lang="en-US" dirty="0">
                <a:solidFill>
                  <a:schemeClr val="bg1"/>
                </a:solidFill>
              </a:rPr>
              <a:t>Heritage Baking Exchange | Holiday Favorites Reimagined – Replace 25% AP</a:t>
            </a:r>
          </a:p>
          <a:p>
            <a:endParaRPr lang="en-US" dirty="0">
              <a:solidFill>
                <a:schemeClr val="bg1"/>
              </a:solidFill>
            </a:endParaRPr>
          </a:p>
        </p:txBody>
      </p:sp>
    </p:spTree>
    <p:extLst>
      <p:ext uri="{BB962C8B-B14F-4D97-AF65-F5344CB8AC3E}">
        <p14:creationId xmlns:p14="http://schemas.microsoft.com/office/powerpoint/2010/main" val="213774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in a room&#10;&#10;Description automatically generated">
            <a:extLst>
              <a:ext uri="{FF2B5EF4-FFF2-40B4-BE49-F238E27FC236}">
                <a16:creationId xmlns:a16="http://schemas.microsoft.com/office/drawing/2014/main" id="{52381DB9-1D1B-9F47-B3C6-D76CDCAF7EA0}"/>
              </a:ext>
            </a:extLst>
          </p:cNvPr>
          <p:cNvPicPr>
            <a:picLocks noChangeAspect="1"/>
          </p:cNvPicPr>
          <p:nvPr/>
        </p:nvPicPr>
        <p:blipFill rotWithShape="1">
          <a:blip r:embed="rId2"/>
          <a:srcRect t="28630" r="-1" b="-1"/>
          <a:stretch/>
        </p:blipFill>
        <p:spPr>
          <a:xfrm>
            <a:off x="321734" y="321732"/>
            <a:ext cx="5730068" cy="3067161"/>
          </a:xfrm>
          <a:prstGeom prst="rect">
            <a:avLst/>
          </a:prstGeom>
        </p:spPr>
      </p:pic>
      <p:pic>
        <p:nvPicPr>
          <p:cNvPr id="10" name="Picture 9" descr="A group of people standing around a table&#10;&#10;Description automatically generated">
            <a:extLst>
              <a:ext uri="{FF2B5EF4-FFF2-40B4-BE49-F238E27FC236}">
                <a16:creationId xmlns:a16="http://schemas.microsoft.com/office/drawing/2014/main" id="{58B027BB-B8C6-FC49-B288-B304DB4EE7FE}"/>
              </a:ext>
            </a:extLst>
          </p:cNvPr>
          <p:cNvPicPr>
            <a:picLocks noChangeAspect="1"/>
          </p:cNvPicPr>
          <p:nvPr/>
        </p:nvPicPr>
        <p:blipFill rotWithShape="1">
          <a:blip r:embed="rId3"/>
          <a:srcRect l="20957" r="10047" b="-4"/>
          <a:stretch/>
        </p:blipFill>
        <p:spPr>
          <a:xfrm>
            <a:off x="321735" y="3469102"/>
            <a:ext cx="2823886" cy="3069719"/>
          </a:xfrm>
          <a:prstGeom prst="rect">
            <a:avLst/>
          </a:prstGeom>
        </p:spPr>
      </p:pic>
      <p:pic>
        <p:nvPicPr>
          <p:cNvPr id="6" name="Picture 5" descr="A sandwich sitting on top of a table&#10;&#10;Description automatically generated">
            <a:extLst>
              <a:ext uri="{FF2B5EF4-FFF2-40B4-BE49-F238E27FC236}">
                <a16:creationId xmlns:a16="http://schemas.microsoft.com/office/drawing/2014/main" id="{3E4310A2-7322-F947-8611-22C17C20CA55}"/>
              </a:ext>
            </a:extLst>
          </p:cNvPr>
          <p:cNvPicPr>
            <a:picLocks noChangeAspect="1"/>
          </p:cNvPicPr>
          <p:nvPr/>
        </p:nvPicPr>
        <p:blipFill rotWithShape="1">
          <a:blip r:embed="rId4"/>
          <a:srcRect t="18283" b="1"/>
          <a:stretch/>
        </p:blipFill>
        <p:spPr>
          <a:xfrm>
            <a:off x="3227917" y="3459480"/>
            <a:ext cx="2823886" cy="3076783"/>
          </a:xfrm>
          <a:prstGeom prst="rect">
            <a:avLst/>
          </a:prstGeom>
        </p:spPr>
      </p:pic>
      <p:pic>
        <p:nvPicPr>
          <p:cNvPr id="8" name="Picture 7" descr="A group of people sitting at a table&#10;&#10;Description automatically generated">
            <a:extLst>
              <a:ext uri="{FF2B5EF4-FFF2-40B4-BE49-F238E27FC236}">
                <a16:creationId xmlns:a16="http://schemas.microsoft.com/office/drawing/2014/main" id="{15DF4315-A913-8A47-B2CB-7D13C2CC20F4}"/>
              </a:ext>
            </a:extLst>
          </p:cNvPr>
          <p:cNvPicPr>
            <a:picLocks noChangeAspect="1"/>
          </p:cNvPicPr>
          <p:nvPr/>
        </p:nvPicPr>
        <p:blipFill rotWithShape="1">
          <a:blip r:embed="rId5"/>
          <a:srcRect t="7124" r="2" b="11623"/>
          <a:stretch/>
        </p:blipFill>
        <p:spPr>
          <a:xfrm>
            <a:off x="6134100" y="321732"/>
            <a:ext cx="5736165" cy="6214533"/>
          </a:xfrm>
          <a:prstGeom prst="rect">
            <a:avLst/>
          </a:prstGeom>
        </p:spPr>
      </p:pic>
    </p:spTree>
    <p:extLst>
      <p:ext uri="{BB962C8B-B14F-4D97-AF65-F5344CB8AC3E}">
        <p14:creationId xmlns:p14="http://schemas.microsoft.com/office/powerpoint/2010/main" val="181518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owl of food on a table&#10;&#10;Description automatically generated">
            <a:extLst>
              <a:ext uri="{FF2B5EF4-FFF2-40B4-BE49-F238E27FC236}">
                <a16:creationId xmlns:a16="http://schemas.microsoft.com/office/drawing/2014/main" id="{F77EC631-F0C2-1749-8A06-45D9F714DBF0}"/>
              </a:ext>
            </a:extLst>
          </p:cNvPr>
          <p:cNvPicPr>
            <a:picLocks noChangeAspect="1"/>
          </p:cNvPicPr>
          <p:nvPr/>
        </p:nvPicPr>
        <p:blipFill>
          <a:blip r:embed="rId2"/>
          <a:stretch>
            <a:fillRect/>
          </a:stretch>
        </p:blipFill>
        <p:spPr>
          <a:xfrm>
            <a:off x="516391" y="1123527"/>
            <a:ext cx="3453600" cy="4604800"/>
          </a:xfrm>
          <a:prstGeom prst="rect">
            <a:avLst/>
          </a:prstGeom>
        </p:spPr>
      </p:pic>
      <p:cxnSp>
        <p:nvCxnSpPr>
          <p:cNvPr id="11" name="Straight Connector 10">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descr="A person preparing food in a restaurant&#10;&#10;Description automatically generated">
            <a:extLst>
              <a:ext uri="{FF2B5EF4-FFF2-40B4-BE49-F238E27FC236}">
                <a16:creationId xmlns:a16="http://schemas.microsoft.com/office/drawing/2014/main" id="{F054AE71-E019-5F45-A906-E318D970B702}"/>
              </a:ext>
            </a:extLst>
          </p:cNvPr>
          <p:cNvPicPr>
            <a:picLocks noChangeAspect="1"/>
          </p:cNvPicPr>
          <p:nvPr/>
        </p:nvPicPr>
        <p:blipFill>
          <a:blip r:embed="rId3"/>
          <a:stretch>
            <a:fillRect/>
          </a:stretch>
        </p:blipFill>
        <p:spPr>
          <a:xfrm>
            <a:off x="4352548" y="1123527"/>
            <a:ext cx="3453600" cy="4604800"/>
          </a:xfrm>
          <a:prstGeom prst="rect">
            <a:avLst/>
          </a:prstGeom>
        </p:spPr>
      </p:pic>
      <p:cxnSp>
        <p:nvCxnSpPr>
          <p:cNvPr id="13" name="Straight Connector 12">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descr="A sandwich cut in half on a plate&#10;&#10;Description automatically generated">
            <a:extLst>
              <a:ext uri="{FF2B5EF4-FFF2-40B4-BE49-F238E27FC236}">
                <a16:creationId xmlns:a16="http://schemas.microsoft.com/office/drawing/2014/main" id="{FB1F38BB-9EBA-FD47-9B6C-2076E25ACD3E}"/>
              </a:ext>
            </a:extLst>
          </p:cNvPr>
          <p:cNvPicPr>
            <a:picLocks noChangeAspect="1"/>
          </p:cNvPicPr>
          <p:nvPr/>
        </p:nvPicPr>
        <p:blipFill>
          <a:blip r:embed="rId4"/>
          <a:stretch>
            <a:fillRect/>
          </a:stretch>
        </p:blipFill>
        <p:spPr>
          <a:xfrm>
            <a:off x="8194096" y="1123528"/>
            <a:ext cx="3453600" cy="4604800"/>
          </a:xfrm>
          <a:prstGeom prst="rect">
            <a:avLst/>
          </a:prstGeom>
        </p:spPr>
      </p:pic>
    </p:spTree>
    <p:extLst>
      <p:ext uri="{BB962C8B-B14F-4D97-AF65-F5344CB8AC3E}">
        <p14:creationId xmlns:p14="http://schemas.microsoft.com/office/powerpoint/2010/main" val="2179694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806</Words>
  <Application>Microsoft Macintosh PowerPoint</Application>
  <PresentationFormat>Widescreen</PresentationFormat>
  <Paragraphs>108</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vt:lpstr>
      <vt:lpstr>A Local Community For Artisan Bread Bakers</vt:lpstr>
      <vt:lpstr>Better Late Than Never</vt:lpstr>
      <vt:lpstr>Hybrid Of Existing Themes</vt:lpstr>
      <vt:lpstr>Seed Germinating</vt:lpstr>
      <vt:lpstr>Initial Invitation - NWBB</vt:lpstr>
      <vt:lpstr>PowerPoint Presentation</vt:lpstr>
      <vt:lpstr>PAST EVENTS – 13 Events (Roughly Monthly)</vt:lpstr>
      <vt:lpstr>PowerPoint Presentation</vt:lpstr>
      <vt:lpstr>PowerPoint Presentation</vt:lpstr>
      <vt:lpstr>PowerPoint Presentation</vt:lpstr>
      <vt:lpstr>PowerPoint Presentation</vt:lpstr>
      <vt:lpstr>Bread Baking, Like Gardening, A Happy Place</vt:lpstr>
      <vt:lpstr>PowerPoint Presentation</vt:lpstr>
      <vt:lpstr>In General – About Us</vt:lpstr>
      <vt:lpstr>PowerPoint Presentation</vt:lpstr>
      <vt:lpstr>UPCOMING EVENTS – FIRST HALF 2020</vt:lpstr>
      <vt:lpstr>Some Challenges</vt:lpstr>
      <vt:lpstr>Opportunities As Non-Profit</vt:lpstr>
      <vt:lpstr>We Could Be Your Jam…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Local Community For Artisan Bread Bakers</dc:title>
  <dc:creator>Katherine Kehrli</dc:creator>
  <cp:lastModifiedBy>Katherine Kehrli</cp:lastModifiedBy>
  <cp:revision>2</cp:revision>
  <dcterms:created xsi:type="dcterms:W3CDTF">2020-01-17T05:50:38Z</dcterms:created>
  <dcterms:modified xsi:type="dcterms:W3CDTF">2020-01-17T17:45:51Z</dcterms:modified>
</cp:coreProperties>
</file>