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2" y="10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7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3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2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2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8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2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B38C-372C-4D7F-94F3-6667C807555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F277-D286-48FD-91DB-5FC53B91D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5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rlz=1C1CHBF_enUS692US692&amp;q=how+to+pronounce+sustainable&amp;stick=H4sIAAAAAAAAAOMIfcRoyy3w8sc9YSmTSWtOXmPU4-INKMrPK81LzkwsyczPExLnYglJLcoV4pfi5eIuLi0uSczMS0zKSbViUWJKzeNZxCqTkV-uUJKvUADUlg_Ul6qApAoA7XBppmEAAAA&amp;pron_lang=en&amp;pron_country=us&amp;sa=X&amp;ved=2ahUKEwjx6YyctK7jAhWYIDQIHXx2CCwQ3eEDMAB6BAgPEA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2199" y="2510417"/>
            <a:ext cx="3762731" cy="16466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err="1">
                <a:solidFill>
                  <a:srgbClr val="303336"/>
                </a:solidFill>
                <a:latin typeface="Playfair Display"/>
              </a:rPr>
              <a:t>sus·tain·a·ble</a:t>
            </a:r>
            <a:endParaRPr lang="en-US" altLang="en-US" sz="2400" b="1" dirty="0">
              <a:solidFill>
                <a:srgbClr val="303336"/>
              </a:solidFill>
              <a:latin typeface="Playfair Display"/>
            </a:endParaRPr>
          </a:p>
          <a:p>
            <a:pPr marR="0" lv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225F73"/>
                </a:solidFill>
                <a:latin typeface="Open Sans"/>
              </a:rPr>
              <a:t>\</a:t>
            </a:r>
            <a:r>
              <a:rPr lang="en-US" altLang="en-US" sz="2400" dirty="0" err="1" smtClean="0">
                <a:solidFill>
                  <a:srgbClr val="225F73"/>
                </a:solidFill>
                <a:latin typeface="Open Sans"/>
              </a:rPr>
              <a:t>sə</a:t>
            </a:r>
            <a:r>
              <a:rPr lang="en-US" altLang="en-US" sz="2400" dirty="0" err="1">
                <a:solidFill>
                  <a:srgbClr val="225F73"/>
                </a:solidFill>
                <a:latin typeface="Open Sans"/>
              </a:rPr>
              <a:t>ˈ</a:t>
            </a:r>
            <a:r>
              <a:rPr lang="en-US" altLang="en-US" sz="2400" dirty="0" err="1" smtClean="0">
                <a:solidFill>
                  <a:srgbClr val="225F73"/>
                </a:solidFill>
                <a:latin typeface="Open Sans"/>
              </a:rPr>
              <a:t>stānəb</a:t>
            </a:r>
            <a:r>
              <a:rPr lang="en-US" altLang="en-US" sz="2400" dirty="0" smtClean="0">
                <a:solidFill>
                  <a:srgbClr val="225F73"/>
                </a:solidFill>
                <a:latin typeface="Open Sans"/>
              </a:rPr>
              <a:t>(ə)l\, </a:t>
            </a:r>
            <a:r>
              <a:rPr lang="en-US" altLang="en-US" sz="2400" i="1" dirty="0" err="1" smtClean="0">
                <a:solidFill>
                  <a:srgbClr val="225F73"/>
                </a:solidFill>
                <a:latin typeface="Open Sans"/>
              </a:rPr>
              <a:t>adv</a:t>
            </a:r>
            <a:endParaRPr lang="en-US" altLang="en-US" sz="2400" i="1" dirty="0">
              <a:solidFill>
                <a:srgbClr val="225F73"/>
              </a:solidFill>
              <a:latin typeface="Open Sans"/>
              <a:hlinkClick r:id="rId2"/>
            </a:endParaRPr>
          </a:p>
          <a:p>
            <a:pPr marR="0" lv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b="1" dirty="0" smtClean="0">
                <a:solidFill>
                  <a:srgbClr val="212529"/>
                </a:solidFill>
                <a:latin typeface="Open Sans"/>
              </a:rPr>
              <a:t>1: </a:t>
            </a:r>
            <a:r>
              <a:rPr lang="en-US" altLang="en-US" sz="2400" dirty="0">
                <a:solidFill>
                  <a:srgbClr val="303336"/>
                </a:solidFill>
                <a:latin typeface="Open Sans"/>
              </a:rPr>
              <a:t>able to be maintained at a certain rate or </a:t>
            </a:r>
            <a:r>
              <a:rPr lang="en-US" altLang="en-US" sz="2400" dirty="0" smtClean="0">
                <a:solidFill>
                  <a:srgbClr val="303336"/>
                </a:solidFill>
                <a:latin typeface="Open Sans"/>
              </a:rPr>
              <a:t>level</a:t>
            </a:r>
            <a:endParaRPr lang="en-US" altLang="en-US" sz="2400" dirty="0">
              <a:solidFill>
                <a:srgbClr val="303336"/>
              </a:solidFill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660099"/>
              </a:solidFill>
              <a:effectLst/>
              <a:latin typeface="Roboto"/>
            </a:endParaRPr>
          </a:p>
        </p:txBody>
      </p:sp>
      <p:sp>
        <p:nvSpPr>
          <p:cNvPr id="5" name="AutoShape 2" descr="data:image/svg+xml;base64,PHN2ZyB4bWxucz0iaHR0cDovL3d3dy53My5vcmcvMjAwMC9zdmciIHhtbG5zOnhsaW5rPSJodHRwOi8vd3d3LnczLm9yZy8xOTk5L3hsaW5rIiB3aWR0aD0iMzIiIGhlaWdodD0iMzIiIHZpZXdCb3g9IjAgMCAzMiAzMiI+CiAgPGRlZnM+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+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+CiAgICA8cGF0aCBzdHJva2U9IiM0Mjg1RjQiIHN0cm9rZS1saW5lY2FwPSJzcXVhcmUiIGQ9Ik0yNSwxMyBDMjMsMTUuMzMzMzMzMyAyMCwxNi41IDE2LDE2LjUgQzEyLDE2LjUgOSwxNS4zMzMzMzMzIDcsMTMgTDEzLDEwLjUgTDE5LDEwLjUgTDI1LDEzIFoiIG1hc2s9InVybCgjc21hbGwtdmlzZW1lLXYzLWIpIi8+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+Cjwvc3ZnPgo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17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13600" y="2422492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0" dirty="0" err="1" smtClean="0">
                <a:solidFill>
                  <a:srgbClr val="303336"/>
                </a:solidFill>
                <a:effectLst/>
                <a:latin typeface="Playfair Display"/>
              </a:rPr>
              <a:t>re</a:t>
            </a:r>
            <a:r>
              <a:rPr lang="en-US" altLang="en-US" sz="2400" b="1" dirty="0" err="1" smtClean="0">
                <a:solidFill>
                  <a:srgbClr val="303336"/>
                </a:solidFill>
                <a:latin typeface="Playfair Display"/>
              </a:rPr>
              <a:t>·</a:t>
            </a:r>
            <a:r>
              <a:rPr lang="en-US" sz="2400" b="1" i="0" dirty="0" err="1" smtClean="0">
                <a:solidFill>
                  <a:srgbClr val="303336"/>
                </a:solidFill>
                <a:effectLst/>
                <a:latin typeface="Playfair Display"/>
              </a:rPr>
              <a:t>gen</a:t>
            </a:r>
            <a:r>
              <a:rPr lang="en-US" altLang="en-US" sz="2400" b="1" dirty="0" err="1" smtClean="0">
                <a:solidFill>
                  <a:srgbClr val="303336"/>
                </a:solidFill>
                <a:latin typeface="Playfair Display"/>
              </a:rPr>
              <a:t>·</a:t>
            </a:r>
            <a:r>
              <a:rPr lang="en-US" sz="2400" b="1" i="0" dirty="0" err="1" smtClean="0">
                <a:solidFill>
                  <a:srgbClr val="303336"/>
                </a:solidFill>
                <a:effectLst/>
                <a:latin typeface="Playfair Display"/>
              </a:rPr>
              <a:t>er</a:t>
            </a:r>
            <a:r>
              <a:rPr lang="en-US" altLang="en-US" sz="2400" b="1" dirty="0" err="1" smtClean="0">
                <a:solidFill>
                  <a:srgbClr val="303336"/>
                </a:solidFill>
                <a:latin typeface="Playfair Display"/>
              </a:rPr>
              <a:t>·</a:t>
            </a:r>
            <a:r>
              <a:rPr lang="en-US" sz="2400" b="1" i="0" dirty="0" err="1" smtClean="0">
                <a:solidFill>
                  <a:srgbClr val="303336"/>
                </a:solidFill>
                <a:effectLst/>
                <a:latin typeface="Playfair Display"/>
              </a:rPr>
              <a:t>ate</a:t>
            </a:r>
            <a:endParaRPr lang="en-US" sz="2400" b="1" i="0" dirty="0" smtClean="0">
              <a:solidFill>
                <a:srgbClr val="303336"/>
              </a:solidFill>
              <a:effectLst/>
              <a:latin typeface="Playfair Display"/>
            </a:endParaRPr>
          </a:p>
          <a:p>
            <a:pPr fontAlgn="base"/>
            <a:r>
              <a:rPr lang="en-US" sz="2400" b="0" i="0" dirty="0" smtClean="0">
                <a:solidFill>
                  <a:srgbClr val="225F73"/>
                </a:solidFill>
                <a:effectLst/>
                <a:latin typeface="Open Sans"/>
              </a:rPr>
              <a:t>\ </a:t>
            </a:r>
            <a:r>
              <a:rPr lang="en-US" sz="2400" b="0" i="0" dirty="0" err="1" smtClean="0">
                <a:solidFill>
                  <a:srgbClr val="225F73"/>
                </a:solidFill>
                <a:effectLst/>
                <a:latin typeface="Open Sans"/>
              </a:rPr>
              <a:t>ri</a:t>
            </a:r>
            <a:r>
              <a:rPr lang="en-US" sz="2400" b="0" i="0" dirty="0" smtClean="0">
                <a:solidFill>
                  <a:srgbClr val="225F73"/>
                </a:solidFill>
                <a:effectLst/>
                <a:latin typeface="Open Sans"/>
              </a:rPr>
              <a:t>-ˈje-</a:t>
            </a:r>
            <a:r>
              <a:rPr lang="en-US" sz="2400" b="0" i="0" dirty="0" err="1" smtClean="0">
                <a:solidFill>
                  <a:srgbClr val="225F73"/>
                </a:solidFill>
                <a:effectLst/>
                <a:latin typeface="Open Sans"/>
              </a:rPr>
              <a:t>nə</a:t>
            </a:r>
            <a:r>
              <a:rPr lang="en-US" sz="2400" b="0" i="0" dirty="0" smtClean="0">
                <a:solidFill>
                  <a:srgbClr val="225F73"/>
                </a:solidFill>
                <a:effectLst/>
                <a:latin typeface="Open Sans"/>
              </a:rPr>
              <a:t>-</a:t>
            </a:r>
            <a:r>
              <a:rPr lang="en-US" sz="2400" b="0" i="0" dirty="0" err="1" smtClean="0">
                <a:solidFill>
                  <a:srgbClr val="225F73"/>
                </a:solidFill>
                <a:effectLst/>
                <a:latin typeface="Open Sans"/>
              </a:rPr>
              <a:t>rət</a:t>
            </a:r>
            <a:r>
              <a:rPr lang="en-US" sz="2400" b="0" i="0" dirty="0" smtClean="0">
                <a:solidFill>
                  <a:srgbClr val="225F73"/>
                </a:solidFill>
                <a:effectLst/>
                <a:latin typeface="Open Sans"/>
              </a:rPr>
              <a:t>  , -ˈ</a:t>
            </a:r>
            <a:r>
              <a:rPr lang="en-US" sz="2400" b="0" i="0" dirty="0" err="1" smtClean="0">
                <a:solidFill>
                  <a:srgbClr val="225F73"/>
                </a:solidFill>
                <a:effectLst/>
                <a:latin typeface="Open Sans"/>
              </a:rPr>
              <a:t>jen-rət</a:t>
            </a:r>
            <a:r>
              <a:rPr lang="en-US" sz="2400" b="0" i="0" dirty="0" smtClean="0">
                <a:solidFill>
                  <a:srgbClr val="225F73"/>
                </a:solidFill>
                <a:effectLst/>
                <a:latin typeface="Open Sans"/>
              </a:rPr>
              <a:t>\, </a:t>
            </a:r>
            <a:r>
              <a:rPr lang="en-US" sz="2400" b="0" i="1" dirty="0" err="1" smtClean="0">
                <a:solidFill>
                  <a:srgbClr val="225F73"/>
                </a:solidFill>
                <a:effectLst/>
                <a:latin typeface="Open Sans"/>
              </a:rPr>
              <a:t>adv</a:t>
            </a:r>
            <a:endParaRPr lang="en-US" sz="2400" b="0" i="1" dirty="0" smtClean="0">
              <a:solidFill>
                <a:srgbClr val="225F73"/>
              </a:solidFill>
              <a:effectLst/>
              <a:latin typeface="Lato" panose="020F0502020204030203" pitchFamily="34" charset="0"/>
            </a:endParaRPr>
          </a:p>
          <a:p>
            <a:pPr fontAlgn="base"/>
            <a:r>
              <a:rPr lang="en-US" sz="2400" b="1" i="0" dirty="0" smtClean="0">
                <a:solidFill>
                  <a:srgbClr val="212529"/>
                </a:solidFill>
                <a:effectLst/>
                <a:latin typeface="Open Sans"/>
              </a:rPr>
              <a:t>3</a:t>
            </a:r>
            <a:r>
              <a:rPr lang="en-US" sz="2400" b="1" i="0" dirty="0" smtClean="0">
                <a:solidFill>
                  <a:srgbClr val="303336"/>
                </a:solidFill>
                <a:effectLst/>
                <a:latin typeface="inherit"/>
              </a:rPr>
              <a:t>: </a:t>
            </a:r>
            <a:r>
              <a:rPr lang="en-US" sz="2400" b="0" i="0" dirty="0" smtClean="0">
                <a:solidFill>
                  <a:srgbClr val="303336"/>
                </a:solidFill>
                <a:effectLst/>
                <a:latin typeface="Open Sans"/>
              </a:rPr>
              <a:t>restored to a better, higher, or more worthy state</a:t>
            </a:r>
            <a:endParaRPr lang="en-US" sz="2400" b="0" i="0" dirty="0">
              <a:solidFill>
                <a:srgbClr val="212529"/>
              </a:solidFill>
              <a:effectLst/>
              <a:latin typeface="Open San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224867" y="0"/>
            <a:ext cx="363220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5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270" y="620786"/>
            <a:ext cx="5997460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3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70" y="599981"/>
            <a:ext cx="5974598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2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regenerative agriculture patago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44" y="386861"/>
            <a:ext cx="4711210" cy="471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atagonia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6" b="36140"/>
          <a:stretch/>
        </p:blipFill>
        <p:spPr bwMode="auto">
          <a:xfrm>
            <a:off x="3696798" y="5305913"/>
            <a:ext cx="5014302" cy="13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6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Principles of </a:t>
            </a:r>
            <a:br>
              <a:rPr lang="en-US" b="1" dirty="0" smtClean="0"/>
            </a:br>
            <a:r>
              <a:rPr lang="en-US" b="1" dirty="0" smtClean="0"/>
              <a:t>Regenerative Agriculture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1" y="2199852"/>
            <a:ext cx="5894832" cy="316767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dirty="0" smtClean="0"/>
              <a:t>Don’t get dirty</a:t>
            </a:r>
          </a:p>
          <a:p>
            <a:pPr marL="0" indent="0" algn="r">
              <a:buNone/>
            </a:pPr>
            <a:r>
              <a:rPr lang="en-US" dirty="0" smtClean="0"/>
              <a:t>Don’t drink the Kool-Aid</a:t>
            </a:r>
          </a:p>
          <a:p>
            <a:pPr marL="0" indent="0" algn="r">
              <a:buNone/>
            </a:pPr>
            <a:r>
              <a:rPr lang="en-US" dirty="0" smtClean="0"/>
              <a:t>Don’t farm naked </a:t>
            </a:r>
          </a:p>
          <a:p>
            <a:pPr marL="0" indent="0" algn="r">
              <a:buNone/>
            </a:pPr>
            <a:r>
              <a:rPr lang="en-US" dirty="0" smtClean="0"/>
              <a:t>Don’t farm insane</a:t>
            </a:r>
          </a:p>
          <a:p>
            <a:pPr marL="0" indent="0" algn="r">
              <a:buNone/>
            </a:pPr>
            <a:r>
              <a:rPr lang="en-US" dirty="0" smtClean="0"/>
              <a:t>Don’t forget to feed the elephant</a:t>
            </a:r>
          </a:p>
          <a:p>
            <a:pPr marL="0" indent="0" algn="r">
              <a:buNone/>
            </a:pPr>
            <a:r>
              <a:rPr lang="en-US" dirty="0" smtClean="0"/>
              <a:t>Don’t forget manure</a:t>
            </a:r>
          </a:p>
          <a:p>
            <a:pPr marL="0" indent="0" algn="r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08776" y="2199852"/>
            <a:ext cx="5983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Minimize disturbance </a:t>
            </a:r>
          </a:p>
          <a:p>
            <a:pPr marL="0" indent="0">
              <a:buNone/>
            </a:pPr>
            <a:r>
              <a:rPr lang="en-US" dirty="0" smtClean="0"/>
              <a:t>Minimize synthetic inputs</a:t>
            </a:r>
          </a:p>
          <a:p>
            <a:pPr marL="0" indent="0">
              <a:buNone/>
            </a:pPr>
            <a:r>
              <a:rPr lang="en-US" dirty="0" smtClean="0"/>
              <a:t>Maximize soil cover</a:t>
            </a:r>
          </a:p>
          <a:p>
            <a:pPr marL="0" indent="0">
              <a:buNone/>
            </a:pPr>
            <a:r>
              <a:rPr lang="en-US" dirty="0" smtClean="0"/>
              <a:t>Maximize biodiversity</a:t>
            </a:r>
          </a:p>
          <a:p>
            <a:pPr marL="0" indent="0">
              <a:buNone/>
            </a:pPr>
            <a:r>
              <a:rPr lang="en-US" dirty="0" smtClean="0"/>
              <a:t>Maximize the presence of living roots</a:t>
            </a:r>
          </a:p>
          <a:p>
            <a:pPr marL="0" indent="0">
              <a:buNone/>
            </a:pPr>
            <a:r>
              <a:rPr lang="en-US" dirty="0" smtClean="0"/>
              <a:t>Integrate livestock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2076757"/>
            <a:ext cx="0" cy="3439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4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25" y="431816"/>
            <a:ext cx="10728698" cy="59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05" y="780820"/>
            <a:ext cx="10028789" cy="52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0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44" y="1969477"/>
            <a:ext cx="7475002" cy="4207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PNW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0075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Rainfall – Timing &amp; </a:t>
            </a:r>
            <a:r>
              <a:rPr lang="en-US" dirty="0" err="1" smtClean="0"/>
              <a:t>Quanity</a:t>
            </a:r>
            <a:endParaRPr lang="en-US" dirty="0" smtClean="0"/>
          </a:p>
          <a:p>
            <a:r>
              <a:rPr lang="en-US" dirty="0" smtClean="0"/>
              <a:t>Temperatures – Extremes, Daily / Annually</a:t>
            </a:r>
          </a:p>
          <a:p>
            <a:r>
              <a:rPr lang="en-US" dirty="0" smtClean="0"/>
              <a:t>Cover Crop Seed Sources &amp; Selection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951"/>
          <a:stretch/>
        </p:blipFill>
        <p:spPr>
          <a:xfrm>
            <a:off x="8878988" y="417879"/>
            <a:ext cx="2918748" cy="34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9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PNW Methods of </a:t>
            </a:r>
            <a:br>
              <a:rPr lang="en-US" b="1" dirty="0" smtClean="0"/>
            </a:br>
            <a:r>
              <a:rPr lang="en-US" b="1" dirty="0" smtClean="0"/>
              <a:t>Regenerative Agriculture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1" y="2199852"/>
            <a:ext cx="5894832" cy="316767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dirty="0" smtClean="0"/>
              <a:t>No-Till drill</a:t>
            </a:r>
          </a:p>
          <a:p>
            <a:pPr marL="0" indent="0" algn="r">
              <a:buNone/>
            </a:pPr>
            <a:r>
              <a:rPr lang="en-US" dirty="0" smtClean="0"/>
              <a:t>Wean the addiction, green manures</a:t>
            </a:r>
          </a:p>
          <a:p>
            <a:pPr marL="0" indent="0" algn="r">
              <a:buNone/>
            </a:pPr>
            <a:r>
              <a:rPr lang="en-US" dirty="0" smtClean="0"/>
              <a:t>Source regional proven cover crop seed</a:t>
            </a:r>
          </a:p>
          <a:p>
            <a:pPr marL="0" indent="0" algn="r">
              <a:buNone/>
            </a:pPr>
            <a:r>
              <a:rPr lang="en-US" dirty="0" smtClean="0"/>
              <a:t>Intercropping and 4+ year rotations</a:t>
            </a:r>
          </a:p>
          <a:p>
            <a:pPr marL="0" indent="0" algn="r">
              <a:buNone/>
            </a:pPr>
            <a:r>
              <a:rPr lang="en-US" dirty="0" smtClean="0"/>
              <a:t>Biannual companion cropping</a:t>
            </a:r>
          </a:p>
          <a:p>
            <a:pPr marL="0" indent="0" algn="r">
              <a:buNone/>
            </a:pPr>
            <a:r>
              <a:rPr lang="en-US" dirty="0" smtClean="0"/>
              <a:t>High Intensity Holistic Management</a:t>
            </a:r>
          </a:p>
          <a:p>
            <a:pPr marL="0" indent="0" algn="r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08776" y="2199852"/>
            <a:ext cx="59832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Minimize disturbance </a:t>
            </a:r>
          </a:p>
          <a:p>
            <a:pPr marL="0" indent="0">
              <a:buNone/>
            </a:pPr>
            <a:r>
              <a:rPr lang="en-US" dirty="0" smtClean="0"/>
              <a:t>Minimize synthetic inputs</a:t>
            </a:r>
          </a:p>
          <a:p>
            <a:pPr marL="0" indent="0">
              <a:buNone/>
            </a:pPr>
            <a:r>
              <a:rPr lang="en-US" dirty="0" smtClean="0"/>
              <a:t>Maximize soil cover</a:t>
            </a:r>
          </a:p>
          <a:p>
            <a:pPr marL="0" indent="0">
              <a:buNone/>
            </a:pPr>
            <a:r>
              <a:rPr lang="en-US" dirty="0" smtClean="0"/>
              <a:t>Maximize biodiversity</a:t>
            </a:r>
          </a:p>
          <a:p>
            <a:pPr marL="0" indent="0">
              <a:buNone/>
            </a:pPr>
            <a:r>
              <a:rPr lang="en-US" dirty="0" smtClean="0"/>
              <a:t>Maximize the presence of living roots</a:t>
            </a:r>
          </a:p>
          <a:p>
            <a:pPr marL="0" indent="0">
              <a:buNone/>
            </a:pPr>
            <a:r>
              <a:rPr lang="en-US" dirty="0" smtClean="0"/>
              <a:t>Integrate livestock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2094342"/>
            <a:ext cx="0" cy="3439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66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131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inherit</vt:lpstr>
      <vt:lpstr>Lato</vt:lpstr>
      <vt:lpstr>Open Sans</vt:lpstr>
      <vt:lpstr>Playfair Display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Principles of  Regenerative Agriculture</vt:lpstr>
      <vt:lpstr>PowerPoint Presentation</vt:lpstr>
      <vt:lpstr>PowerPoint Presentation</vt:lpstr>
      <vt:lpstr>PNW Challenges</vt:lpstr>
      <vt:lpstr>PNW Methods of  Regenerative Agriculture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Bishop</dc:creator>
  <cp:lastModifiedBy>Jason Bishop</cp:lastModifiedBy>
  <cp:revision>11</cp:revision>
  <dcterms:created xsi:type="dcterms:W3CDTF">2019-07-12T03:11:40Z</dcterms:created>
  <dcterms:modified xsi:type="dcterms:W3CDTF">2019-07-12T05:31:41Z</dcterms:modified>
</cp:coreProperties>
</file>