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handoutMasterIdLst>
    <p:handoutMasterId r:id="rId22"/>
  </p:handoutMasterIdLst>
  <p:sldIdLst>
    <p:sldId id="256" r:id="rId2"/>
    <p:sldId id="332" r:id="rId3"/>
    <p:sldId id="333" r:id="rId4"/>
    <p:sldId id="278" r:id="rId5"/>
    <p:sldId id="331" r:id="rId6"/>
    <p:sldId id="280" r:id="rId7"/>
    <p:sldId id="325" r:id="rId8"/>
    <p:sldId id="326" r:id="rId9"/>
    <p:sldId id="327" r:id="rId10"/>
    <p:sldId id="328" r:id="rId11"/>
    <p:sldId id="329" r:id="rId12"/>
    <p:sldId id="330" r:id="rId13"/>
    <p:sldId id="320" r:id="rId14"/>
    <p:sldId id="321" r:id="rId15"/>
    <p:sldId id="290" r:id="rId16"/>
    <p:sldId id="318" r:id="rId17"/>
    <p:sldId id="324" r:id="rId18"/>
    <p:sldId id="313" r:id="rId19"/>
    <p:sldId id="319" r:id="rId20"/>
    <p:sldId id="323" r:id="rId21"/>
  </p:sldIdLst>
  <p:sldSz cx="9144000" cy="6858000" type="screen4x3"/>
  <p:notesSz cx="9382125"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FF9900"/>
    <a:srgbClr val="FFCC00"/>
    <a:srgbClr val="CC9900"/>
    <a:srgbClr val="CC3300"/>
    <a:srgbClr val="FF6600"/>
    <a:srgbClr val="72AF2F"/>
    <a:srgbClr val="33CC33"/>
    <a:srgbClr val="FF3300"/>
    <a:srgbClr val="FF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6" autoAdjust="0"/>
  </p:normalViewPr>
  <p:slideViewPr>
    <p:cSldViewPr>
      <p:cViewPr varScale="1">
        <p:scale>
          <a:sx n="75" d="100"/>
          <a:sy n="75" d="100"/>
        </p:scale>
        <p:origin x="32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5587" cy="35496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5314367" y="0"/>
            <a:ext cx="4065587" cy="354965"/>
          </a:xfrm>
          <a:prstGeom prst="rect">
            <a:avLst/>
          </a:prstGeom>
        </p:spPr>
        <p:txBody>
          <a:bodyPr vert="horz" lIns="93287" tIns="46644" rIns="93287" bIns="46644" rtlCol="0"/>
          <a:lstStyle>
            <a:lvl1pPr algn="r">
              <a:defRPr sz="1200"/>
            </a:lvl1pPr>
          </a:lstStyle>
          <a:p>
            <a:fld id="{E7D5122E-64DB-4275-AD2A-93130D98650A}" type="datetimeFigureOut">
              <a:rPr lang="en-US" smtClean="0"/>
              <a:t>7/12/2019</a:t>
            </a:fld>
            <a:endParaRPr lang="en-US"/>
          </a:p>
        </p:txBody>
      </p:sp>
      <p:sp>
        <p:nvSpPr>
          <p:cNvPr id="4" name="Footer Placeholder 3"/>
          <p:cNvSpPr>
            <a:spLocks noGrp="1"/>
          </p:cNvSpPr>
          <p:nvPr>
            <p:ph type="ftr" sz="quarter" idx="2"/>
          </p:nvPr>
        </p:nvSpPr>
        <p:spPr>
          <a:xfrm>
            <a:off x="1" y="6743103"/>
            <a:ext cx="4065587" cy="354965"/>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5314367" y="6743103"/>
            <a:ext cx="4065587" cy="354965"/>
          </a:xfrm>
          <a:prstGeom prst="rect">
            <a:avLst/>
          </a:prstGeom>
        </p:spPr>
        <p:txBody>
          <a:bodyPr vert="horz" lIns="93287" tIns="46644" rIns="93287" bIns="46644" rtlCol="0" anchor="b"/>
          <a:lstStyle>
            <a:lvl1pPr algn="r">
              <a:defRPr sz="1200"/>
            </a:lvl1pPr>
          </a:lstStyle>
          <a:p>
            <a:fld id="{F15DE2EB-18B6-4CE4-AD23-6D816951D6F9}" type="slidenum">
              <a:rPr lang="en-US" smtClean="0"/>
              <a:t>‹#›</a:t>
            </a:fld>
            <a:endParaRPr lang="en-US"/>
          </a:p>
        </p:txBody>
      </p:sp>
    </p:spTree>
    <p:extLst>
      <p:ext uri="{BB962C8B-B14F-4D97-AF65-F5344CB8AC3E}">
        <p14:creationId xmlns:p14="http://schemas.microsoft.com/office/powerpoint/2010/main" val="20632545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D71BA186-FED3-4150-BAFA-5C1CB7934C5B}" type="datetimeFigureOut">
              <a:rPr lang="en-US" smtClean="0"/>
              <a:t>7/12/2019</a:t>
            </a:fld>
            <a:endParaRPr lang="en-US"/>
          </a:p>
        </p:txBody>
      </p:sp>
      <p:sp>
        <p:nvSpPr>
          <p:cNvPr id="16" name="Slide Number Placeholder 15"/>
          <p:cNvSpPr>
            <a:spLocks noGrp="1"/>
          </p:cNvSpPr>
          <p:nvPr>
            <p:ph type="sldNum" sz="quarter" idx="11"/>
          </p:nvPr>
        </p:nvSpPr>
        <p:spPr/>
        <p:txBody>
          <a:bodyPr/>
          <a:lstStyle/>
          <a:p>
            <a:fld id="{1CC8B908-6634-480C-B0F6-D55DDAAE0D6A}"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1BA186-FED3-4150-BAFA-5C1CB7934C5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8B908-6634-480C-B0F6-D55DDAAE0D6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1BA186-FED3-4150-BAFA-5C1CB7934C5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8B908-6634-480C-B0F6-D55DDAAE0D6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D71BA186-FED3-4150-BAFA-5C1CB7934C5B}" type="datetimeFigureOut">
              <a:rPr lang="en-US" smtClean="0"/>
              <a:t>7/12/2019</a:t>
            </a:fld>
            <a:endParaRPr lang="en-US"/>
          </a:p>
        </p:txBody>
      </p:sp>
      <p:sp>
        <p:nvSpPr>
          <p:cNvPr id="15" name="Slide Number Placeholder 14"/>
          <p:cNvSpPr>
            <a:spLocks noGrp="1"/>
          </p:cNvSpPr>
          <p:nvPr>
            <p:ph type="sldNum" sz="quarter" idx="15"/>
          </p:nvPr>
        </p:nvSpPr>
        <p:spPr/>
        <p:txBody>
          <a:bodyPr/>
          <a:lstStyle>
            <a:lvl1pPr algn="ctr">
              <a:defRPr/>
            </a:lvl1pPr>
          </a:lstStyle>
          <a:p>
            <a:fld id="{1CC8B908-6634-480C-B0F6-D55DDAAE0D6A}"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71BA186-FED3-4150-BAFA-5C1CB7934C5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8B908-6634-480C-B0F6-D55DDAAE0D6A}"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1BA186-FED3-4150-BAFA-5C1CB7934C5B}"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8B908-6634-480C-B0F6-D55DDAAE0D6A}"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CC8B908-6634-480C-B0F6-D55DDAAE0D6A}"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D71BA186-FED3-4150-BAFA-5C1CB7934C5B}" type="datetimeFigureOut">
              <a:rPr lang="en-US" smtClean="0"/>
              <a:t>7/12/2019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1BA186-FED3-4150-BAFA-5C1CB7934C5B}" type="datetimeFigureOut">
              <a:rPr lang="en-US" smtClean="0"/>
              <a:t>7/12/2019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8B908-6634-480C-B0F6-D55DDAAE0D6A}"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BA186-FED3-4150-BAFA-5C1CB7934C5B}" type="datetimeFigureOut">
              <a:rPr lang="en-US" smtClean="0"/>
              <a:t>7/12/2019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8B908-6634-480C-B0F6-D55DDAAE0D6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D71BA186-FED3-4150-BAFA-5C1CB7934C5B}" type="datetimeFigureOut">
              <a:rPr lang="en-US" smtClean="0"/>
              <a:t>7/12/2019</a:t>
            </a:fld>
            <a:endParaRPr lang="en-US"/>
          </a:p>
        </p:txBody>
      </p:sp>
      <p:sp>
        <p:nvSpPr>
          <p:cNvPr id="9" name="Slide Number Placeholder 8"/>
          <p:cNvSpPr>
            <a:spLocks noGrp="1"/>
          </p:cNvSpPr>
          <p:nvPr>
            <p:ph type="sldNum" sz="quarter" idx="15"/>
          </p:nvPr>
        </p:nvSpPr>
        <p:spPr/>
        <p:txBody>
          <a:bodyPr/>
          <a:lstStyle/>
          <a:p>
            <a:fld id="{1CC8B908-6634-480C-B0F6-D55DDAAE0D6A}"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D71BA186-FED3-4150-BAFA-5C1CB7934C5B}" type="datetimeFigureOut">
              <a:rPr lang="en-US" smtClean="0"/>
              <a:t>7/12/2019</a:t>
            </a:fld>
            <a:endParaRPr lang="en-US"/>
          </a:p>
        </p:txBody>
      </p:sp>
      <p:sp>
        <p:nvSpPr>
          <p:cNvPr id="9" name="Slide Number Placeholder 8"/>
          <p:cNvSpPr>
            <a:spLocks noGrp="1"/>
          </p:cNvSpPr>
          <p:nvPr>
            <p:ph type="sldNum" sz="quarter" idx="11"/>
          </p:nvPr>
        </p:nvSpPr>
        <p:spPr/>
        <p:txBody>
          <a:bodyPr/>
          <a:lstStyle/>
          <a:p>
            <a:fld id="{1CC8B908-6634-480C-B0F6-D55DDAAE0D6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71BA186-FED3-4150-BAFA-5C1CB7934C5B}" type="datetimeFigureOut">
              <a:rPr lang="en-US" smtClean="0"/>
              <a:t>7/12/2019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CC8B908-6634-480C-B0F6-D55DDAAE0D6A}"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fieldstoneorganics.ca/" TargetMode="External"/><Relationship Id="rId2" Type="http://schemas.openxmlformats.org/officeDocument/2006/relationships/hyperlink" Target="http://www.ansonmills.com/" TargetMode="External"/><Relationship Id="rId1" Type="http://schemas.openxmlformats.org/officeDocument/2006/relationships/slideLayout" Target="../slideLayouts/slideLayout3.xml"/><Relationship Id="rId4" Type="http://schemas.openxmlformats.org/officeDocument/2006/relationships/hyperlink" Target="http://www.haydenmill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3390" y="3657600"/>
            <a:ext cx="8305800" cy="2895600"/>
          </a:xfrm>
        </p:spPr>
        <p:txBody>
          <a:bodyPr/>
          <a:lstStyle/>
          <a:p>
            <a:r>
              <a:rPr lang="en-US" sz="3200" b="1" dirty="0">
                <a:solidFill>
                  <a:srgbClr val="FFC000"/>
                </a:solidFill>
              </a:rPr>
              <a:t>Heritage Grains History, </a:t>
            </a:r>
          </a:p>
          <a:p>
            <a:r>
              <a:rPr lang="en-US" sz="3200" b="1" dirty="0">
                <a:solidFill>
                  <a:srgbClr val="FFC000"/>
                </a:solidFill>
              </a:rPr>
              <a:t>Benefits &amp; Methods</a:t>
            </a:r>
          </a:p>
          <a:p>
            <a:endParaRPr lang="en-US" sz="800" dirty="0">
              <a:solidFill>
                <a:srgbClr val="7030A0"/>
              </a:solidFill>
            </a:endParaRPr>
          </a:p>
          <a:p>
            <a:r>
              <a:rPr lang="en-US" sz="2400" b="1" dirty="0">
                <a:solidFill>
                  <a:schemeClr val="accent6">
                    <a:lumMod val="50000"/>
                  </a:schemeClr>
                </a:solidFill>
                <a:latin typeface="Constantia" panose="02030602050306030303" pitchFamily="18" charset="0"/>
              </a:rPr>
              <a:t>Richard Scheuerman &amp; Don Scheuerman</a:t>
            </a:r>
          </a:p>
          <a:p>
            <a:r>
              <a:rPr lang="en-US" sz="2400" b="1" dirty="0">
                <a:solidFill>
                  <a:schemeClr val="accent6">
                    <a:lumMod val="50000"/>
                  </a:schemeClr>
                </a:solidFill>
                <a:latin typeface="Constantia" panose="02030602050306030303" pitchFamily="18" charset="0"/>
              </a:rPr>
              <a:t>Palouse Colony Farm; Endicott, Washington</a:t>
            </a:r>
          </a:p>
          <a:p>
            <a:r>
              <a:rPr lang="en-US" sz="2400" b="1" dirty="0">
                <a:solidFill>
                  <a:schemeClr val="accent6">
                    <a:lumMod val="50000"/>
                  </a:schemeClr>
                </a:solidFill>
                <a:latin typeface="Constantia" panose="02030602050306030303" pitchFamily="18" charset="0"/>
              </a:rPr>
              <a:t>2019 Inland Northwest Artisan Grains Conference</a:t>
            </a:r>
          </a:p>
        </p:txBody>
      </p:sp>
      <p:sp>
        <p:nvSpPr>
          <p:cNvPr id="2" name="Title 1"/>
          <p:cNvSpPr>
            <a:spLocks noGrp="1"/>
          </p:cNvSpPr>
          <p:nvPr>
            <p:ph type="ctrTitle"/>
          </p:nvPr>
        </p:nvSpPr>
        <p:spPr>
          <a:xfrm>
            <a:off x="453390" y="2590800"/>
            <a:ext cx="8305800" cy="1066800"/>
          </a:xfrm>
        </p:spPr>
        <p:txBody>
          <a:bodyPr/>
          <a:lstStyle/>
          <a:p>
            <a:br>
              <a:rPr lang="en-US" sz="6000" b="1" dirty="0">
                <a:solidFill>
                  <a:schemeClr val="tx2">
                    <a:lumMod val="75000"/>
                  </a:schemeClr>
                </a:solidFill>
              </a:rPr>
            </a:br>
            <a:r>
              <a:rPr lang="en-US" sz="5400" b="1" dirty="0">
                <a:solidFill>
                  <a:srgbClr val="FFC000"/>
                </a:solidFill>
              </a:rPr>
              <a:t>Flavorful Authenticity</a:t>
            </a:r>
          </a:p>
        </p:txBody>
      </p:sp>
      <p:pic>
        <p:nvPicPr>
          <p:cNvPr id="5" name="Picture 4" descr="A close up of a lush green field&#10;&#10;Description automatically generated">
            <a:extLst>
              <a:ext uri="{FF2B5EF4-FFF2-40B4-BE49-F238E27FC236}">
                <a16:creationId xmlns:a16="http://schemas.microsoft.com/office/drawing/2014/main" id="{FF061696-0EED-4A50-A7A1-ADF1D5059B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52" b="21466"/>
          <a:stretch/>
        </p:blipFill>
        <p:spPr>
          <a:xfrm>
            <a:off x="1699667" y="495300"/>
            <a:ext cx="5744665" cy="2209800"/>
          </a:xfrm>
          <a:prstGeom prst="rect">
            <a:avLst/>
          </a:prstGeom>
          <a:ln w="57150">
            <a:solidFill>
              <a:schemeClr val="accent6">
                <a:lumMod val="50000"/>
              </a:schemeClr>
            </a:solidFill>
          </a:ln>
        </p:spPr>
      </p:pic>
    </p:spTree>
    <p:extLst>
      <p:ext uri="{BB962C8B-B14F-4D97-AF65-F5344CB8AC3E}">
        <p14:creationId xmlns:p14="http://schemas.microsoft.com/office/powerpoint/2010/main" val="5736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610600" cy="3505200"/>
          </a:xfrm>
        </p:spPr>
        <p:txBody>
          <a:bodyPr/>
          <a:lstStyle/>
          <a:p>
            <a:pPr>
              <a:lnSpc>
                <a:spcPct val="150000"/>
              </a:lnSpc>
            </a:pPr>
            <a:r>
              <a:rPr lang="en-US" sz="2000" b="1" dirty="0">
                <a:solidFill>
                  <a:srgbClr val="FFCC00"/>
                </a:solidFill>
                <a:effectLst/>
              </a:rPr>
              <a:t>	</a:t>
            </a: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r>
              <a:rPr lang="en-US" sz="2000" b="1" dirty="0">
                <a:solidFill>
                  <a:srgbClr val="FFCC00"/>
                </a:solidFill>
                <a:effectLst/>
              </a:rPr>
              <a:t>	</a:t>
            </a:r>
            <a:r>
              <a:rPr lang="en-US" sz="2000" b="1" u="sng" dirty="0">
                <a:solidFill>
                  <a:srgbClr val="FF9900"/>
                </a:solidFill>
                <a:effectLst/>
              </a:rPr>
              <a:t>Grower/Miller	Variety		Location        Website______________</a:t>
            </a:r>
            <a:br>
              <a:rPr lang="en-US" sz="1400" dirty="0">
                <a:solidFill>
                  <a:schemeClr val="accent6">
                    <a:lumMod val="50000"/>
                  </a:schemeClr>
                </a:solidFill>
                <a:effectLst/>
              </a:rPr>
            </a:br>
            <a:r>
              <a:rPr lang="en-US" sz="1400" b="1" dirty="0">
                <a:solidFill>
                  <a:schemeClr val="accent6">
                    <a:lumMod val="50000"/>
                  </a:schemeClr>
                </a:solidFill>
                <a:effectLst/>
              </a:rPr>
              <a:t> </a:t>
            </a:r>
            <a:br>
              <a:rPr lang="en-US" sz="1400" dirty="0">
                <a:solidFill>
                  <a:schemeClr val="accent6">
                    <a:lumMod val="50000"/>
                  </a:schemeClr>
                </a:solidFill>
                <a:effectLst/>
              </a:rPr>
            </a:br>
            <a:r>
              <a:rPr lang="en-US" sz="1400" dirty="0">
                <a:solidFill>
                  <a:schemeClr val="accent6">
                    <a:lumMod val="50000"/>
                  </a:schemeClr>
                </a:solidFill>
                <a:effectLst/>
              </a:rPr>
              <a:t>	</a:t>
            </a:r>
            <a:r>
              <a:rPr lang="en-US" sz="1600" b="1" dirty="0">
                <a:solidFill>
                  <a:schemeClr val="accent6">
                    <a:lumMod val="50000"/>
                  </a:schemeClr>
                </a:solidFill>
                <a:effectLst/>
              </a:rPr>
              <a:t>Anson Mills	</a:t>
            </a:r>
            <a:r>
              <a:rPr lang="en-US" sz="1600" dirty="0">
                <a:solidFill>
                  <a:schemeClr val="accent6">
                    <a:lumMod val="50000"/>
                  </a:schemeClr>
                </a:solidFill>
                <a:effectLst/>
              </a:rPr>
              <a:t>Red May, Farro 	Columbia, SC         </a:t>
            </a:r>
            <a:r>
              <a:rPr lang="en-US" sz="1600" u="sng" dirty="0">
                <a:solidFill>
                  <a:schemeClr val="accent6">
                    <a:lumMod val="50000"/>
                  </a:schemeClr>
                </a:solidFill>
                <a:effectLst/>
                <a:hlinkClick r:id="rId2">
                  <a:extLst>
                    <a:ext uri="{A12FA001-AC4F-418D-AE19-62706E023703}">
                      <ahyp:hlinkClr xmlns:ahyp="http://schemas.microsoft.com/office/drawing/2018/hyperlinkcolor" val="tx"/>
                    </a:ext>
                  </a:extLst>
                </a:hlinkClick>
              </a:rPr>
              <a:t>ansonmills.com</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Camas Country Mill	</a:t>
            </a:r>
            <a:r>
              <a:rPr lang="en-US" sz="1600" dirty="0">
                <a:solidFill>
                  <a:schemeClr val="accent6">
                    <a:lumMod val="50000"/>
                  </a:schemeClr>
                </a:solidFill>
                <a:effectLst/>
              </a:rPr>
              <a:t>Emmer, Spelt	Eugene, OR            </a:t>
            </a:r>
            <a:r>
              <a:rPr lang="en-US" sz="1600" u="sng" dirty="0">
                <a:solidFill>
                  <a:schemeClr val="accent6">
                    <a:lumMod val="50000"/>
                  </a:schemeClr>
                </a:solidFill>
                <a:effectLst/>
              </a:rPr>
              <a:t> camascountrymill.com</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Earth Dharma Farm	</a:t>
            </a:r>
            <a:r>
              <a:rPr lang="en-US" sz="1600" dirty="0">
                <a:solidFill>
                  <a:schemeClr val="accent6">
                    <a:lumMod val="50000"/>
                  </a:schemeClr>
                </a:solidFill>
                <a:effectLst/>
              </a:rPr>
              <a:t>Fultz, Kanred	Jackson, ME             </a:t>
            </a:r>
            <a:r>
              <a:rPr lang="en-US" sz="1600" u="sng" dirty="0">
                <a:solidFill>
                  <a:schemeClr val="accent6">
                    <a:lumMod val="50000"/>
                  </a:schemeClr>
                </a:solidFill>
                <a:effectLst/>
              </a:rPr>
              <a:t>earthdharmafarm.com</a:t>
            </a:r>
            <a:r>
              <a:rPr lang="en-US" sz="1600" dirty="0">
                <a:solidFill>
                  <a:schemeClr val="accent6">
                    <a:lumMod val="50000"/>
                  </a:schemeClr>
                </a:solidFill>
                <a:effectLst/>
              </a:rPr>
              <a:t>	</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Fieldstone Organics</a:t>
            </a:r>
            <a:r>
              <a:rPr lang="en-US" sz="1600" dirty="0">
                <a:solidFill>
                  <a:schemeClr val="accent6">
                    <a:lumMod val="50000"/>
                  </a:schemeClr>
                </a:solidFill>
                <a:effectLst/>
              </a:rPr>
              <a:t>	Red Fife	                        Armstrong, BC       </a:t>
            </a:r>
            <a:r>
              <a:rPr lang="en-US" sz="1600" u="sng" dirty="0">
                <a:solidFill>
                  <a:schemeClr val="accent6">
                    <a:lumMod val="50000"/>
                  </a:schemeClr>
                </a:solidFill>
                <a:effectLst/>
                <a:hlinkClick r:id="rId3">
                  <a:extLst>
                    <a:ext uri="{A12FA001-AC4F-418D-AE19-62706E023703}">
                      <ahyp:hlinkClr xmlns:ahyp="http://schemas.microsoft.com/office/drawing/2018/hyperlinkcolor" val="tx"/>
                    </a:ext>
                  </a:extLst>
                </a:hlinkClick>
              </a:rPr>
              <a:t>fieldstoneorganics.ca</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Hayden Flour Mill</a:t>
            </a:r>
            <a:r>
              <a:rPr lang="en-US" sz="1600" dirty="0">
                <a:solidFill>
                  <a:schemeClr val="accent6">
                    <a:lumMod val="50000"/>
                  </a:schemeClr>
                </a:solidFill>
                <a:effectLst/>
              </a:rPr>
              <a:t>	White Sonora, Farro	Tempe, AZ               </a:t>
            </a:r>
            <a:r>
              <a:rPr lang="en-US" sz="1600" u="sng" dirty="0">
                <a:solidFill>
                  <a:schemeClr val="accent6">
                    <a:lumMod val="50000"/>
                  </a:schemeClr>
                </a:solidFill>
                <a:effectLst/>
                <a:hlinkClick r:id="rId4">
                  <a:extLst>
                    <a:ext uri="{A12FA001-AC4F-418D-AE19-62706E023703}">
                      <ahyp:hlinkClr xmlns:ahyp="http://schemas.microsoft.com/office/drawing/2018/hyperlinkcolor" val="tx"/>
                    </a:ext>
                  </a:extLst>
                </a:hlinkClick>
              </a:rPr>
              <a:t>haydenmills.com</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Heritage Conservancy      </a:t>
            </a:r>
            <a:r>
              <a:rPr lang="en-US" sz="1600" dirty="0">
                <a:solidFill>
                  <a:schemeClr val="accent6">
                    <a:lumMod val="50000"/>
                  </a:schemeClr>
                </a:solidFill>
                <a:effectLst/>
              </a:rPr>
              <a:t>Einkorn, Emmer 	Colrain, MA             </a:t>
            </a:r>
            <a:r>
              <a:rPr lang="en-US" sz="1600" u="sng" dirty="0">
                <a:solidFill>
                  <a:schemeClr val="accent6">
                    <a:lumMod val="50000"/>
                  </a:schemeClr>
                </a:solidFill>
                <a:effectLst/>
              </a:rPr>
              <a:t>growseed.org</a:t>
            </a:r>
            <a:r>
              <a:rPr lang="en-US" sz="1600" dirty="0">
                <a:solidFill>
                  <a:schemeClr val="accent6">
                    <a:lumMod val="50000"/>
                  </a:schemeClr>
                </a:solidFill>
                <a:effectLst/>
              </a:rPr>
              <a:t>            </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Montana Flour &amp; Grain</a:t>
            </a:r>
            <a:r>
              <a:rPr lang="en-US" sz="1600" dirty="0">
                <a:solidFill>
                  <a:schemeClr val="accent6">
                    <a:lumMod val="50000"/>
                  </a:schemeClr>
                </a:solidFill>
                <a:effectLst/>
              </a:rPr>
              <a:t>   Khorasan (Kamut)	Fort Benton, MT    </a:t>
            </a:r>
            <a:r>
              <a:rPr lang="en-US" sz="1600" u="sng" dirty="0">
                <a:solidFill>
                  <a:schemeClr val="accent6">
                    <a:lumMod val="50000"/>
                  </a:schemeClr>
                </a:solidFill>
                <a:effectLst/>
              </a:rPr>
              <a:t>montanaflour.com</a:t>
            </a:r>
            <a:br>
              <a:rPr lang="en-US" sz="1600" dirty="0">
                <a:solidFill>
                  <a:schemeClr val="accent6">
                    <a:lumMod val="50000"/>
                  </a:schemeClr>
                </a:solidFill>
                <a:effectLst/>
              </a:rPr>
            </a:br>
            <a:r>
              <a:rPr lang="en-US" sz="1600" dirty="0">
                <a:solidFill>
                  <a:schemeClr val="accent6">
                    <a:lumMod val="50000"/>
                  </a:schemeClr>
                </a:solidFill>
                <a:effectLst/>
              </a:rPr>
              <a:t>	</a:t>
            </a:r>
            <a:r>
              <a:rPr lang="en-US" sz="1600" b="1" dirty="0">
                <a:solidFill>
                  <a:schemeClr val="accent6">
                    <a:lumMod val="50000"/>
                  </a:schemeClr>
                </a:solidFill>
                <a:effectLst/>
              </a:rPr>
              <a:t>Spearville Flour Mill</a:t>
            </a:r>
            <a:r>
              <a:rPr lang="en-US" sz="1600" dirty="0">
                <a:solidFill>
                  <a:schemeClr val="accent6">
                    <a:lumMod val="50000"/>
                  </a:schemeClr>
                </a:solidFill>
                <a:effectLst/>
              </a:rPr>
              <a:t>	Red Fife, Acadia	Woodstock, NB      </a:t>
            </a:r>
            <a:r>
              <a:rPr lang="en-US" sz="1600" u="sng" dirty="0">
                <a:solidFill>
                  <a:schemeClr val="accent6">
                    <a:lumMod val="50000"/>
                  </a:schemeClr>
                </a:solidFill>
                <a:effectLst/>
              </a:rPr>
              <a:t>speervilleflourmill.ca</a:t>
            </a:r>
            <a:br>
              <a:rPr lang="en-US" dirty="0">
                <a:effectLst/>
              </a:rPr>
            </a:br>
            <a:endParaRPr lang="en-US" dirty="0"/>
          </a:p>
        </p:txBody>
      </p:sp>
      <p:sp>
        <p:nvSpPr>
          <p:cNvPr id="3" name="Text Placeholder 2"/>
          <p:cNvSpPr>
            <a:spLocks noGrp="1"/>
          </p:cNvSpPr>
          <p:nvPr>
            <p:ph type="body" idx="1"/>
          </p:nvPr>
        </p:nvSpPr>
        <p:spPr>
          <a:xfrm>
            <a:off x="457200" y="5181600"/>
            <a:ext cx="8153400" cy="1143000"/>
          </a:xfrm>
        </p:spPr>
        <p:txBody>
          <a:bodyPr>
            <a:normAutofit/>
          </a:bodyPr>
          <a:lstStyle/>
          <a:p>
            <a:r>
              <a:rPr lang="en-US" sz="3200" dirty="0">
                <a:solidFill>
                  <a:srgbClr val="FF9900"/>
                </a:solidFill>
              </a:rPr>
              <a:t>Sample Regional Seed Providers</a:t>
            </a:r>
          </a:p>
        </p:txBody>
      </p:sp>
    </p:spTree>
    <p:extLst>
      <p:ext uri="{BB962C8B-B14F-4D97-AF65-F5344CB8AC3E}">
        <p14:creationId xmlns:p14="http://schemas.microsoft.com/office/powerpoint/2010/main" val="364808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4958864"/>
            <a:ext cx="7924800" cy="1289536"/>
          </a:xfrm>
        </p:spPr>
        <p:txBody>
          <a:bodyPr>
            <a:normAutofit/>
          </a:bodyPr>
          <a:lstStyle/>
          <a:p>
            <a:r>
              <a:rPr lang="en-US" sz="3600" b="1" dirty="0">
                <a:solidFill>
                  <a:schemeClr val="accent6">
                    <a:lumMod val="50000"/>
                  </a:schemeClr>
                </a:solidFill>
                <a:latin typeface="Century Schoolbook" panose="02040604050505020304" pitchFamily="18" charset="0"/>
              </a:rPr>
              <a:t>What production models exist?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000" r="17334"/>
          <a:stretch/>
        </p:blipFill>
        <p:spPr>
          <a:xfrm>
            <a:off x="664684" y="527536"/>
            <a:ext cx="3662812" cy="4120664"/>
          </a:xfrm>
          <a:prstGeom prst="rect">
            <a:avLst/>
          </a:prstGeom>
          <a:ln w="76200">
            <a:solidFill>
              <a:srgbClr val="FFCC00"/>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671"/>
          <a:stretch/>
        </p:blipFill>
        <p:spPr>
          <a:xfrm>
            <a:off x="4799884" y="527536"/>
            <a:ext cx="3429716" cy="4164224"/>
          </a:xfrm>
          <a:prstGeom prst="rect">
            <a:avLst/>
          </a:prstGeom>
          <a:ln w="76200">
            <a:solidFill>
              <a:schemeClr val="accent6">
                <a:lumMod val="50000"/>
              </a:schemeClr>
            </a:solidFill>
          </a:ln>
        </p:spPr>
      </p:pic>
    </p:spTree>
    <p:extLst>
      <p:ext uri="{BB962C8B-B14F-4D97-AF65-F5344CB8AC3E}">
        <p14:creationId xmlns:p14="http://schemas.microsoft.com/office/powerpoint/2010/main" val="1729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9526" y="1571624"/>
            <a:ext cx="4953001" cy="3714750"/>
          </a:xfrm>
          <a:ln w="76200">
            <a:solidFill>
              <a:srgbClr val="FF9900"/>
            </a:solidFill>
          </a:ln>
        </p:spPr>
      </p:pic>
      <p:sp>
        <p:nvSpPr>
          <p:cNvPr id="4" name="Content Placeholder 3"/>
          <p:cNvSpPr>
            <a:spLocks noGrp="1"/>
          </p:cNvSpPr>
          <p:nvPr>
            <p:ph sz="half" idx="2"/>
          </p:nvPr>
        </p:nvSpPr>
        <p:spPr>
          <a:xfrm>
            <a:off x="4648200" y="762000"/>
            <a:ext cx="4343400" cy="5638800"/>
          </a:xfrm>
        </p:spPr>
        <p:txBody>
          <a:bodyPr>
            <a:normAutofit/>
          </a:bodyPr>
          <a:lstStyle/>
          <a:p>
            <a:pPr marL="0" indent="0">
              <a:buNone/>
            </a:pPr>
            <a:endParaRPr lang="en-US" dirty="0"/>
          </a:p>
          <a:p>
            <a:pPr marL="0" indent="0">
              <a:buNone/>
            </a:pPr>
            <a:r>
              <a:rPr lang="en-US" dirty="0">
                <a:solidFill>
                  <a:schemeClr val="accent6">
                    <a:lumMod val="50000"/>
                  </a:schemeClr>
                </a:solidFill>
              </a:rPr>
              <a:t>A. Conventional</a:t>
            </a:r>
          </a:p>
          <a:p>
            <a:pPr marL="0" indent="0">
              <a:buNone/>
            </a:pPr>
            <a:r>
              <a:rPr lang="en-US" dirty="0">
                <a:solidFill>
                  <a:schemeClr val="accent6">
                    <a:lumMod val="50000"/>
                  </a:schemeClr>
                </a:solidFill>
              </a:rPr>
              <a:t>(high production, commodity markets) </a:t>
            </a:r>
          </a:p>
          <a:p>
            <a:endParaRPr lang="en-US" dirty="0">
              <a:solidFill>
                <a:schemeClr val="accent6">
                  <a:lumMod val="50000"/>
                </a:schemeClr>
              </a:solidFill>
            </a:endParaRPr>
          </a:p>
          <a:p>
            <a:pPr marL="0" indent="0">
              <a:buNone/>
            </a:pPr>
            <a:r>
              <a:rPr lang="en-US" dirty="0">
                <a:solidFill>
                  <a:schemeClr val="accent6">
                    <a:lumMod val="50000"/>
                  </a:schemeClr>
                </a:solidFill>
              </a:rPr>
              <a:t>B. Restorative/“Ag in the Middle”</a:t>
            </a:r>
          </a:p>
          <a:p>
            <a:pPr marL="0" indent="0">
              <a:buNone/>
            </a:pPr>
            <a:endParaRPr lang="en-US" dirty="0">
              <a:solidFill>
                <a:schemeClr val="accent6">
                  <a:lumMod val="50000"/>
                </a:schemeClr>
              </a:solidFill>
            </a:endParaRPr>
          </a:p>
          <a:p>
            <a:pPr marL="0" indent="0">
              <a:buNone/>
            </a:pPr>
            <a:r>
              <a:rPr lang="en-US" dirty="0">
                <a:solidFill>
                  <a:schemeClr val="accent6">
                    <a:lumMod val="50000"/>
                  </a:schemeClr>
                </a:solidFill>
              </a:rPr>
              <a:t>C. Organic/Biodynamic</a:t>
            </a:r>
          </a:p>
          <a:p>
            <a:pPr marL="0" indent="0">
              <a:buNone/>
            </a:pPr>
            <a:r>
              <a:rPr lang="en-US" dirty="0">
                <a:solidFill>
                  <a:schemeClr val="accent6">
                    <a:lumMod val="50000"/>
                  </a:schemeClr>
                </a:solidFill>
              </a:rPr>
              <a:t>(lower production, specialty markets)</a:t>
            </a:r>
          </a:p>
          <a:p>
            <a:pPr marL="0" indent="0">
              <a:buNone/>
            </a:pPr>
            <a:endParaRPr lang="en-US" dirty="0">
              <a:solidFill>
                <a:schemeClr val="accent6">
                  <a:lumMod val="50000"/>
                </a:schemeClr>
              </a:solidFill>
            </a:endParaRPr>
          </a:p>
        </p:txBody>
      </p:sp>
    </p:spTree>
    <p:extLst>
      <p:ext uri="{BB962C8B-B14F-4D97-AF65-F5344CB8AC3E}">
        <p14:creationId xmlns:p14="http://schemas.microsoft.com/office/powerpoint/2010/main" val="172792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4419600"/>
          </a:xfrm>
        </p:spPr>
        <p:txBody>
          <a:bodyPr/>
          <a:lstStyle/>
          <a:p>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br>
              <a:rPr lang="en-US" sz="3200" dirty="0">
                <a:solidFill>
                  <a:schemeClr val="accent2">
                    <a:lumMod val="50000"/>
                  </a:schemeClr>
                </a:solidFill>
              </a:rPr>
            </a:br>
            <a:r>
              <a:rPr lang="en-US" sz="2800" dirty="0">
                <a:solidFill>
                  <a:schemeClr val="accent2">
                    <a:lumMod val="50000"/>
                  </a:schemeClr>
                </a:solidFill>
              </a:rPr>
              <a:t>1. Participate holistically with the natural world, considering the environment in relation to educational, economic, social, and personal goals.</a:t>
            </a:r>
          </a:p>
        </p:txBody>
      </p:sp>
      <p:sp>
        <p:nvSpPr>
          <p:cNvPr id="3" name="Text Placeholder 2"/>
          <p:cNvSpPr>
            <a:spLocks noGrp="1"/>
          </p:cNvSpPr>
          <p:nvPr>
            <p:ph type="body" idx="1"/>
          </p:nvPr>
        </p:nvSpPr>
        <p:spPr>
          <a:xfrm>
            <a:off x="685800" y="5257800"/>
            <a:ext cx="7924800" cy="1143000"/>
          </a:xfrm>
        </p:spPr>
        <p:txBody>
          <a:bodyPr>
            <a:normAutofit/>
          </a:bodyPr>
          <a:lstStyle/>
          <a:p>
            <a:r>
              <a:rPr lang="en-US" sz="2800" b="1" dirty="0">
                <a:solidFill>
                  <a:srgbClr val="FFCC00"/>
                </a:solidFill>
              </a:rPr>
              <a:t>Core Principles of Restorative Agriculture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1267" b="23230"/>
          <a:stretch/>
        </p:blipFill>
        <p:spPr>
          <a:xfrm>
            <a:off x="1828800" y="533400"/>
            <a:ext cx="5334000" cy="2620440"/>
          </a:xfrm>
          <a:prstGeom prst="rect">
            <a:avLst/>
          </a:prstGeom>
          <a:ln w="76200">
            <a:solidFill>
              <a:schemeClr val="accent3">
                <a:lumMod val="50000"/>
              </a:schemeClr>
            </a:solidFill>
          </a:ln>
        </p:spPr>
      </p:pic>
    </p:spTree>
    <p:extLst>
      <p:ext uri="{BB962C8B-B14F-4D97-AF65-F5344CB8AC3E}">
        <p14:creationId xmlns:p14="http://schemas.microsoft.com/office/powerpoint/2010/main" val="23668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3657600"/>
          </a:xfrm>
        </p:spPr>
        <p:txBody>
          <a:bodyPr>
            <a:normAutofit/>
          </a:bodyPr>
          <a:lstStyle/>
          <a:p>
            <a:r>
              <a:rPr lang="en-US" sz="3200" dirty="0">
                <a:solidFill>
                  <a:schemeClr val="accent2">
                    <a:lumMod val="50000"/>
                  </a:schemeClr>
                </a:solidFill>
              </a:rPr>
              <a:t>2. Value natural resources within the capacity of landscapes to promote healthy soil for production of crops by reducing erosion and artificial inputs.</a:t>
            </a:r>
            <a:br>
              <a:rPr lang="en-US" sz="3200" dirty="0">
                <a:solidFill>
                  <a:schemeClr val="accent2">
                    <a:lumMod val="50000"/>
                  </a:schemeClr>
                </a:solidFill>
              </a:rPr>
            </a:br>
            <a:r>
              <a:rPr lang="en-US" sz="3200" dirty="0">
                <a:solidFill>
                  <a:schemeClr val="accent2">
                    <a:lumMod val="50000"/>
                  </a:schemeClr>
                </a:solidFill>
              </a:rPr>
              <a:t>3. Promote and document the diversity of local landscapes in natural flora and fauna, and in crops and livestock.</a:t>
            </a:r>
            <a:endParaRPr lang="en-US" sz="32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5454"/>
          <a:stretch/>
        </p:blipFill>
        <p:spPr>
          <a:xfrm>
            <a:off x="4343400" y="3962400"/>
            <a:ext cx="3574906" cy="2286000"/>
          </a:xfrm>
          <a:prstGeom prst="rect">
            <a:avLst/>
          </a:prstGeom>
          <a:ln w="57150">
            <a:solidFill>
              <a:schemeClr val="accent3">
                <a:lumMod val="75000"/>
              </a:schemeClr>
            </a:solidFill>
          </a:ln>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3962400"/>
            <a:ext cx="3007360" cy="2255520"/>
          </a:xfrm>
          <a:ln w="57150">
            <a:solidFill>
              <a:srgbClr val="CC9900"/>
            </a:solidFill>
          </a:ln>
        </p:spPr>
      </p:pic>
    </p:spTree>
    <p:extLst>
      <p:ext uri="{BB962C8B-B14F-4D97-AF65-F5344CB8AC3E}">
        <p14:creationId xmlns:p14="http://schemas.microsoft.com/office/powerpoint/2010/main" val="2845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924800" cy="4800600"/>
          </a:xfrm>
        </p:spPr>
        <p:txBody>
          <a:bodyPr/>
          <a:lstStyle/>
          <a:p>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3600" dirty="0">
                <a:solidFill>
                  <a:srgbClr val="FFC000"/>
                </a:solidFill>
                <a:latin typeface="Cambria" panose="02040503050406030204" pitchFamily="18" charset="0"/>
              </a:rPr>
            </a:br>
            <a:br>
              <a:rPr lang="en-US" sz="2800" dirty="0">
                <a:solidFill>
                  <a:schemeClr val="bg1"/>
                </a:solidFill>
                <a:latin typeface="Cambria" panose="02040503050406030204" pitchFamily="18" charset="0"/>
              </a:rPr>
            </a:br>
            <a:br>
              <a:rPr lang="en-US" sz="2800" dirty="0">
                <a:solidFill>
                  <a:schemeClr val="bg1"/>
                </a:solidFill>
                <a:latin typeface="Cambria" panose="02040503050406030204" pitchFamily="18" charset="0"/>
              </a:rPr>
            </a:br>
            <a:br>
              <a:rPr lang="en-US" sz="2800" dirty="0">
                <a:solidFill>
                  <a:schemeClr val="bg1"/>
                </a:solidFill>
                <a:latin typeface="Cambria" panose="02040503050406030204" pitchFamily="18" charset="0"/>
              </a:rPr>
            </a:br>
            <a:br>
              <a:rPr lang="en-US" sz="2800" dirty="0">
                <a:solidFill>
                  <a:schemeClr val="bg1"/>
                </a:solidFill>
                <a:latin typeface="Cambria" panose="02040503050406030204" pitchFamily="18" charset="0"/>
              </a:rPr>
            </a:br>
            <a:br>
              <a:rPr lang="en-US" sz="2800" dirty="0">
                <a:solidFill>
                  <a:schemeClr val="bg1"/>
                </a:solidFill>
                <a:latin typeface="Cambria" panose="02040503050406030204" pitchFamily="18" charset="0"/>
              </a:rPr>
            </a:br>
            <a:br>
              <a:rPr lang="en-US" sz="2800" dirty="0">
                <a:solidFill>
                  <a:schemeClr val="bg1"/>
                </a:solidFill>
                <a:latin typeface="Cambria" panose="02040503050406030204" pitchFamily="18" charset="0"/>
              </a:rPr>
            </a:br>
            <a:r>
              <a:rPr lang="en-US" sz="2800" dirty="0">
                <a:solidFill>
                  <a:schemeClr val="accent6">
                    <a:lumMod val="50000"/>
                  </a:schemeClr>
                </a:solidFill>
                <a:latin typeface="Cambria" panose="02040503050406030204" pitchFamily="18" charset="0"/>
              </a:rPr>
              <a:t>--Quality specifications; e. g., 2018 PCF crop: </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     </a:t>
            </a:r>
            <a:r>
              <a:rPr lang="en-US" sz="2800" dirty="0">
                <a:solidFill>
                  <a:srgbClr val="CC3300"/>
                </a:solidFill>
                <a:latin typeface="Cambria" panose="02040503050406030204" pitchFamily="18" charset="0"/>
              </a:rPr>
              <a:t>Turkey Red—61.3 TW, 13.3% protein, FN 520</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     </a:t>
            </a:r>
            <a:r>
              <a:rPr lang="en-US" sz="2800" dirty="0">
                <a:solidFill>
                  <a:schemeClr val="accent6">
                    <a:lumMod val="20000"/>
                    <a:lumOff val="80000"/>
                  </a:schemeClr>
                </a:solidFill>
                <a:latin typeface="Cambria" panose="02040503050406030204" pitchFamily="18" charset="0"/>
              </a:rPr>
              <a:t>White Lammas—62 TW, 14.2% protein, FN 362</a:t>
            </a:r>
            <a:br>
              <a:rPr lang="en-US" sz="2800" dirty="0">
                <a:latin typeface="Cambria" panose="02040503050406030204" pitchFamily="18" charset="0"/>
              </a:rPr>
            </a:br>
            <a:r>
              <a:rPr lang="en-US" sz="2800" dirty="0">
                <a:solidFill>
                  <a:schemeClr val="accent6">
                    <a:lumMod val="50000"/>
                  </a:schemeClr>
                </a:solidFill>
                <a:latin typeface="Cambria" panose="02040503050406030204" pitchFamily="18" charset="0"/>
              </a:rPr>
              <a:t>--Higher mineral levels than modern cultivars (esp.           </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     iron, magnesium, phosphorus, selenium)</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--Significant genetic variation for disease resistance</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--Distinct culinary attributes (e.g., English Lammas /</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     French Touzelle / Spanish Sonora specialty flours)</a:t>
            </a:r>
            <a:br>
              <a:rPr lang="en-US" sz="2800" dirty="0">
                <a:solidFill>
                  <a:schemeClr val="accent6">
                    <a:lumMod val="50000"/>
                  </a:schemeClr>
                </a:solidFill>
                <a:latin typeface="Cambria" panose="02040503050406030204" pitchFamily="18" charset="0"/>
              </a:rPr>
            </a:br>
            <a:r>
              <a:rPr lang="en-US" sz="2800" dirty="0">
                <a:solidFill>
                  <a:schemeClr val="accent6">
                    <a:lumMod val="50000"/>
                  </a:schemeClr>
                </a:solidFill>
                <a:latin typeface="Cambria" panose="02040503050406030204" pitchFamily="18" charset="0"/>
              </a:rPr>
              <a:t>--Ecotourism</a:t>
            </a:r>
            <a:br>
              <a:rPr lang="en-US" sz="2800" dirty="0"/>
            </a:br>
            <a:endParaRPr lang="en-US" sz="2800" dirty="0"/>
          </a:p>
        </p:txBody>
      </p:sp>
      <p:sp>
        <p:nvSpPr>
          <p:cNvPr id="3" name="Text Placeholder 2"/>
          <p:cNvSpPr>
            <a:spLocks noGrp="1"/>
          </p:cNvSpPr>
          <p:nvPr>
            <p:ph type="body" idx="1"/>
          </p:nvPr>
        </p:nvSpPr>
        <p:spPr>
          <a:xfrm>
            <a:off x="685800" y="5029200"/>
            <a:ext cx="7924800" cy="1295400"/>
          </a:xfrm>
        </p:spPr>
        <p:txBody>
          <a:bodyPr/>
          <a:lstStyle/>
          <a:p>
            <a:r>
              <a:rPr lang="en-US" sz="2400" b="1" dirty="0">
                <a:solidFill>
                  <a:srgbClr val="FFC000"/>
                </a:solidFill>
                <a:latin typeface="Cambria" panose="02040503050406030204" pitchFamily="18" charset="0"/>
              </a:rPr>
              <a:t>21</a:t>
            </a:r>
            <a:r>
              <a:rPr lang="en-US" sz="2400" b="1" baseline="30000" dirty="0">
                <a:solidFill>
                  <a:srgbClr val="FFC000"/>
                </a:solidFill>
                <a:latin typeface="Cambria" panose="02040503050406030204" pitchFamily="18" charset="0"/>
              </a:rPr>
              <a:t>ST</a:t>
            </a:r>
            <a:r>
              <a:rPr lang="en-US" sz="2400" b="1" dirty="0">
                <a:solidFill>
                  <a:srgbClr val="FFC000"/>
                </a:solidFill>
                <a:latin typeface="Cambria" panose="02040503050406030204" pitchFamily="18" charset="0"/>
              </a:rPr>
              <a:t> CENTURY HERITAGE GRAINS RELEVANCE</a:t>
            </a:r>
          </a:p>
          <a:p>
            <a:r>
              <a:rPr lang="en-US" dirty="0">
                <a:solidFill>
                  <a:srgbClr val="FFC000"/>
                </a:solidFill>
                <a:latin typeface="Cambria" panose="02040503050406030204" pitchFamily="18" charset="0"/>
              </a:rPr>
              <a:t>Source: A. A. Jaradat, </a:t>
            </a:r>
            <a:r>
              <a:rPr lang="en-US" i="1" dirty="0">
                <a:solidFill>
                  <a:srgbClr val="FFC000"/>
                </a:solidFill>
                <a:latin typeface="Cambria" panose="02040503050406030204" pitchFamily="18" charset="0"/>
              </a:rPr>
              <a:t>Wheat Landraces: Genetic Resources for Sustenance and Sustainability </a:t>
            </a:r>
            <a:r>
              <a:rPr lang="en-US" dirty="0">
                <a:solidFill>
                  <a:srgbClr val="FFC000"/>
                </a:solidFill>
                <a:latin typeface="Cambria" panose="02040503050406030204" pitchFamily="18" charset="0"/>
              </a:rPr>
              <a:t>(USDA-ARS, 2011)</a:t>
            </a:r>
          </a:p>
        </p:txBody>
      </p:sp>
    </p:spTree>
    <p:extLst>
      <p:ext uri="{BB962C8B-B14F-4D97-AF65-F5344CB8AC3E}">
        <p14:creationId xmlns:p14="http://schemas.microsoft.com/office/powerpoint/2010/main" val="35878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457200"/>
            <a:ext cx="7391400" cy="5416868"/>
          </a:xfrm>
          <a:prstGeom prst="rect">
            <a:avLst/>
          </a:prstGeom>
        </p:spPr>
        <p:txBody>
          <a:bodyPr wrap="square">
            <a:spAutoFit/>
          </a:bodyPr>
          <a:lstStyle/>
          <a:p>
            <a:endParaRPr lang="en-US" sz="1200" b="1" u="sng" dirty="0">
              <a:solidFill>
                <a:srgbClr val="CC9900"/>
              </a:solidFill>
              <a:latin typeface="Cambria" panose="02040503050406030204" pitchFamily="18" charset="0"/>
              <a:ea typeface="Calibri" panose="020F0502020204030204" pitchFamily="34" charset="0"/>
              <a:cs typeface="Times New Roman" panose="02020603050405020304" pitchFamily="18" charset="0"/>
            </a:endParaRPr>
          </a:p>
          <a:p>
            <a:endParaRPr lang="en-US" sz="1200" b="1" u="sng" dirty="0">
              <a:solidFill>
                <a:srgbClr val="CC9900"/>
              </a:solidFill>
              <a:latin typeface="Cambria" panose="02040503050406030204" pitchFamily="18" charset="0"/>
              <a:ea typeface="Calibri" panose="020F0502020204030204" pitchFamily="34" charset="0"/>
              <a:cs typeface="Times New Roman" panose="02020603050405020304" pitchFamily="18" charset="0"/>
            </a:endParaRPr>
          </a:p>
          <a:p>
            <a:endParaRPr lang="en-US" sz="1200" b="1" u="sng" dirty="0">
              <a:solidFill>
                <a:srgbClr val="CC9900"/>
              </a:solidFill>
              <a:latin typeface="Cambria" panose="02040503050406030204" pitchFamily="18" charset="0"/>
              <a:ea typeface="Calibri" panose="020F0502020204030204" pitchFamily="34" charset="0"/>
              <a:cs typeface="Times New Roman" panose="02020603050405020304" pitchFamily="18" charset="0"/>
            </a:endParaRPr>
          </a:p>
          <a:p>
            <a:endParaRPr lang="en-US" sz="1200" b="1" u="sng" dirty="0">
              <a:solidFill>
                <a:srgbClr val="CC9900"/>
              </a:solidFill>
              <a:latin typeface="Cambria" panose="02040503050406030204" pitchFamily="18" charset="0"/>
              <a:ea typeface="Calibri" panose="020F0502020204030204" pitchFamily="34" charset="0"/>
              <a:cs typeface="Times New Roman" panose="02020603050405020304" pitchFamily="18" charset="0"/>
            </a:endParaRPr>
          </a:p>
          <a:p>
            <a:endParaRPr lang="en-US" sz="1400" b="1" u="sng" dirty="0">
              <a:solidFill>
                <a:schemeClr val="accent3">
                  <a:lumMod val="60000"/>
                  <a:lumOff val="40000"/>
                </a:schemeClr>
              </a:solidFill>
              <a:latin typeface="Cambria" panose="02040503050406030204" pitchFamily="18" charset="0"/>
              <a:ea typeface="Calibri" panose="020F0502020204030204" pitchFamily="34" charset="0"/>
              <a:cs typeface="Times New Roman" panose="02020603050405020304" pitchFamily="18" charset="0"/>
            </a:endParaRPr>
          </a:p>
          <a:p>
            <a:r>
              <a:rPr lang="en-US" sz="1400" b="1" u="sng" dirty="0">
                <a:solidFill>
                  <a:srgbClr val="FFCC00"/>
                </a:solidFill>
                <a:latin typeface="Cambria" panose="02040503050406030204" pitchFamily="18" charset="0"/>
                <a:ea typeface="Calibri" panose="020F0502020204030204" pitchFamily="34" charset="0"/>
                <a:cs typeface="Times New Roman" panose="02020603050405020304" pitchFamily="18" charset="0"/>
              </a:rPr>
              <a:t>Wheat Genotype</a:t>
            </a:r>
            <a:r>
              <a:rPr lang="en-US" sz="1200" b="1" u="sng" dirty="0">
                <a:solidFill>
                  <a:srgbClr val="FFCC00"/>
                </a:solidFill>
                <a:latin typeface="Cambria" panose="02040503050406030204" pitchFamily="18" charset="0"/>
                <a:ea typeface="Calibri" panose="020F0502020204030204" pitchFamily="34" charset="0"/>
                <a:cs typeface="Times New Roman" panose="02020603050405020304" pitchFamily="18" charset="0"/>
              </a:rPr>
              <a:t>	                Mg           Ca            P          S              K          B           Cu          Se             Fe   </a:t>
            </a:r>
            <a:r>
              <a:rPr lang="en-US" sz="1200" b="1" u="sng" dirty="0">
                <a:solidFill>
                  <a:schemeClr val="accent3">
                    <a:lumMod val="60000"/>
                    <a:lumOff val="4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3">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b="1" dirty="0">
                <a:solidFill>
                  <a:schemeClr val="accent3">
                    <a:lumMod val="60000"/>
                    <a:lumOff val="4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3">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b="1" dirty="0">
                <a:solidFill>
                  <a:srgbClr val="FFCC00"/>
                </a:solidFill>
                <a:latin typeface="Cambria" panose="02040503050406030204" pitchFamily="18" charset="0"/>
                <a:ea typeface="Calibri" panose="020F0502020204030204" pitchFamily="34" charset="0"/>
                <a:cs typeface="Times New Roman" panose="02020603050405020304" pitchFamily="18" charset="0"/>
              </a:rPr>
              <a:t>Primitive Grains </a:t>
            </a:r>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1,300        383      4,540   1,350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4,670</a:t>
            </a:r>
            <a:r>
              <a:rPr lang="en-US" sz="1200" dirty="0">
                <a:solidFill>
                  <a:srgbClr val="C00000"/>
                </a:solidFill>
                <a:latin typeface="Cambria" panose="02040503050406030204" pitchFamily="18" charset="0"/>
                <a:ea typeface="Calibri" panose="020F0502020204030204" pitchFamily="34" charset="0"/>
                <a:cs typeface="Times New Roman" panose="02020603050405020304" pitchFamily="18" charset="0"/>
              </a:rPr>
              <a:t>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2.41</a:t>
            </a:r>
            <a:r>
              <a:rPr lang="en-US" sz="1200" dirty="0">
                <a:solidFill>
                  <a:srgbClr val="C00000"/>
                </a:solidFill>
                <a:latin typeface="Cambria" panose="02040503050406030204" pitchFamily="18" charset="0"/>
                <a:ea typeface="Calibri" panose="020F0502020204030204" pitchFamily="34" charset="0"/>
                <a:cs typeface="Times New Roman" panose="02020603050405020304" pitchFamily="18" charset="0"/>
              </a:rPr>
              <a:t>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5.75</a:t>
            </a:r>
            <a:r>
              <a:rPr lang="en-US" sz="1200" dirty="0">
                <a:solidFill>
                  <a:srgbClr val="C00000"/>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0.11         32.2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(Einkorn, Emmer, Durum)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b="1" dirty="0">
                <a:solidFill>
                  <a:srgbClr val="FFCC00"/>
                </a:solidFill>
                <a:latin typeface="Cambria" panose="02040503050406030204" pitchFamily="18" charset="0"/>
                <a:ea typeface="Calibri" panose="020F0502020204030204" pitchFamily="34" charset="0"/>
                <a:cs typeface="Times New Roman" panose="02020603050405020304" pitchFamily="18" charset="0"/>
              </a:rPr>
              <a:t>Landrace Wheats</a:t>
            </a:r>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1,290      </a:t>
            </a:r>
            <a:r>
              <a:rPr lang="en-US" sz="1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408 </a:t>
            </a:r>
            <a:r>
              <a:rPr lang="en-US" sz="1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4,130    1,300    4,000    2.10        5.33      0.09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38.5    </a:t>
            </a:r>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(Red Browick, Olympia)</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400" dirty="0">
              <a:solidFill>
                <a:schemeClr val="accent3">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b="1" dirty="0">
                <a:solidFill>
                  <a:srgbClr val="FFCC00"/>
                </a:solidFill>
                <a:latin typeface="Cambria" panose="02040503050406030204" pitchFamily="18" charset="0"/>
                <a:ea typeface="Calibri" panose="020F0502020204030204" pitchFamily="34" charset="0"/>
                <a:cs typeface="Times New Roman" panose="02020603050405020304" pitchFamily="18" charset="0"/>
              </a:rPr>
              <a:t>Older Variety Selections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1,330</a:t>
            </a:r>
            <a:r>
              <a:rPr lang="en-US" sz="1200" dirty="0">
                <a:solidFill>
                  <a:srgbClr val="C00000"/>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358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4,670</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1,310    4,050    1.59        5.27     </a:t>
            </a:r>
            <a:r>
              <a:rPr lang="en-US" sz="12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0.18</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35.8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(Ella, Diamont, Prins)</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b="1" dirty="0">
                <a:solidFill>
                  <a:srgbClr val="FFCC00"/>
                </a:solidFill>
                <a:latin typeface="Cambria" panose="02040503050406030204" pitchFamily="18" charset="0"/>
                <a:ea typeface="Calibri" panose="020F0502020204030204" pitchFamily="34" charset="0"/>
                <a:cs typeface="Times New Roman" panose="02020603050405020304" pitchFamily="18" charset="0"/>
              </a:rPr>
              <a:t>Modern Hybrids </a:t>
            </a:r>
            <a:r>
              <a:rPr lang="en-US" sz="1400" b="1" dirty="0">
                <a:solidFill>
                  <a:schemeClr val="accent3">
                    <a:lumMod val="60000"/>
                    <a:lumOff val="40000"/>
                  </a:schemeClr>
                </a:solidFill>
                <a:latin typeface="Cambria" panose="02040503050406030204" pitchFamily="18" charset="0"/>
                <a:ea typeface="Calibri" panose="020F0502020204030204" pitchFamily="34" charset="0"/>
                <a:cs typeface="Times New Roman" panose="02020603050405020304" pitchFamily="18" charset="0"/>
              </a:rPr>
              <a:t>                       </a:t>
            </a:r>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1,240       388      4,020    1,230     4,070    1.59        4.49       0.11         33.3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(Varieties released since 1970)</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FFCC00"/>
              </a:solidFill>
              <a:latin typeface="Cambria" panose="02040503050406030204" pitchFamily="18" charset="0"/>
              <a:ea typeface="Calibri" panose="020F0502020204030204" pitchFamily="34" charset="0"/>
              <a:cs typeface="Times New Roman" panose="02020603050405020304" pitchFamily="18" charset="0"/>
            </a:endParaRPr>
          </a:p>
          <a:p>
            <a:r>
              <a:rPr lang="en-US" sz="2000" b="1" dirty="0">
                <a:solidFill>
                  <a:srgbClr val="FFCC00"/>
                </a:solidFill>
                <a:latin typeface="Cambria" panose="02040503050406030204" pitchFamily="18" charset="0"/>
                <a:ea typeface="Calibri" panose="020F0502020204030204" pitchFamily="34" charset="0"/>
                <a:cs typeface="Times New Roman" panose="02020603050405020304" pitchFamily="18" charset="0"/>
              </a:rPr>
              <a:t>MINERAL CONCENTRATIONS (mg/kg) AMONG WHEAT TYPES</a:t>
            </a:r>
            <a:endParaRPr lang="en-US" sz="2000" dirty="0">
              <a:solidFill>
                <a:srgbClr val="FFCC00"/>
              </a:solidFill>
              <a:latin typeface="Times New Roman" panose="02020603050405020304" pitchFamily="18" charset="0"/>
              <a:ea typeface="Calibri" panose="020F0502020204030204" pitchFamily="34" charset="0"/>
              <a:cs typeface="Times New Roman" panose="02020603050405020304" pitchFamily="18" charset="0"/>
            </a:endParaRPr>
          </a:p>
          <a:p>
            <a:r>
              <a:rPr lang="en-US" b="1" dirty="0">
                <a:solidFill>
                  <a:srgbClr val="FFCC00"/>
                </a:solidFill>
                <a:latin typeface="Cambria" panose="02040503050406030204" pitchFamily="18" charset="0"/>
                <a:ea typeface="Calibri" panose="020F0502020204030204" pitchFamily="34" charset="0"/>
                <a:cs typeface="Times New Roman" panose="02020603050405020304" pitchFamily="18" charset="0"/>
              </a:rPr>
              <a:t>with Representative Varieties and Highest Values </a:t>
            </a:r>
            <a:r>
              <a:rPr lang="en-US" dirty="0">
                <a:solidFill>
                  <a:srgbClr val="C00000"/>
                </a:solidFill>
                <a:latin typeface="Cambria" panose="02040503050406030204" pitchFamily="18" charset="0"/>
                <a:ea typeface="Calibri" panose="020F0502020204030204" pitchFamily="34" charset="0"/>
                <a:cs typeface="Times New Roman" panose="02020603050405020304" pitchFamily="18" charset="0"/>
              </a:rPr>
              <a:t>(in red)</a:t>
            </a:r>
            <a:endPar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200" b="1"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2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a:solidFill>
                  <a:schemeClr val="accent2">
                    <a:lumMod val="50000"/>
                  </a:schemeClr>
                </a:solidFill>
                <a:latin typeface="Cambria" panose="02040503050406030204" pitchFamily="18" charset="0"/>
                <a:ea typeface="Calibri" panose="020F0502020204030204" pitchFamily="34" charset="0"/>
                <a:cs typeface="Times New Roman" panose="02020603050405020304" pitchFamily="18" charset="0"/>
              </a:rPr>
              <a:t>Adapted from A. Hussain, H. Larsson, R. Kuktaite, and E. Johansson, “Mineral Composition of Organically Grown Wheat Genotypes” (2010) </a:t>
            </a:r>
            <a:endParaRPr lang="en-US"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55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6172200"/>
          </a:xfrm>
        </p:spPr>
        <p:txBody>
          <a:bodyPr>
            <a:normAutofit fontScale="90000"/>
          </a:bodyPr>
          <a:lstStyle/>
          <a:p>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br>
              <a:rPr lang="en-US" sz="2000" b="1" dirty="0">
                <a:solidFill>
                  <a:srgbClr val="FFCC00"/>
                </a:solidFill>
                <a:effectLst/>
              </a:rPr>
            </a:br>
            <a:r>
              <a:rPr lang="en-US" sz="2700" b="1" dirty="0">
                <a:solidFill>
                  <a:schemeClr val="accent6">
                    <a:lumMod val="50000"/>
                  </a:schemeClr>
                </a:solidFill>
                <a:effectLst/>
              </a:rPr>
              <a:t>MEANINGFUL  PARTICIPATION</a:t>
            </a:r>
            <a:br>
              <a:rPr lang="en-US" sz="2000" b="1" dirty="0">
                <a:solidFill>
                  <a:schemeClr val="accent6">
                    <a:lumMod val="50000"/>
                  </a:schemeClr>
                </a:solidFill>
                <a:effectLst/>
              </a:rPr>
            </a:br>
            <a:br>
              <a:rPr lang="en-US" sz="2000" b="1" dirty="0">
                <a:solidFill>
                  <a:schemeClr val="accent6">
                    <a:lumMod val="50000"/>
                  </a:schemeClr>
                </a:solidFill>
                <a:effectLst/>
              </a:rPr>
            </a:br>
            <a:r>
              <a:rPr lang="en-US" sz="2000" b="1" dirty="0">
                <a:solidFill>
                  <a:srgbClr val="FFC000"/>
                </a:solidFill>
                <a:effectLst/>
              </a:rPr>
              <a:t>Local Action</a:t>
            </a:r>
            <a:br>
              <a:rPr lang="en-US" sz="2000" dirty="0">
                <a:solidFill>
                  <a:schemeClr val="accent6">
                    <a:lumMod val="50000"/>
                  </a:schemeClr>
                </a:solidFill>
                <a:effectLst/>
              </a:rPr>
            </a:br>
            <a:r>
              <a:rPr lang="en-US" sz="2000" b="1" dirty="0">
                <a:solidFill>
                  <a:schemeClr val="accent6">
                    <a:lumMod val="50000"/>
                  </a:schemeClr>
                </a:solidFill>
                <a:effectLst/>
              </a:rPr>
              <a:t>Learn about sources of foods</a:t>
            </a:r>
            <a:r>
              <a:rPr lang="en-US" sz="2000" dirty="0">
                <a:solidFill>
                  <a:schemeClr val="accent6">
                    <a:lumMod val="50000"/>
                  </a:schemeClr>
                </a:solidFill>
                <a:effectLst/>
              </a:rPr>
              <a:t> and the relationships of good nutrition to human health and food production to the environment.   </a:t>
            </a:r>
            <a:br>
              <a:rPr lang="en-US" sz="2000" dirty="0">
                <a:solidFill>
                  <a:schemeClr val="accent6">
                    <a:lumMod val="50000"/>
                  </a:schemeClr>
                </a:solidFill>
                <a:effectLst/>
              </a:rPr>
            </a:br>
            <a:r>
              <a:rPr lang="en-US" sz="2000" b="1" dirty="0">
                <a:solidFill>
                  <a:schemeClr val="accent6">
                    <a:lumMod val="50000"/>
                  </a:schemeClr>
                </a:solidFill>
                <a:effectLst/>
              </a:rPr>
              <a:t>Recycle food scraps and other biodegradables</a:t>
            </a:r>
            <a:r>
              <a:rPr lang="en-US" sz="2000" dirty="0">
                <a:solidFill>
                  <a:schemeClr val="accent6">
                    <a:lumMod val="50000"/>
                  </a:schemeClr>
                </a:solidFill>
                <a:effectLst/>
              </a:rPr>
              <a:t> into enriching garden compost and reduce use of pesticides, herbicides, and artificial soil amendments.</a:t>
            </a:r>
            <a:br>
              <a:rPr lang="en-US" sz="2000" dirty="0">
                <a:solidFill>
                  <a:schemeClr val="accent6">
                    <a:lumMod val="50000"/>
                  </a:schemeClr>
                </a:solidFill>
                <a:effectLst/>
              </a:rPr>
            </a:br>
            <a:br>
              <a:rPr lang="en-US" sz="2000" dirty="0">
                <a:solidFill>
                  <a:schemeClr val="accent6">
                    <a:lumMod val="50000"/>
                  </a:schemeClr>
                </a:solidFill>
                <a:effectLst/>
              </a:rPr>
            </a:br>
            <a:r>
              <a:rPr lang="en-US" sz="2000" b="1" dirty="0">
                <a:solidFill>
                  <a:srgbClr val="FFCC00"/>
                </a:solidFill>
                <a:effectLst/>
              </a:rPr>
              <a:t>Responsible Consumption</a:t>
            </a:r>
            <a:br>
              <a:rPr lang="en-US" sz="2000" dirty="0">
                <a:solidFill>
                  <a:schemeClr val="accent6">
                    <a:lumMod val="50000"/>
                  </a:schemeClr>
                </a:solidFill>
                <a:effectLst/>
              </a:rPr>
            </a:br>
            <a:r>
              <a:rPr lang="en-US" sz="2000" b="1" dirty="0">
                <a:solidFill>
                  <a:schemeClr val="accent6">
                    <a:lumMod val="50000"/>
                  </a:schemeClr>
                </a:solidFill>
                <a:effectLst/>
              </a:rPr>
              <a:t>Seek nutritious foods</a:t>
            </a:r>
            <a:r>
              <a:rPr lang="en-US" sz="2000" dirty="0">
                <a:solidFill>
                  <a:schemeClr val="accent6">
                    <a:lumMod val="50000"/>
                  </a:schemeClr>
                </a:solidFill>
                <a:effectLst/>
              </a:rPr>
              <a:t> that have undergone less processing and have fewer additives, are high in fiber like fresh vegetables and fruits, and high in protein and minerals like grains. </a:t>
            </a:r>
            <a:br>
              <a:rPr lang="en-US" sz="2000" dirty="0">
                <a:solidFill>
                  <a:schemeClr val="accent6">
                    <a:lumMod val="50000"/>
                  </a:schemeClr>
                </a:solidFill>
                <a:effectLst/>
              </a:rPr>
            </a:br>
            <a:r>
              <a:rPr lang="en-US" sz="2000" b="1" dirty="0">
                <a:solidFill>
                  <a:schemeClr val="accent6">
                    <a:lumMod val="50000"/>
                  </a:schemeClr>
                </a:solidFill>
                <a:effectLst/>
              </a:rPr>
              <a:t>Buy locally grown foods </a:t>
            </a:r>
            <a:r>
              <a:rPr lang="en-US" sz="2000" dirty="0">
                <a:solidFill>
                  <a:schemeClr val="accent6">
                    <a:lumMod val="50000"/>
                  </a:schemeClr>
                </a:solidFill>
                <a:effectLst/>
              </a:rPr>
              <a:t>and shop whenever possible at area farmers’ markets. </a:t>
            </a:r>
            <a:br>
              <a:rPr lang="en-US" sz="2000" dirty="0">
                <a:solidFill>
                  <a:schemeClr val="accent6">
                    <a:lumMod val="50000"/>
                  </a:schemeClr>
                </a:solidFill>
                <a:effectLst/>
              </a:rPr>
            </a:br>
            <a:r>
              <a:rPr lang="en-US" sz="2000" b="1" dirty="0">
                <a:solidFill>
                  <a:schemeClr val="accent6">
                    <a:lumMod val="50000"/>
                  </a:schemeClr>
                </a:solidFill>
                <a:effectLst/>
              </a:rPr>
              <a:t> </a:t>
            </a:r>
            <a:br>
              <a:rPr lang="en-US" sz="2000" dirty="0">
                <a:solidFill>
                  <a:schemeClr val="accent6">
                    <a:lumMod val="50000"/>
                  </a:schemeClr>
                </a:solidFill>
                <a:effectLst/>
              </a:rPr>
            </a:br>
            <a:r>
              <a:rPr lang="en-US" sz="2000" b="1" dirty="0">
                <a:solidFill>
                  <a:srgbClr val="FFCC00"/>
                </a:solidFill>
                <a:effectLst/>
              </a:rPr>
              <a:t>Political Advocacy</a:t>
            </a:r>
            <a:br>
              <a:rPr lang="en-US" sz="2000" dirty="0">
                <a:solidFill>
                  <a:schemeClr val="accent6">
                    <a:lumMod val="50000"/>
                  </a:schemeClr>
                </a:solidFill>
                <a:effectLst/>
              </a:rPr>
            </a:br>
            <a:r>
              <a:rPr lang="en-US" sz="2000" b="1" dirty="0">
                <a:solidFill>
                  <a:schemeClr val="accent6">
                    <a:lumMod val="50000"/>
                  </a:schemeClr>
                </a:solidFill>
                <a:effectLst/>
              </a:rPr>
              <a:t>Learn from retailers and food producers </a:t>
            </a:r>
            <a:r>
              <a:rPr lang="en-US" sz="2000" dirty="0">
                <a:solidFill>
                  <a:schemeClr val="accent6">
                    <a:lumMod val="50000"/>
                  </a:schemeClr>
                </a:solidFill>
                <a:effectLst/>
              </a:rPr>
              <a:t>about crop raising methods and product origins. Avoid domestic and imported foods that are produced in ways that are environmentally destructive or unfairly exploit workers.</a:t>
            </a:r>
            <a:br>
              <a:rPr lang="en-US" sz="2000" dirty="0">
                <a:effectLst/>
              </a:rPr>
            </a:br>
            <a:br>
              <a:rPr lang="en-US" dirty="0">
                <a:effectLst/>
              </a:rPr>
            </a:br>
            <a:endParaRPr lang="en-US" dirty="0"/>
          </a:p>
        </p:txBody>
      </p:sp>
    </p:spTree>
    <p:extLst>
      <p:ext uri="{BB962C8B-B14F-4D97-AF65-F5344CB8AC3E}">
        <p14:creationId xmlns:p14="http://schemas.microsoft.com/office/powerpoint/2010/main" val="95763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242461" y="5105400"/>
            <a:ext cx="3392424" cy="1371600"/>
          </a:xfrm>
        </p:spPr>
        <p:txBody>
          <a:bodyPr>
            <a:normAutofit fontScale="77500" lnSpcReduction="20000"/>
          </a:bodyPr>
          <a:lstStyle/>
          <a:p>
            <a:r>
              <a:rPr lang="en-US" sz="2300" b="1" dirty="0">
                <a:solidFill>
                  <a:srgbClr val="FFC000"/>
                </a:solidFill>
                <a:latin typeface="Cambria" panose="02040503050406030204" pitchFamily="18" charset="0"/>
              </a:rPr>
              <a:t>Pacific Northwest Agricultural Heritage Resources</a:t>
            </a:r>
          </a:p>
          <a:p>
            <a:r>
              <a:rPr lang="en-US" sz="2600" dirty="0">
                <a:solidFill>
                  <a:srgbClr val="C00000"/>
                </a:solidFill>
                <a:latin typeface="Cambria" panose="02040503050406030204" pitchFamily="18" charset="0"/>
              </a:rPr>
              <a:t>www.palouseheritage.com</a:t>
            </a:r>
          </a:p>
        </p:txBody>
      </p:sp>
      <p:pic>
        <p:nvPicPr>
          <p:cNvPr id="2050" name="Picture 2" descr="C:\Users\scheur\Desktop\HH cover.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599"/>
            <a:ext cx="4191000" cy="5551715"/>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2051" name="Picture 3" descr="C:\Users\scheur\Desktop\Cookbook cov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0" t="2976" r="3991" b="6820"/>
          <a:stretch/>
        </p:blipFill>
        <p:spPr bwMode="auto">
          <a:xfrm>
            <a:off x="5232565" y="609600"/>
            <a:ext cx="2971800" cy="4381995"/>
          </a:xfrm>
          <a:prstGeom prst="rect">
            <a:avLst/>
          </a:prstGeom>
          <a:noFill/>
          <a:ln w="57150">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19200" y="457200"/>
            <a:ext cx="706151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kumimoji="0" lang="en-US" altLang="en-US" sz="2600" b="1" i="0" u="none" strike="noStrike" cap="none" normalizeH="0" baseline="0" dirty="0">
                <a:ln>
                  <a:noFill/>
                </a:ln>
                <a:solidFill>
                  <a:srgbClr val="FFC000"/>
                </a:solidFill>
                <a:effectLst/>
                <a:latin typeface="Bookman Old Style" panose="02050604050505020204" pitchFamily="18" charset="0"/>
                <a:ea typeface="Calibri" panose="020F0502020204030204" pitchFamily="34" charset="0"/>
                <a:cs typeface="Times New Roman" panose="02020603050405020304" pitchFamily="18" charset="0"/>
              </a:rPr>
              <a:t>HALLOWED HARVESTS</a:t>
            </a:r>
            <a:endParaRPr kumimoji="0" lang="en-US" altLang="en-US" sz="600" b="0" i="0" u="none" strike="noStrike" cap="none" normalizeH="0" baseline="0" dirty="0">
              <a:ln>
                <a:noFill/>
              </a:ln>
              <a:solidFill>
                <a:srgbClr val="FFC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C000"/>
                </a:solidFill>
                <a:effectLst/>
                <a:latin typeface="Bookman Old Style" panose="02050604050505020204" pitchFamily="18" charset="0"/>
                <a:ea typeface="Calibri" panose="020F0502020204030204" pitchFamily="34" charset="0"/>
                <a:cs typeface="Times New Roman" panose="02020603050405020304" pitchFamily="18" charset="0"/>
              </a:rPr>
              <a:t>                     </a:t>
            </a:r>
            <a:r>
              <a:rPr kumimoji="0" lang="en-US" altLang="en-US" sz="1800" b="1" i="0" u="none" strike="noStrike" cap="none" normalizeH="0" baseline="0" dirty="0">
                <a:ln>
                  <a:noFill/>
                </a:ln>
                <a:solidFill>
                  <a:schemeClr val="accent2">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REAPERS AND GLEANERS </a:t>
            </a:r>
            <a:endParaRPr kumimoji="0" lang="en-US" altLang="en-US" sz="600" b="0"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IN WESTERN ART, LITERATURE, AND </a:t>
            </a:r>
            <a:r>
              <a:rPr lang="en-US" altLang="en-US" b="1" dirty="0">
                <a:solidFill>
                  <a:schemeClr val="accent2">
                    <a:lumMod val="50000"/>
                  </a:schemeClr>
                </a:solidFill>
                <a:latin typeface="Bookman Old Style" panose="02050604050505020204" pitchFamily="18" charset="0"/>
                <a:ea typeface="Calibri" panose="020F0502020204030204" pitchFamily="34" charset="0"/>
                <a:cs typeface="Times New Roman" panose="02020603050405020304" pitchFamily="18" charset="0"/>
              </a:rPr>
              <a:t>MUSIC</a:t>
            </a:r>
            <a:endParaRPr kumimoji="0" lang="en-US" altLang="en-US" sz="600" b="0" i="0" u="none" strike="noStrike" cap="none" normalizeH="0" baseline="0" dirty="0">
              <a:ln>
                <a:noFill/>
              </a:ln>
              <a:solidFill>
                <a:schemeClr val="accent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0" descr="Harvest.RusMus"/>
          <p:cNvPicPr>
            <a:picLocks noChangeAspect="1" noChangeArrowheads="1"/>
          </p:cNvPicPr>
          <p:nvPr/>
        </p:nvPicPr>
        <p:blipFill rotWithShape="1">
          <a:blip r:embed="rId2">
            <a:extLst>
              <a:ext uri="{28A0092B-C50C-407E-A947-70E740481C1C}">
                <a14:useLocalDpi xmlns:a14="http://schemas.microsoft.com/office/drawing/2010/main" val="0"/>
              </a:ext>
            </a:extLst>
          </a:blip>
          <a:srcRect l="10120" t="23821" r="8273" b="7806"/>
          <a:stretch/>
        </p:blipFill>
        <p:spPr bwMode="auto">
          <a:xfrm>
            <a:off x="939482" y="1676399"/>
            <a:ext cx="7265035" cy="3685639"/>
          </a:xfrm>
          <a:prstGeom prst="rect">
            <a:avLst/>
          </a:prstGeom>
          <a:noFill/>
          <a:ln w="5715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388961" y="5670321"/>
            <a:ext cx="3026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accent2">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Richard D. Scheuerman</a:t>
            </a:r>
            <a:endParaRPr kumimoji="0" lang="en-US" altLang="en-US" sz="600" b="0" i="0" u="none" strike="noStrike" cap="none" normalizeH="0" baseline="0" dirty="0">
              <a:ln>
                <a:noFill/>
              </a:ln>
              <a:solidFill>
                <a:schemeClr val="accent2">
                  <a:lumMod val="5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accent2">
                    <a:lumMod val="50000"/>
                  </a:schemeClr>
                </a:solidFill>
                <a:effectLst/>
                <a:latin typeface="Bookman Old Style" panose="02050604050505020204" pitchFamily="18" charset="0"/>
                <a:ea typeface="Calibri" panose="020F0502020204030204" pitchFamily="34" charset="0"/>
                <a:cs typeface="Times New Roman" panose="02020603050405020304" pitchFamily="18" charset="0"/>
              </a:rPr>
              <a:t>Photography by John Clement</a:t>
            </a:r>
            <a:endParaRPr kumimoji="0" lang="en-US" altLang="en-US" sz="1800" b="0" i="0" u="none" strike="noStrike" cap="none" normalizeH="0" baseline="0" dirty="0">
              <a:ln>
                <a:noFill/>
              </a:ln>
              <a:solidFill>
                <a:schemeClr val="accent2">
                  <a:lumMod val="50000"/>
                </a:schemeClr>
              </a:solidFill>
              <a:effectLst/>
              <a:latin typeface="Arial" panose="020B0604020202020204" pitchFamily="34" charset="0"/>
            </a:endParaRPr>
          </a:p>
        </p:txBody>
      </p:sp>
    </p:spTree>
    <p:extLst>
      <p:ext uri="{BB962C8B-B14F-4D97-AF65-F5344CB8AC3E}">
        <p14:creationId xmlns:p14="http://schemas.microsoft.com/office/powerpoint/2010/main" val="144400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B807D2-7753-4CDD-BB4A-B0F7398107E2}"/>
              </a:ext>
            </a:extLst>
          </p:cNvPr>
          <p:cNvSpPr>
            <a:spLocks noGrp="1"/>
          </p:cNvSpPr>
          <p:nvPr>
            <p:ph type="body" idx="1"/>
          </p:nvPr>
        </p:nvSpPr>
        <p:spPr>
          <a:xfrm>
            <a:off x="640080" y="5105400"/>
            <a:ext cx="7924800" cy="1295400"/>
          </a:xfrm>
        </p:spPr>
        <p:txBody>
          <a:bodyPr>
            <a:normAutofit/>
          </a:bodyPr>
          <a:lstStyle/>
          <a:p>
            <a:r>
              <a:rPr lang="en-US" dirty="0">
                <a:solidFill>
                  <a:srgbClr val="C00000"/>
                </a:solidFill>
              </a:rPr>
              <a:t>Spokane Centennial Mills “WheatManna” Wall Mural</a:t>
            </a:r>
          </a:p>
          <a:p>
            <a:r>
              <a:rPr lang="en-US" dirty="0">
                <a:solidFill>
                  <a:srgbClr val="C00000"/>
                </a:solidFill>
              </a:rPr>
              <a:t>Oakesdale, Washington</a:t>
            </a:r>
          </a:p>
          <a:p>
            <a:r>
              <a:rPr lang="en-US" dirty="0">
                <a:solidFill>
                  <a:srgbClr val="FF9900"/>
                </a:solidFill>
              </a:rPr>
              <a:t>(Flour and cereal made from soft white Sonora heritage wheat)</a:t>
            </a:r>
          </a:p>
        </p:txBody>
      </p:sp>
      <p:pic>
        <p:nvPicPr>
          <p:cNvPr id="5" name="Picture 4" descr="A picture containing text&#10;&#10;Description automatically generated">
            <a:extLst>
              <a:ext uri="{FF2B5EF4-FFF2-40B4-BE49-F238E27FC236}">
                <a16:creationId xmlns:a16="http://schemas.microsoft.com/office/drawing/2014/main" id="{7467A929-8B23-4BCB-A826-46A4073D956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0080" y="1066800"/>
            <a:ext cx="7863840" cy="3276600"/>
          </a:xfrm>
          <a:prstGeom prst="rect">
            <a:avLst/>
          </a:prstGeom>
          <a:ln w="57150">
            <a:solidFill>
              <a:srgbClr val="FF9900"/>
            </a:solidFill>
          </a:ln>
        </p:spPr>
      </p:pic>
    </p:spTree>
    <p:extLst>
      <p:ext uri="{BB962C8B-B14F-4D97-AF65-F5344CB8AC3E}">
        <p14:creationId xmlns:p14="http://schemas.microsoft.com/office/powerpoint/2010/main" val="36599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486400"/>
          </a:xfrm>
        </p:spPr>
        <p:txBody>
          <a:bodyPr>
            <a:normAutofit/>
          </a:bodyPr>
          <a:lstStyle/>
          <a:p>
            <a:r>
              <a:rPr lang="en-US" sz="2800" b="1" dirty="0">
                <a:solidFill>
                  <a:schemeClr val="accent6">
                    <a:lumMod val="50000"/>
                  </a:schemeClr>
                </a:solidFill>
                <a:effectLst/>
              </a:rPr>
              <a:t>     Progressive change to promote the wellbeing of the land and future generations can be unwisely limited by amnesia as well as nostalgia. Amnesia is forgetting about cultural legacies bequeathed by ancestors and society, while nostalgic appeals to life in some halcyon past often overlook the very real challenges of such times. </a:t>
            </a:r>
            <a:r>
              <a:rPr lang="en-US" sz="2800" b="1" i="1" dirty="0">
                <a:solidFill>
                  <a:schemeClr val="accent6">
                    <a:lumMod val="50000"/>
                  </a:schemeClr>
                </a:solidFill>
                <a:effectLst/>
              </a:rPr>
              <a:t>But memory is a critical discipline.</a:t>
            </a:r>
            <a:r>
              <a:rPr lang="en-US" sz="2800" b="1" dirty="0">
                <a:solidFill>
                  <a:schemeClr val="accent6">
                    <a:lumMod val="50000"/>
                  </a:schemeClr>
                </a:solidFill>
                <a:effectLst/>
              </a:rPr>
              <a:t> We remember places, mark Bible verses, and appropriate elders’ counsel for synergy and solidarity in order to foster human flourishing and stewardship of resources for tomorrow.</a:t>
            </a:r>
            <a:endParaRPr lang="en-US" sz="2800" b="1" dirty="0">
              <a:solidFill>
                <a:schemeClr val="accent6">
                  <a:lumMod val="50000"/>
                </a:schemeClr>
              </a:solidFill>
            </a:endParaRPr>
          </a:p>
        </p:txBody>
      </p:sp>
    </p:spTree>
    <p:extLst>
      <p:ext uri="{BB962C8B-B14F-4D97-AF65-F5344CB8AC3E}">
        <p14:creationId xmlns:p14="http://schemas.microsoft.com/office/powerpoint/2010/main" val="400313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DF620F-5C57-4191-8031-37FE1A710AE1}"/>
              </a:ext>
            </a:extLst>
          </p:cNvPr>
          <p:cNvSpPr>
            <a:spLocks noGrp="1"/>
          </p:cNvSpPr>
          <p:nvPr>
            <p:ph type="body" idx="1"/>
          </p:nvPr>
        </p:nvSpPr>
        <p:spPr>
          <a:xfrm>
            <a:off x="685800" y="5257800"/>
            <a:ext cx="7924800" cy="1066800"/>
          </a:xfrm>
        </p:spPr>
        <p:txBody>
          <a:bodyPr>
            <a:normAutofit/>
          </a:bodyPr>
          <a:lstStyle/>
          <a:p>
            <a:r>
              <a:rPr lang="en-US" dirty="0">
                <a:solidFill>
                  <a:srgbClr val="C00000"/>
                </a:solidFill>
              </a:rPr>
              <a:t>Spokane Bohemian Club Brewery Sign</a:t>
            </a:r>
          </a:p>
          <a:p>
            <a:r>
              <a:rPr lang="en-US" dirty="0">
                <a:solidFill>
                  <a:srgbClr val="336600"/>
                </a:solidFill>
              </a:rPr>
              <a:t>(Made from “Bohemian barley and hops”)</a:t>
            </a:r>
          </a:p>
        </p:txBody>
      </p:sp>
      <p:pic>
        <p:nvPicPr>
          <p:cNvPr id="7" name="Picture 6" descr="A close up of a logo&#10;&#10;Description automatically generated">
            <a:extLst>
              <a:ext uri="{FF2B5EF4-FFF2-40B4-BE49-F238E27FC236}">
                <a16:creationId xmlns:a16="http://schemas.microsoft.com/office/drawing/2014/main" id="{21472765-7842-45F0-B5F2-DD792F18758C}"/>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ement/>
                    </a14:imgEffect>
                    <a14:imgEffect>
                      <a14:brightnessContrast bright="20000" contrast="-20000"/>
                    </a14:imgEffect>
                  </a14:imgLayer>
                </a14:imgProps>
              </a:ext>
              <a:ext uri="{28A0092B-C50C-407E-A947-70E740481C1C}">
                <a14:useLocalDpi xmlns:a14="http://schemas.microsoft.com/office/drawing/2010/main" val="0"/>
              </a:ext>
            </a:extLst>
          </a:blip>
          <a:srcRect b="1843"/>
          <a:stretch/>
        </p:blipFill>
        <p:spPr>
          <a:xfrm>
            <a:off x="1521619" y="457201"/>
            <a:ext cx="6253162" cy="4190999"/>
          </a:xfrm>
          <a:prstGeom prst="rect">
            <a:avLst/>
          </a:prstGeom>
          <a:ln w="57150">
            <a:solidFill>
              <a:srgbClr val="C00000"/>
            </a:solidFill>
          </a:ln>
        </p:spPr>
      </p:pic>
    </p:spTree>
    <p:extLst>
      <p:ext uri="{BB962C8B-B14F-4D97-AF65-F5344CB8AC3E}">
        <p14:creationId xmlns:p14="http://schemas.microsoft.com/office/powerpoint/2010/main" val="311300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609600"/>
            <a:ext cx="4059936" cy="5638800"/>
          </a:xfrm>
        </p:spPr>
        <p:txBody>
          <a:bodyPr>
            <a:normAutofit/>
          </a:bodyPr>
          <a:lstStyle/>
          <a:p>
            <a:pPr marL="0" indent="0">
              <a:buNone/>
            </a:pPr>
            <a:endParaRPr lang="en-US" b="1" dirty="0">
              <a:solidFill>
                <a:srgbClr val="FFC000"/>
              </a:solidFill>
              <a:latin typeface="Century Schoolbook" pitchFamily="18" charset="0"/>
            </a:endParaRPr>
          </a:p>
          <a:p>
            <a:pPr marL="0" indent="0">
              <a:buNone/>
            </a:pPr>
            <a:r>
              <a:rPr lang="en-US" b="1" dirty="0">
                <a:solidFill>
                  <a:srgbClr val="FF9900"/>
                </a:solidFill>
                <a:latin typeface="Century Schoolbook" pitchFamily="18" charset="0"/>
              </a:rPr>
              <a:t>THREE LEADING QUESTIONS…</a:t>
            </a:r>
          </a:p>
          <a:p>
            <a:pPr marL="0" indent="0">
              <a:buNone/>
            </a:pPr>
            <a:endParaRPr lang="en-US" dirty="0">
              <a:solidFill>
                <a:srgbClr val="FFC000"/>
              </a:solidFill>
              <a:latin typeface="Century Schoolbook" pitchFamily="18" charset="0"/>
            </a:endParaRPr>
          </a:p>
          <a:p>
            <a:pPr marL="0" indent="0">
              <a:buNone/>
            </a:pPr>
            <a:r>
              <a:rPr lang="en-US" b="1" dirty="0">
                <a:solidFill>
                  <a:schemeClr val="accent6">
                    <a:lumMod val="50000"/>
                  </a:schemeClr>
                </a:solidFill>
                <a:latin typeface="Century Schoolbook" pitchFamily="18" charset="0"/>
              </a:rPr>
              <a:t>1. Why is this worthwhile?</a:t>
            </a:r>
          </a:p>
          <a:p>
            <a:pPr marL="514350" indent="-514350">
              <a:buAutoNum type="arabicPeriod"/>
            </a:pPr>
            <a:endParaRPr lang="en-US" b="1" dirty="0">
              <a:solidFill>
                <a:schemeClr val="accent6">
                  <a:lumMod val="50000"/>
                </a:schemeClr>
              </a:solidFill>
              <a:latin typeface="Century Schoolbook" pitchFamily="18" charset="0"/>
            </a:endParaRPr>
          </a:p>
          <a:p>
            <a:pPr marL="0" indent="0">
              <a:buNone/>
            </a:pPr>
            <a:r>
              <a:rPr lang="en-US" b="1" dirty="0">
                <a:solidFill>
                  <a:schemeClr val="accent6">
                    <a:lumMod val="50000"/>
                  </a:schemeClr>
                </a:solidFill>
                <a:latin typeface="Century Schoolbook" pitchFamily="18" charset="0"/>
              </a:rPr>
              <a:t>2. Where can heritage seed be obtained?</a:t>
            </a:r>
          </a:p>
          <a:p>
            <a:pPr marL="514350" indent="-514350">
              <a:buAutoNum type="arabicPeriod"/>
            </a:pPr>
            <a:endParaRPr lang="en-US" b="1" dirty="0">
              <a:solidFill>
                <a:schemeClr val="accent6">
                  <a:lumMod val="50000"/>
                </a:schemeClr>
              </a:solidFill>
              <a:latin typeface="Century Schoolbook" pitchFamily="18" charset="0"/>
            </a:endParaRPr>
          </a:p>
          <a:p>
            <a:pPr marL="0" indent="0">
              <a:buNone/>
            </a:pPr>
            <a:r>
              <a:rPr lang="en-US" b="1" dirty="0">
                <a:solidFill>
                  <a:schemeClr val="accent6">
                    <a:lumMod val="50000"/>
                  </a:schemeClr>
                </a:solidFill>
                <a:latin typeface="Century Schoolbook" pitchFamily="18" charset="0"/>
              </a:rPr>
              <a:t>2. What production models exist?</a:t>
            </a:r>
          </a:p>
          <a:p>
            <a:pPr marL="514350" indent="-514350">
              <a:buAutoNum type="arabicPeriod"/>
            </a:pPr>
            <a:endParaRPr lang="en-US" b="1" dirty="0">
              <a:solidFill>
                <a:schemeClr val="accent6">
                  <a:lumMod val="50000"/>
                </a:schemeClr>
              </a:solidFill>
              <a:latin typeface="Century Schoolbook" pitchFamily="18" charset="0"/>
            </a:endParaRPr>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914400"/>
            <a:ext cx="3976088" cy="5029200"/>
          </a:xfrm>
          <a:ln w="57150">
            <a:solidFill>
              <a:srgbClr val="FF9900"/>
            </a:solidFill>
          </a:ln>
        </p:spPr>
      </p:pic>
    </p:spTree>
    <p:extLst>
      <p:ext uri="{BB962C8B-B14F-4D97-AF65-F5344CB8AC3E}">
        <p14:creationId xmlns:p14="http://schemas.microsoft.com/office/powerpoint/2010/main" val="264688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24CB81-34BC-4084-9143-C27AFC7AD281}"/>
              </a:ext>
            </a:extLst>
          </p:cNvPr>
          <p:cNvSpPr>
            <a:spLocks noGrp="1"/>
          </p:cNvSpPr>
          <p:nvPr>
            <p:ph type="body" idx="1"/>
          </p:nvPr>
        </p:nvSpPr>
        <p:spPr>
          <a:xfrm>
            <a:off x="685800" y="4958864"/>
            <a:ext cx="7924800" cy="1594336"/>
          </a:xfrm>
        </p:spPr>
        <p:txBody>
          <a:bodyPr>
            <a:normAutofit fontScale="92500"/>
          </a:bodyPr>
          <a:lstStyle/>
          <a:p>
            <a:r>
              <a:rPr lang="en-US" sz="2800" b="1" dirty="0">
                <a:solidFill>
                  <a:schemeClr val="accent6">
                    <a:lumMod val="50000"/>
                  </a:schemeClr>
                </a:solidFill>
                <a:latin typeface="Century Schoolbook" pitchFamily="18" charset="0"/>
              </a:rPr>
              <a:t>WHY IS THIS WORTHWHILE?</a:t>
            </a:r>
          </a:p>
          <a:p>
            <a:r>
              <a:rPr lang="en-US" sz="2800" dirty="0">
                <a:solidFill>
                  <a:srgbClr val="FF9900"/>
                </a:solidFill>
                <a:latin typeface="Century Schoolbook" pitchFamily="18" charset="0"/>
              </a:rPr>
              <a:t>Values—heritage and health</a:t>
            </a:r>
          </a:p>
          <a:p>
            <a:r>
              <a:rPr lang="en-US" sz="2800" dirty="0">
                <a:solidFill>
                  <a:schemeClr val="accent6">
                    <a:lumMod val="50000"/>
                  </a:schemeClr>
                </a:solidFill>
                <a:latin typeface="Century Schoolbook" pitchFamily="18" charset="0"/>
              </a:rPr>
              <a:t>“We went into the land of milk and honey….”</a:t>
            </a:r>
          </a:p>
          <a:p>
            <a:endParaRPr lang="en-US" dirty="0"/>
          </a:p>
        </p:txBody>
      </p:sp>
      <p:pic>
        <p:nvPicPr>
          <p:cNvPr id="4" name="Picture 3" descr="A large green field&#10;&#10;Description automatically generated">
            <a:extLst>
              <a:ext uri="{FF2B5EF4-FFF2-40B4-BE49-F238E27FC236}">
                <a16:creationId xmlns:a16="http://schemas.microsoft.com/office/drawing/2014/main" id="{F38399CE-87E1-4D7D-9904-5F4402661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97" b="43038"/>
          <a:stretch/>
        </p:blipFill>
        <p:spPr>
          <a:xfrm>
            <a:off x="876300" y="762000"/>
            <a:ext cx="7391400" cy="3635115"/>
          </a:xfrm>
          <a:prstGeom prst="rect">
            <a:avLst/>
          </a:prstGeom>
          <a:ln w="57150">
            <a:solidFill>
              <a:srgbClr val="FF9900"/>
            </a:solidFill>
          </a:ln>
        </p:spPr>
      </p:pic>
    </p:spTree>
    <p:extLst>
      <p:ext uri="{BB962C8B-B14F-4D97-AF65-F5344CB8AC3E}">
        <p14:creationId xmlns:p14="http://schemas.microsoft.com/office/powerpoint/2010/main" val="53974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924800" cy="4114800"/>
          </a:xfrm>
        </p:spPr>
        <p:txBody>
          <a:bodyPr/>
          <a:lstStyle/>
          <a:p>
            <a:br>
              <a:rPr lang="en-US" sz="1400" dirty="0">
                <a:effectLst/>
              </a:rPr>
            </a:br>
            <a:endParaRPr lang="en-US" sz="1400" dirty="0"/>
          </a:p>
        </p:txBody>
      </p:sp>
      <p:sp>
        <p:nvSpPr>
          <p:cNvPr id="3" name="Text Placeholder 2"/>
          <p:cNvSpPr>
            <a:spLocks noGrp="1"/>
          </p:cNvSpPr>
          <p:nvPr>
            <p:ph type="body" idx="1"/>
          </p:nvPr>
        </p:nvSpPr>
        <p:spPr>
          <a:xfrm>
            <a:off x="533400" y="5181600"/>
            <a:ext cx="8153400" cy="914400"/>
          </a:xfrm>
        </p:spPr>
        <p:txBody>
          <a:bodyPr>
            <a:normAutofit fontScale="32500" lnSpcReduction="20000"/>
          </a:bodyPr>
          <a:lstStyle/>
          <a:p>
            <a:endParaRPr lang="en-US" sz="7000" b="1" dirty="0">
              <a:solidFill>
                <a:srgbClr val="FF9900"/>
              </a:solidFill>
              <a:latin typeface="Century Schoolbook" pitchFamily="18" charset="0"/>
            </a:endParaRPr>
          </a:p>
          <a:p>
            <a:r>
              <a:rPr lang="en-US" sz="7000" b="1" dirty="0">
                <a:solidFill>
                  <a:srgbClr val="FF9900"/>
                </a:solidFill>
                <a:latin typeface="Century Schoolbook" pitchFamily="18" charset="0"/>
              </a:rPr>
              <a:t>Century 21 and Next Generation Realities</a:t>
            </a:r>
          </a:p>
        </p:txBody>
      </p:sp>
      <p:pic>
        <p:nvPicPr>
          <p:cNvPr id="6" name="Picture 5" descr="A group of people standing in a field&#10;&#10;Description automatically generated">
            <a:extLst>
              <a:ext uri="{FF2B5EF4-FFF2-40B4-BE49-F238E27FC236}">
                <a16:creationId xmlns:a16="http://schemas.microsoft.com/office/drawing/2014/main" id="{38CD172D-12C0-43E4-B330-01362208BF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534" b="5926"/>
          <a:stretch/>
        </p:blipFill>
        <p:spPr>
          <a:xfrm>
            <a:off x="1371600" y="609600"/>
            <a:ext cx="6400800" cy="3962400"/>
          </a:xfrm>
          <a:prstGeom prst="rect">
            <a:avLst/>
          </a:prstGeom>
          <a:ln w="57150">
            <a:solidFill>
              <a:srgbClr val="FF9900"/>
            </a:solidFill>
          </a:ln>
        </p:spPr>
      </p:pic>
    </p:spTree>
    <p:extLst>
      <p:ext uri="{BB962C8B-B14F-4D97-AF65-F5344CB8AC3E}">
        <p14:creationId xmlns:p14="http://schemas.microsoft.com/office/powerpoint/2010/main" val="364231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7286" y="5257800"/>
            <a:ext cx="7924800" cy="1295400"/>
          </a:xfrm>
        </p:spPr>
        <p:txBody>
          <a:bodyPr>
            <a:normAutofit fontScale="92500" lnSpcReduction="10000"/>
          </a:bodyPr>
          <a:lstStyle/>
          <a:p>
            <a:r>
              <a:rPr lang="en-US" sz="2800" b="1" dirty="0">
                <a:solidFill>
                  <a:schemeClr val="accent6">
                    <a:lumMod val="50000"/>
                  </a:schemeClr>
                </a:solidFill>
                <a:latin typeface="Century Schoolbook" pitchFamily="18" charset="0"/>
              </a:rPr>
              <a:t>WHY IS THIS WORTHWHILE?</a:t>
            </a:r>
          </a:p>
          <a:p>
            <a:r>
              <a:rPr lang="en-US" sz="2800" dirty="0">
                <a:solidFill>
                  <a:srgbClr val="FF9900"/>
                </a:solidFill>
                <a:latin typeface="Century Schoolbook" pitchFamily="18" charset="0"/>
              </a:rPr>
              <a:t>Profit-making opportunities—</a:t>
            </a:r>
            <a:r>
              <a:rPr lang="en-US" sz="2800" i="1" dirty="0">
                <a:solidFill>
                  <a:srgbClr val="FF9900"/>
                </a:solidFill>
                <a:latin typeface="Century Schoolbook" pitchFamily="18" charset="0"/>
              </a:rPr>
              <a:t>real</a:t>
            </a:r>
            <a:r>
              <a:rPr lang="en-US" sz="2800" dirty="0">
                <a:solidFill>
                  <a:srgbClr val="FF9900"/>
                </a:solidFill>
                <a:latin typeface="Century Schoolbook" pitchFamily="18" charset="0"/>
              </a:rPr>
              <a:t> English muffins, French crepes, Bohemian pilsners!</a:t>
            </a:r>
          </a:p>
          <a:p>
            <a:endParaRPr lang="en-US" sz="2800" b="1" dirty="0">
              <a:solidFill>
                <a:schemeClr val="accent6">
                  <a:lumMod val="50000"/>
                </a:schemeClr>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663" r="9459"/>
          <a:stretch/>
        </p:blipFill>
        <p:spPr>
          <a:xfrm>
            <a:off x="1143000" y="609599"/>
            <a:ext cx="4114800" cy="4067167"/>
          </a:xfrm>
          <a:prstGeom prst="rect">
            <a:avLst/>
          </a:prstGeom>
          <a:ln w="57150">
            <a:solidFill>
              <a:srgbClr val="FF9900"/>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432" t="3509" b="3509"/>
          <a:stretch/>
        </p:blipFill>
        <p:spPr>
          <a:xfrm>
            <a:off x="5943600" y="609600"/>
            <a:ext cx="2216862" cy="4038600"/>
          </a:xfrm>
          <a:prstGeom prst="rect">
            <a:avLst/>
          </a:prstGeom>
          <a:ln w="76200">
            <a:solidFill>
              <a:schemeClr val="accent6">
                <a:lumMod val="50000"/>
              </a:schemeClr>
            </a:solidFill>
          </a:ln>
        </p:spPr>
      </p:pic>
    </p:spTree>
    <p:extLst>
      <p:ext uri="{BB962C8B-B14F-4D97-AF65-F5344CB8AC3E}">
        <p14:creationId xmlns:p14="http://schemas.microsoft.com/office/powerpoint/2010/main" val="92884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4958864"/>
            <a:ext cx="7924800" cy="1518136"/>
          </a:xfrm>
        </p:spPr>
        <p:txBody>
          <a:bodyPr>
            <a:normAutofit/>
          </a:bodyPr>
          <a:lstStyle/>
          <a:p>
            <a:r>
              <a:rPr lang="en-US" sz="2800" b="1" dirty="0">
                <a:solidFill>
                  <a:srgbClr val="FF9900"/>
                </a:solidFill>
                <a:latin typeface="Century Schoolbook" panose="02040604050505020304" pitchFamily="18" charset="0"/>
              </a:rPr>
              <a:t>WHERE CAN HERITAGE GRAIN SEED BE OBTAINED?</a:t>
            </a:r>
          </a:p>
          <a:p>
            <a:r>
              <a:rPr lang="en-US" sz="2800" dirty="0">
                <a:solidFill>
                  <a:schemeClr val="accent6">
                    <a:lumMod val="50000"/>
                  </a:schemeClr>
                </a:solidFill>
                <a:latin typeface="Century Schoolbook" panose="02040604050505020304" pitchFamily="18" charset="0"/>
              </a:rPr>
              <a:t>Land Grant Schools, USDA, USAF?!?</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76" b="19697"/>
          <a:stretch/>
        </p:blipFill>
        <p:spPr>
          <a:xfrm>
            <a:off x="1219200" y="609600"/>
            <a:ext cx="6705600" cy="3994533"/>
          </a:xfrm>
          <a:prstGeom prst="rect">
            <a:avLst/>
          </a:prstGeom>
          <a:ln w="76200">
            <a:solidFill>
              <a:schemeClr val="accent6">
                <a:lumMod val="50000"/>
              </a:schemeClr>
            </a:solidFill>
          </a:ln>
        </p:spPr>
      </p:pic>
    </p:spTree>
    <p:extLst>
      <p:ext uri="{BB962C8B-B14F-4D97-AF65-F5344CB8AC3E}">
        <p14:creationId xmlns:p14="http://schemas.microsoft.com/office/powerpoint/2010/main" val="26825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622588"/>
            <a:ext cx="4038600" cy="5384223"/>
          </a:xfrm>
          <a:ln w="76200">
            <a:solidFill>
              <a:schemeClr val="accent6">
                <a:lumMod val="50000"/>
              </a:schemeClr>
            </a:solidFill>
          </a:ln>
        </p:spPr>
      </p:pic>
      <p:sp>
        <p:nvSpPr>
          <p:cNvPr id="3" name="Text Placeholder 2"/>
          <p:cNvSpPr>
            <a:spLocks noGrp="1"/>
          </p:cNvSpPr>
          <p:nvPr>
            <p:ph type="body" idx="2"/>
          </p:nvPr>
        </p:nvSpPr>
        <p:spPr>
          <a:xfrm>
            <a:off x="4800600" y="-533400"/>
            <a:ext cx="3965448" cy="5638800"/>
          </a:xfrm>
        </p:spPr>
        <p:txBody>
          <a:bodyPr>
            <a:normAutofit fontScale="85000" lnSpcReduction="20000"/>
          </a:bodyPr>
          <a:lstStyle/>
          <a:p>
            <a:endParaRPr lang="en-US" sz="2800" dirty="0">
              <a:latin typeface="Century Schoolbook" panose="02040604050505020304" pitchFamily="18" charset="0"/>
            </a:endParaRPr>
          </a:p>
          <a:p>
            <a:endParaRPr lang="en-US" sz="2800" dirty="0">
              <a:solidFill>
                <a:srgbClr val="FFC000"/>
              </a:solidFill>
              <a:latin typeface="Century Schoolbook" panose="02040604050505020304" pitchFamily="18" charset="0"/>
            </a:endParaRPr>
          </a:p>
          <a:p>
            <a:endParaRPr lang="en-US" sz="2800" dirty="0">
              <a:solidFill>
                <a:srgbClr val="FFC000"/>
              </a:solidFill>
              <a:latin typeface="Century Schoolbook" panose="02040604050505020304" pitchFamily="18" charset="0"/>
            </a:endParaRPr>
          </a:p>
          <a:p>
            <a:r>
              <a:rPr lang="en-US" sz="2800" dirty="0">
                <a:solidFill>
                  <a:srgbClr val="FF9900"/>
                </a:solidFill>
                <a:latin typeface="Century Schoolbook" panose="02040604050505020304" pitchFamily="18" charset="0"/>
              </a:rPr>
              <a:t>A. WSU Research Station—Mt. Vernon, OSU-Corvallis</a:t>
            </a:r>
          </a:p>
          <a:p>
            <a:r>
              <a:rPr lang="en-US" sz="2800" dirty="0">
                <a:solidFill>
                  <a:srgbClr val="FF9900"/>
                </a:solidFill>
                <a:latin typeface="Century Schoolbook" panose="02040604050505020304" pitchFamily="18" charset="0"/>
              </a:rPr>
              <a:t>B. USDA Germplasm Center, Aberdeen, ID</a:t>
            </a:r>
          </a:p>
          <a:p>
            <a:r>
              <a:rPr lang="en-US" sz="2800" dirty="0">
                <a:solidFill>
                  <a:srgbClr val="FF9900"/>
                </a:solidFill>
                <a:latin typeface="Century Schoolbook" panose="02040604050505020304" pitchFamily="18" charset="0"/>
              </a:rPr>
              <a:t>C. USAF?!? (Yes, seek unconventional operating procedures as needed)</a:t>
            </a:r>
          </a:p>
        </p:txBody>
      </p:sp>
    </p:spTree>
    <p:extLst>
      <p:ext uri="{BB962C8B-B14F-4D97-AF65-F5344CB8AC3E}">
        <p14:creationId xmlns:p14="http://schemas.microsoft.com/office/powerpoint/2010/main" val="161485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1601</TotalTime>
  <Words>408</Words>
  <Application>Microsoft Office PowerPoint</Application>
  <PresentationFormat>On-screen Show (4:3)</PresentationFormat>
  <Paragraphs>86</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Bookman Old Style</vt:lpstr>
      <vt:lpstr>Calibri</vt:lpstr>
      <vt:lpstr>Cambria</vt:lpstr>
      <vt:lpstr>Century Schoolbook</vt:lpstr>
      <vt:lpstr>Constantia</vt:lpstr>
      <vt:lpstr>Times New Roman</vt:lpstr>
      <vt:lpstr>Wingdings 2</vt:lpstr>
      <vt:lpstr>Paper</vt:lpstr>
      <vt:lpstr> Flavorful Authenticity</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Grower/Miller Variety  Location        Website______________    Anson Mills Red May, Farro  Columbia, SC         ansonmills.com  Camas Country Mill Emmer, Spelt Eugene, OR             camascountrymill.com  Earth Dharma Farm Fultz, Kanred Jackson, ME             earthdharmafarm.com   Fieldstone Organics Red Fife                         Armstrong, BC       fieldstoneorganics.ca  Hayden Flour Mill White Sonora, Farro Tempe, AZ               haydenmills.com  Heritage Conservancy      Einkorn, Emmer  Colrain, MA             growseed.org              Montana Flour &amp; Grain   Khorasan (Kamut) Fort Benton, MT    montanaflour.com  Spearville Flour Mill Red Fife, Acadia Woodstock, NB      speervilleflourmill.ca </vt:lpstr>
      <vt:lpstr>PowerPoint Presentation</vt:lpstr>
      <vt:lpstr>PowerPoint Presentation</vt:lpstr>
      <vt:lpstr>            1. Participate holistically with the natural world, considering the environment in relation to educational, economic, social, and personal goals.</vt:lpstr>
      <vt:lpstr>2. Value natural resources within the capacity of landscapes to promote healthy soil for production of crops by reducing erosion and artificial inputs. 3. Promote and document the diversity of local landscapes in natural flora and fauna, and in crops and livestock.</vt:lpstr>
      <vt:lpstr>                      --Quality specifications; e. g., 2018 PCF crop:       Turkey Red—61.3 TW, 13.3% protein, FN 520      White Lammas—62 TW, 14.2% protein, FN 362 --Higher mineral levels than modern cultivars (esp.                 iron, magnesium, phosphorus, selenium) --Significant genetic variation for disease resistance --Distinct culinary attributes (e.g., English Lammas /      French Touzelle / Spanish Sonora specialty flours) --Ecotourism </vt:lpstr>
      <vt:lpstr>PowerPoint Presentation</vt:lpstr>
      <vt:lpstr>               MEANINGFUL  PARTICIPATION  Local Action Learn about sources of foods and the relationships of good nutrition to human health and food production to the environment.    Recycle food scraps and other biodegradables into enriching garden compost and reduce use of pesticides, herbicides, and artificial soil amendments.  Responsible Consumption Seek nutritious foods that have undergone less processing and have fewer additives, are high in fiber like fresh vegetables and fruits, and high in protein and minerals like grains.  Buy locally grown foods and shop whenever possible at area farmers’ markets.    Political Advocacy Learn from retailers and food producers about crop raising methods and product origins. Avoid domestic and imported foods that are produced in ways that are environmentally destructive or unfairly exploit workers.  </vt:lpstr>
      <vt:lpstr>PowerPoint Presentation</vt:lpstr>
      <vt:lpstr>PowerPoint Presentation</vt:lpstr>
      <vt:lpstr>     Progressive change to promote the wellbeing of the land and future generations can be unwisely limited by amnesia as well as nostalgia. Amnesia is forgetting about cultural legacies bequeathed by ancestors and society, while nostalgic appeals to life in some halcyon past often overlook the very real challenges of such times. But memory is a critical discipline. We remember places, mark Bible verses, and appropriate elders’ counsel for synergy and solidarity in order to foster human flourishing and stewardship of resources for tomorrow.</vt:lpstr>
    </vt:vector>
  </TitlesOfParts>
  <Company>Seattle Pacific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HARVEST HOME Puget Sound Heirloom Grains</dc:title>
  <dc:creator>richard dean scheuerman</dc:creator>
  <cp:lastModifiedBy>Richard Scheuerman</cp:lastModifiedBy>
  <cp:revision>324</cp:revision>
  <cp:lastPrinted>2014-01-11T05:40:03Z</cp:lastPrinted>
  <dcterms:created xsi:type="dcterms:W3CDTF">2012-09-12T03:17:58Z</dcterms:created>
  <dcterms:modified xsi:type="dcterms:W3CDTF">2019-07-12T18:29:36Z</dcterms:modified>
</cp:coreProperties>
</file>