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2" r:id="rId4"/>
    <p:sldId id="257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31D"/>
    <a:srgbClr val="576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3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080FD-7391-42C9-B0B2-D7D016537684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58B48-99D5-42DE-8B77-72633D1B5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4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80799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91354"/>
            <a:ext cx="7772399" cy="5544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25025"/>
            <a:ext cx="9144000" cy="732976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WSU-Viticulture Enology-Logo_Unit1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50" y="6203365"/>
            <a:ext cx="4140200" cy="609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43199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37936" y="0"/>
            <a:ext cx="420804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592389" y="314944"/>
            <a:ext cx="4072132" cy="3134886"/>
          </a:xfrm>
          <a:ln w="149225">
            <a:solidFill>
              <a:srgbClr val="8D031D"/>
            </a:solidFill>
            <a:miter lim="800000"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198287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7616A"/>
                </a:solidFill>
                <a:latin typeface="Lucida Grande"/>
                <a:cs typeface="Lucida Grande"/>
              </a:defRPr>
            </a:lvl1pPr>
          </a:lstStyle>
          <a:p>
            <a:fld id="{2DFC66DA-53B8-FB4B-9AA0-52CA1DA7D4C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7616A"/>
                </a:solidFill>
                <a:latin typeface="Lucida Grande"/>
                <a:cs typeface="Lucida Grande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7616A"/>
                </a:solidFill>
                <a:latin typeface="Lucida Grande"/>
                <a:cs typeface="Lucida Grande"/>
              </a:defRPr>
            </a:lvl1pPr>
          </a:lstStyle>
          <a:p>
            <a:fld id="{2A642909-73BF-EF41-96CA-01FBEF472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43199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37936" y="0"/>
            <a:ext cx="420804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0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56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43199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37936" y="0"/>
            <a:ext cx="420804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908123"/>
            <a:ext cx="9144000" cy="949878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14802"/>
            <a:ext cx="9143999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WSU-Viticulture Enology-Logo_Unit1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77" y="6000925"/>
            <a:ext cx="3722524" cy="5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8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12775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792288" y="0"/>
            <a:ext cx="5486400" cy="612775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WSU-Viticulture Enology-Logo_Unit2-RGB 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60" y="6172200"/>
            <a:ext cx="1652592" cy="58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9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981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193" y="508820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2945055" y="2954061"/>
            <a:ext cx="6858002" cy="949878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3298397" y="3307400"/>
            <a:ext cx="6858004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WSU-Viticulture Enology-Logo_Unit1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7608" y="4482156"/>
            <a:ext cx="3308370" cy="487122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5400000">
            <a:off x="5593400" y="3307403"/>
            <a:ext cx="6858002" cy="243199"/>
            <a:chOff x="0" y="0"/>
            <a:chExt cx="9144000" cy="24319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243199"/>
            </a:xfrm>
            <a:prstGeom prst="rect">
              <a:avLst/>
            </a:prstGeom>
            <a:solidFill>
              <a:srgbClr val="8D031D"/>
            </a:solidFill>
            <a:ln>
              <a:solidFill>
                <a:srgbClr val="8D031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537936" y="0"/>
              <a:ext cx="4208043" cy="243199"/>
            </a:xfrm>
            <a:prstGeom prst="rect">
              <a:avLst/>
            </a:prstGeom>
            <a:solidFill>
              <a:srgbClr val="57616A"/>
            </a:solidFill>
            <a:ln>
              <a:solidFill>
                <a:srgbClr val="57616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17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510" y="1600201"/>
            <a:ext cx="4079289" cy="18443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3199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8369" y="0"/>
            <a:ext cx="420804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614802"/>
            <a:ext cx="9143999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1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368" y="274638"/>
            <a:ext cx="6878431" cy="1143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368" y="1600200"/>
            <a:ext cx="6878432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3199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8369" y="0"/>
            <a:ext cx="420804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43199"/>
            <a:ext cx="1808368" cy="1684382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en-US" dirty="0"/>
              <a:t>Insert picture 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215080"/>
            <a:ext cx="1808368" cy="168438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Insert picture 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223741"/>
            <a:ext cx="1808368" cy="168438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Insert picture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908123"/>
            <a:ext cx="9144000" cy="949878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614802"/>
            <a:ext cx="9143999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WSU-Viticulture Enology-Logo_Unit1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77" y="6000925"/>
            <a:ext cx="3722524" cy="5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1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368" y="274638"/>
            <a:ext cx="6878431" cy="1143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368" y="1600200"/>
            <a:ext cx="6878432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3199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8369" y="0"/>
            <a:ext cx="420804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43199"/>
            <a:ext cx="1808368" cy="1684382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en-US" dirty="0"/>
              <a:t>Insert picture 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215080"/>
            <a:ext cx="1808368" cy="168438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Insert picture 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223741"/>
            <a:ext cx="1808368" cy="168438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Insert picture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614802"/>
            <a:ext cx="9143999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8" y="274638"/>
            <a:ext cx="8216282" cy="1143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18" y="1600200"/>
            <a:ext cx="8216282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3199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8369" y="0"/>
            <a:ext cx="420804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908123"/>
            <a:ext cx="9144000" cy="949878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614802"/>
            <a:ext cx="9143999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WSU-Viticulture Enology-Logo_Unit1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77" y="6000925"/>
            <a:ext cx="3722524" cy="5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6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8" y="274638"/>
            <a:ext cx="8216282" cy="1143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18" y="1600200"/>
            <a:ext cx="82162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3199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8369" y="0"/>
            <a:ext cx="420804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614802"/>
            <a:ext cx="9143999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5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646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4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3199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322668" y="0"/>
            <a:ext cx="284835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72053" y="314943"/>
            <a:ext cx="9006566" cy="2180103"/>
          </a:xfrm>
          <a:ln w="149225">
            <a:solidFill>
              <a:srgbClr val="8D031D"/>
            </a:solidFill>
            <a:miter lim="800000"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a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9007"/>
            <a:ext cx="284835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WSU-Viticulture Enology-Logo_Unit2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41" y="5615339"/>
            <a:ext cx="2343172" cy="8276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614801"/>
            <a:ext cx="9144000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3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43199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37936" y="0"/>
            <a:ext cx="420804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908123"/>
            <a:ext cx="9144000" cy="949878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14802"/>
            <a:ext cx="9143999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WSU-Viticulture Enology-Logo_Unit1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77" y="6000925"/>
            <a:ext cx="3722524" cy="5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43199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37936" y="0"/>
            <a:ext cx="420804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14802"/>
            <a:ext cx="9143999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9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43199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37936" y="0"/>
            <a:ext cx="4208043" cy="243199"/>
          </a:xfrm>
          <a:prstGeom prst="rect">
            <a:avLst/>
          </a:prstGeom>
          <a:solidFill>
            <a:srgbClr val="57616A"/>
          </a:solidFill>
          <a:ln>
            <a:solidFill>
              <a:srgbClr val="576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25025"/>
            <a:ext cx="9144000" cy="732976"/>
          </a:xfrm>
          <a:prstGeom prst="rect">
            <a:avLst/>
          </a:prstGeom>
          <a:solidFill>
            <a:srgbClr val="8D031D"/>
          </a:solidFill>
          <a:ln>
            <a:solidFill>
              <a:srgbClr val="8D0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WSU-Viticulture Enology-Logo_Unit1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50" y="6203365"/>
            <a:ext cx="4140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5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63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9" r:id="rId14"/>
    <p:sldLayoutId id="2147483668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8D031D"/>
          </a:solidFill>
          <a:latin typeface="Lucida Sans"/>
          <a:ea typeface="+mj-ea"/>
          <a:cs typeface="Lucid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21329"/>
            <a:ext cx="9143999" cy="1281023"/>
          </a:xfrm>
        </p:spPr>
        <p:txBody>
          <a:bodyPr>
            <a:noAutofit/>
          </a:bodyPr>
          <a:lstStyle/>
          <a:p>
            <a:r>
              <a:rPr lang="en-US" sz="3600" dirty="0"/>
              <a:t>Introduction to Flavor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06047"/>
            <a:ext cx="7772399" cy="74344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Layton Ashmore</a:t>
            </a:r>
          </a:p>
          <a:p>
            <a:r>
              <a:rPr lang="en-US" sz="2400" dirty="0"/>
              <a:t> Washington State University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r="1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0683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The Senses – Aroma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150374"/>
            <a:ext cx="8214852" cy="46247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Based on olfactory response to volatile chemical compounds</a:t>
            </a:r>
          </a:p>
          <a:p>
            <a:r>
              <a:rPr lang="en-US" dirty="0"/>
              <a:t>Focus of barley trial sensory panel</a:t>
            </a:r>
          </a:p>
          <a:p>
            <a:r>
              <a:rPr lang="en-US" dirty="0"/>
              <a:t>Complicated</a:t>
            </a:r>
          </a:p>
          <a:p>
            <a:pPr lvl="1"/>
            <a:r>
              <a:rPr lang="en-US" dirty="0"/>
              <a:t>Ratios of compounds change overall aroma</a:t>
            </a:r>
          </a:p>
          <a:p>
            <a:r>
              <a:rPr lang="en-US" dirty="0"/>
              <a:t>Strong ties to memory</a:t>
            </a:r>
          </a:p>
          <a:p>
            <a:pPr lvl="1"/>
            <a:r>
              <a:rPr lang="en-US" dirty="0"/>
              <a:t>Influences descriptors for aromas </a:t>
            </a:r>
          </a:p>
          <a:p>
            <a:pPr lvl="1"/>
            <a:r>
              <a:rPr lang="en-US" dirty="0"/>
              <a:t>e.g. “TCA” (cork taint) smells like “moldy basement”</a:t>
            </a:r>
          </a:p>
          <a:p>
            <a:r>
              <a:rPr lang="en-US" dirty="0"/>
              <a:t>Happens in two phases</a:t>
            </a:r>
          </a:p>
          <a:p>
            <a:pPr lvl="1"/>
            <a:r>
              <a:rPr lang="en-US" dirty="0" err="1"/>
              <a:t>Orthonasal</a:t>
            </a:r>
            <a:endParaRPr lang="en-US" dirty="0"/>
          </a:p>
          <a:p>
            <a:pPr lvl="1"/>
            <a:r>
              <a:rPr lang="en-US" dirty="0" err="1"/>
              <a:t>Retronasal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6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The Senses – Aroma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600201"/>
            <a:ext cx="5399337" cy="427121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Orthonasal</a:t>
            </a:r>
            <a:r>
              <a:rPr lang="en-US" dirty="0"/>
              <a:t> olfaction</a:t>
            </a:r>
          </a:p>
          <a:p>
            <a:pPr lvl="1"/>
            <a:r>
              <a:rPr lang="en-US" dirty="0"/>
              <a:t>Before food or beverage enters mouth</a:t>
            </a:r>
          </a:p>
          <a:p>
            <a:pPr lvl="1"/>
            <a:r>
              <a:rPr lang="en-US" dirty="0"/>
              <a:t>Chemical compounds reach receptors in olfactory bulb</a:t>
            </a:r>
          </a:p>
          <a:p>
            <a:pPr lvl="1"/>
            <a:r>
              <a:rPr lang="en-US" dirty="0"/>
              <a:t>Signal sent to brain</a:t>
            </a:r>
          </a:p>
          <a:p>
            <a:pPr lvl="1"/>
            <a:r>
              <a:rPr lang="en-US" dirty="0"/>
              <a:t>Some compounds can be detected in parts per quadrillion </a:t>
            </a:r>
          </a:p>
          <a:p>
            <a:pPr lvl="2"/>
            <a:r>
              <a:rPr lang="en-US" dirty="0"/>
              <a:t>Depends on matrix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F7A94-7041-40E0-8A0C-AB025DEB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144" y="1503947"/>
            <a:ext cx="3192382" cy="2394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3421E-D6F7-457E-827B-81D22144E971}"/>
              </a:ext>
            </a:extLst>
          </p:cNvPr>
          <p:cNvSpPr txBox="1"/>
          <p:nvPr/>
        </p:nvSpPr>
        <p:spPr>
          <a:xfrm>
            <a:off x="5871285" y="3865352"/>
            <a:ext cx="28007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https://www.monell.org/research/anosmia/how_smell_works</a:t>
            </a:r>
          </a:p>
        </p:txBody>
      </p:sp>
    </p:spTree>
    <p:extLst>
      <p:ext uri="{BB962C8B-B14F-4D97-AF65-F5344CB8AC3E}">
        <p14:creationId xmlns:p14="http://schemas.microsoft.com/office/powerpoint/2010/main" val="260915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The Senses – Aroma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600201"/>
            <a:ext cx="5399337" cy="4271210"/>
          </a:xfrm>
        </p:spPr>
        <p:txBody>
          <a:bodyPr>
            <a:normAutofit/>
          </a:bodyPr>
          <a:lstStyle/>
          <a:p>
            <a:r>
              <a:rPr lang="en-US" dirty="0" err="1"/>
              <a:t>Retronasal</a:t>
            </a:r>
            <a:r>
              <a:rPr lang="en-US" dirty="0"/>
              <a:t> olfaction</a:t>
            </a:r>
          </a:p>
          <a:p>
            <a:pPr lvl="1"/>
            <a:r>
              <a:rPr lang="en-US" dirty="0"/>
              <a:t>Occurs inside mouth</a:t>
            </a:r>
          </a:p>
          <a:p>
            <a:pPr lvl="1"/>
            <a:r>
              <a:rPr lang="en-US" dirty="0"/>
              <a:t>Body heat helps volatilize compounds</a:t>
            </a:r>
          </a:p>
          <a:p>
            <a:pPr lvl="1"/>
            <a:r>
              <a:rPr lang="en-US" dirty="0"/>
              <a:t>Salivary enzymes cleave bound aroma compounds</a:t>
            </a:r>
          </a:p>
          <a:p>
            <a:pPr lvl="1"/>
            <a:r>
              <a:rPr lang="en-US" dirty="0"/>
              <a:t>Enhanced by aeration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3421E-D6F7-457E-827B-81D22144E971}"/>
              </a:ext>
            </a:extLst>
          </p:cNvPr>
          <p:cNvSpPr txBox="1"/>
          <p:nvPr/>
        </p:nvSpPr>
        <p:spPr>
          <a:xfrm>
            <a:off x="5871285" y="3865352"/>
            <a:ext cx="28007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https://www.monell.org/research/anosmia/how_smell_works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7F362-2AE0-435E-9CB8-174A54380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127" y="1561807"/>
            <a:ext cx="3131273" cy="234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1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5110"/>
            <a:ext cx="9144000" cy="1143000"/>
          </a:xfrm>
        </p:spPr>
        <p:txBody>
          <a:bodyPr/>
          <a:lstStyle/>
          <a:p>
            <a:r>
              <a:rPr lang="en-US" dirty="0"/>
              <a:t>The Barley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3163825"/>
            <a:ext cx="82148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Searching for beer and whiskey-worthy strains to grow west of Cascades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7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Barley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600201"/>
            <a:ext cx="8239433" cy="4271210"/>
          </a:xfrm>
        </p:spPr>
        <p:txBody>
          <a:bodyPr>
            <a:normAutofit/>
          </a:bodyPr>
          <a:lstStyle/>
          <a:p>
            <a:r>
              <a:rPr lang="en-US" dirty="0"/>
              <a:t>Barley trials</a:t>
            </a:r>
          </a:p>
          <a:p>
            <a:pPr lvl="1"/>
            <a:r>
              <a:rPr lang="en-US" dirty="0"/>
              <a:t>Selected based on agronomic data, want to know differences in flavor/aroma</a:t>
            </a:r>
          </a:p>
          <a:p>
            <a:pPr lvl="1"/>
            <a:r>
              <a:rPr lang="en-US" dirty="0"/>
              <a:t>Chemical analysis done on hot water steeps and fresh-make whiskey from 2017 harvest</a:t>
            </a:r>
          </a:p>
          <a:p>
            <a:pPr lvl="1"/>
            <a:r>
              <a:rPr lang="en-US" dirty="0"/>
              <a:t>Future work to be done on 2018 harvest and year 1 aged whiskies</a:t>
            </a:r>
          </a:p>
        </p:txBody>
      </p:sp>
    </p:spTree>
    <p:extLst>
      <p:ext uri="{BB962C8B-B14F-4D97-AF65-F5344CB8AC3E}">
        <p14:creationId xmlns:p14="http://schemas.microsoft.com/office/powerpoint/2010/main" val="3014372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Barley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600201"/>
            <a:ext cx="8239433" cy="4271210"/>
          </a:xfrm>
        </p:spPr>
        <p:txBody>
          <a:bodyPr>
            <a:normAutofit/>
          </a:bodyPr>
          <a:lstStyle/>
          <a:p>
            <a:r>
              <a:rPr lang="en-US" dirty="0"/>
              <a:t>Analytical results</a:t>
            </a:r>
          </a:p>
          <a:p>
            <a:pPr lvl="1"/>
            <a:r>
              <a:rPr lang="en-US" dirty="0"/>
              <a:t>Differences in flavor precursors</a:t>
            </a:r>
          </a:p>
          <a:p>
            <a:pPr lvl="2"/>
            <a:r>
              <a:rPr lang="en-US" dirty="0"/>
              <a:t>Polyunsaturated fatty acids</a:t>
            </a:r>
          </a:p>
          <a:p>
            <a:pPr lvl="1"/>
            <a:r>
              <a:rPr lang="en-US" dirty="0"/>
              <a:t>Differences in terpene content</a:t>
            </a:r>
          </a:p>
          <a:p>
            <a:pPr lvl="2"/>
            <a:r>
              <a:rPr lang="en-US" dirty="0"/>
              <a:t>Plant-based aroma compounds</a:t>
            </a:r>
          </a:p>
          <a:p>
            <a:pPr lvl="1"/>
            <a:r>
              <a:rPr lang="en-US" dirty="0"/>
              <a:t>No insight on whether differences are noticeable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2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Barley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600201"/>
            <a:ext cx="8239433" cy="4271210"/>
          </a:xfrm>
        </p:spPr>
        <p:txBody>
          <a:bodyPr>
            <a:normAutofit/>
          </a:bodyPr>
          <a:lstStyle/>
          <a:p>
            <a:r>
              <a:rPr lang="en-US" dirty="0"/>
              <a:t>Barley aromas</a:t>
            </a:r>
          </a:p>
          <a:p>
            <a:pPr lvl="1"/>
            <a:r>
              <a:rPr lang="en-US" dirty="0"/>
              <a:t>“Grainy” – n-butanal, </a:t>
            </a:r>
            <a:r>
              <a:rPr lang="en-US" dirty="0" err="1"/>
              <a:t>isobutyraldehyde</a:t>
            </a:r>
            <a:endParaRPr lang="en-US" dirty="0"/>
          </a:p>
          <a:p>
            <a:pPr lvl="1"/>
            <a:r>
              <a:rPr lang="en-US" dirty="0"/>
              <a:t>“Bready” – 2-acetyl-1-pyrroline</a:t>
            </a:r>
          </a:p>
          <a:p>
            <a:pPr lvl="1"/>
            <a:r>
              <a:rPr lang="en-US" dirty="0"/>
              <a:t>“Nutty” – 2-methylbutyraldehyde</a:t>
            </a:r>
          </a:p>
          <a:p>
            <a:pPr lvl="1"/>
            <a:r>
              <a:rPr lang="en-US" dirty="0"/>
              <a:t>“Grassy” – cis-3-hexenal, </a:t>
            </a:r>
            <a:r>
              <a:rPr lang="en-US" dirty="0" err="1"/>
              <a:t>dimethylsulfide</a:t>
            </a:r>
            <a:endParaRPr lang="en-US" dirty="0"/>
          </a:p>
          <a:p>
            <a:pPr lvl="1"/>
            <a:r>
              <a:rPr lang="en-US" dirty="0"/>
              <a:t>“Earthy” – 1-octen-3-ol, 2-octanone</a:t>
            </a:r>
          </a:p>
          <a:p>
            <a:pPr lvl="1"/>
            <a:r>
              <a:rPr lang="en-US" dirty="0"/>
              <a:t>“Floral” - linalool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3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Barley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189703"/>
            <a:ext cx="8239433" cy="4681708"/>
          </a:xfrm>
        </p:spPr>
        <p:txBody>
          <a:bodyPr>
            <a:normAutofit/>
          </a:bodyPr>
          <a:lstStyle/>
          <a:p>
            <a:r>
              <a:rPr lang="en-US" dirty="0"/>
              <a:t>Barley aromas</a:t>
            </a:r>
          </a:p>
          <a:p>
            <a:pPr lvl="1"/>
            <a:r>
              <a:rPr lang="en-US" dirty="0"/>
              <a:t>Sensory data can be used alongside analytical data to determine whether differences in strains are detectable</a:t>
            </a:r>
          </a:p>
          <a:p>
            <a:pPr lvl="2"/>
            <a:r>
              <a:rPr lang="en-US" dirty="0"/>
              <a:t>Descriptive analysis using sensory panelists</a:t>
            </a:r>
          </a:p>
          <a:p>
            <a:pPr lvl="1"/>
            <a:r>
              <a:rPr lang="en-US" dirty="0"/>
              <a:t>Future sensory work will be done on fresh-make whiskeys and beers made from each strain to determine if differences appear in the final products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6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66941-BC49-4222-903B-8EEB8B91F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03" y="1175464"/>
            <a:ext cx="6012194" cy="47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1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5110"/>
            <a:ext cx="91440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3163825"/>
            <a:ext cx="82148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Basics of flavor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8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Introduction – Flavor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417638"/>
            <a:ext cx="8214852" cy="44128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main approaches:</a:t>
            </a:r>
          </a:p>
          <a:p>
            <a:pPr lvl="1"/>
            <a:r>
              <a:rPr lang="en-US" dirty="0"/>
              <a:t>Instrumental techniques</a:t>
            </a:r>
          </a:p>
          <a:p>
            <a:pPr lvl="2"/>
            <a:r>
              <a:rPr lang="en-US" dirty="0"/>
              <a:t>Chromatography (LC, GC, CE) to separate flavor compounds, followed by detection (FID, UV-Vis, MS)</a:t>
            </a:r>
          </a:p>
          <a:p>
            <a:pPr lvl="3"/>
            <a:r>
              <a:rPr lang="en-US" dirty="0"/>
              <a:t>May require extraction step</a:t>
            </a:r>
          </a:p>
          <a:p>
            <a:pPr lvl="2"/>
            <a:r>
              <a:rPr lang="en-US" dirty="0"/>
              <a:t>Alternative techniques such as GC-Olfactometry</a:t>
            </a:r>
          </a:p>
          <a:p>
            <a:pPr lvl="2"/>
            <a:r>
              <a:rPr lang="en-US" dirty="0"/>
              <a:t>“E-tongue” and “E-nose”</a:t>
            </a:r>
          </a:p>
          <a:p>
            <a:pPr lvl="2"/>
            <a:r>
              <a:rPr lang="en-US" dirty="0"/>
              <a:t>Useful for quantification</a:t>
            </a:r>
          </a:p>
          <a:p>
            <a:pPr lvl="1"/>
            <a:r>
              <a:rPr lang="en-US" dirty="0"/>
              <a:t>Sensory analysis</a:t>
            </a:r>
          </a:p>
          <a:p>
            <a:pPr lvl="2"/>
            <a:r>
              <a:rPr lang="en-US" dirty="0"/>
              <a:t>Use of human subjects to determine characteristics, flavor differences in a product, or consumer preferences</a:t>
            </a:r>
          </a:p>
          <a:p>
            <a:pPr lvl="2"/>
            <a:r>
              <a:rPr lang="en-US" dirty="0"/>
              <a:t>More applicable to real-world</a:t>
            </a:r>
          </a:p>
        </p:txBody>
      </p:sp>
    </p:spTree>
    <p:extLst>
      <p:ext uri="{BB962C8B-B14F-4D97-AF65-F5344CB8AC3E}">
        <p14:creationId xmlns:p14="http://schemas.microsoft.com/office/powerpoint/2010/main" val="14462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Introduction – Why Sensory?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600200"/>
            <a:ext cx="8214852" cy="4230329"/>
          </a:xfrm>
        </p:spPr>
        <p:txBody>
          <a:bodyPr/>
          <a:lstStyle/>
          <a:p>
            <a:r>
              <a:rPr lang="en-US" dirty="0"/>
              <a:t>Instrumental techniques have limitations</a:t>
            </a:r>
          </a:p>
          <a:p>
            <a:pPr lvl="1"/>
            <a:r>
              <a:rPr lang="en-US" dirty="0"/>
              <a:t>People have threshold limits</a:t>
            </a:r>
          </a:p>
          <a:p>
            <a:pPr lvl="1"/>
            <a:r>
              <a:rPr lang="en-US" dirty="0"/>
              <a:t>People have difference thresholds</a:t>
            </a:r>
          </a:p>
          <a:p>
            <a:pPr lvl="1"/>
            <a:r>
              <a:rPr lang="en-US" dirty="0"/>
              <a:t>Mixtures of flavor compounds harder to evaluate</a:t>
            </a:r>
          </a:p>
          <a:p>
            <a:r>
              <a:rPr lang="en-US" dirty="0"/>
              <a:t>Consumer preference insight</a:t>
            </a:r>
          </a:p>
          <a:p>
            <a:r>
              <a:rPr lang="en-US" dirty="0"/>
              <a:t>Perception is complicated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5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5110"/>
            <a:ext cx="9144000" cy="1143000"/>
          </a:xfrm>
        </p:spPr>
        <p:txBody>
          <a:bodyPr/>
          <a:lstStyle/>
          <a:p>
            <a:r>
              <a:rPr lang="en-US" dirty="0"/>
              <a:t>The Senses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3163825"/>
            <a:ext cx="82148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Overall flavor is influenced by all of the five main senses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8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The Senses –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600201"/>
            <a:ext cx="8214852" cy="3836096"/>
          </a:xfrm>
        </p:spPr>
        <p:txBody>
          <a:bodyPr>
            <a:normAutofit/>
          </a:bodyPr>
          <a:lstStyle/>
          <a:p>
            <a:r>
              <a:rPr lang="en-US" dirty="0"/>
              <a:t>Important in food sample analysis</a:t>
            </a:r>
          </a:p>
          <a:p>
            <a:r>
              <a:rPr lang="en-US" dirty="0"/>
              <a:t>Less of a focus in beverage analysis</a:t>
            </a:r>
          </a:p>
          <a:p>
            <a:pPr lvl="1"/>
            <a:r>
              <a:rPr lang="en-US" dirty="0"/>
              <a:t>Can be useful for carbonated beverages</a:t>
            </a:r>
          </a:p>
          <a:p>
            <a:pPr lvl="1"/>
            <a:r>
              <a:rPr lang="en-US" dirty="0"/>
              <a:t>Ambient noise can have an effect on sensory perception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37550-FAA3-4E5B-ADEF-95AA4CB2FC68}"/>
              </a:ext>
            </a:extLst>
          </p:cNvPr>
          <p:cNvSpPr txBox="1"/>
          <p:nvPr/>
        </p:nvSpPr>
        <p:spPr>
          <a:xfrm>
            <a:off x="726510" y="5536504"/>
            <a:ext cx="6839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1</a:t>
            </a:r>
            <a:r>
              <a:rPr lang="en-US" sz="1000" dirty="0"/>
              <a:t>Spence, C. </a:t>
            </a:r>
            <a:r>
              <a:rPr lang="en-US" sz="1000" i="1" dirty="0"/>
              <a:t>Physiol. </a:t>
            </a:r>
            <a:r>
              <a:rPr lang="en-US" sz="1000" i="1" dirty="0" err="1"/>
              <a:t>Behav</a:t>
            </a:r>
            <a:r>
              <a:rPr lang="en-US" sz="1000" i="1" dirty="0"/>
              <a:t>. </a:t>
            </a:r>
            <a:r>
              <a:rPr lang="en-US" sz="1000" b="1" dirty="0"/>
              <a:t>2012</a:t>
            </a:r>
            <a:r>
              <a:rPr lang="en-US" sz="1000" dirty="0"/>
              <a:t>, </a:t>
            </a:r>
            <a:r>
              <a:rPr lang="en-US" sz="1000" i="1" dirty="0"/>
              <a:t>107 </a:t>
            </a:r>
            <a:r>
              <a:rPr lang="en-US" sz="1000" dirty="0"/>
              <a:t>(4), 505–515.</a:t>
            </a:r>
          </a:p>
        </p:txBody>
      </p:sp>
    </p:spTree>
    <p:extLst>
      <p:ext uri="{BB962C8B-B14F-4D97-AF65-F5344CB8AC3E}">
        <p14:creationId xmlns:p14="http://schemas.microsoft.com/office/powerpoint/2010/main" val="156226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The Senses – 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600201"/>
            <a:ext cx="8214852" cy="38360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“First taste is with the eyes”</a:t>
            </a:r>
          </a:p>
          <a:p>
            <a:r>
              <a:rPr lang="en-US" dirty="0"/>
              <a:t>Color has an influence on taste</a:t>
            </a:r>
          </a:p>
          <a:p>
            <a:pPr lvl="1"/>
            <a:r>
              <a:rPr lang="en-US" dirty="0"/>
              <a:t>Red/Orange = “Sweet”, Green/Yellow = “Sour” for same beverage dyed different colors</a:t>
            </a:r>
            <a:r>
              <a:rPr lang="en-US" baseline="30000" dirty="0"/>
              <a:t>2</a:t>
            </a:r>
          </a:p>
          <a:p>
            <a:r>
              <a:rPr lang="en-US" dirty="0"/>
              <a:t>Color has an influence on flavor descriptors</a:t>
            </a:r>
          </a:p>
          <a:p>
            <a:pPr lvl="1"/>
            <a:r>
              <a:rPr lang="en-US" dirty="0"/>
              <a:t>White wines dyed red were described with typical red wine descriptors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2AD11-2231-49F9-9858-D2380B951405}"/>
              </a:ext>
            </a:extLst>
          </p:cNvPr>
          <p:cNvSpPr txBox="1"/>
          <p:nvPr/>
        </p:nvSpPr>
        <p:spPr>
          <a:xfrm>
            <a:off x="471948" y="5492849"/>
            <a:ext cx="7857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2</a:t>
            </a:r>
            <a:r>
              <a:rPr lang="en-US" sz="1000" dirty="0"/>
              <a:t>Spence, C.; Levitan, C. A.; Shankar, M. U.; </a:t>
            </a:r>
            <a:r>
              <a:rPr lang="en-US" sz="1000" dirty="0" err="1"/>
              <a:t>Zampini</a:t>
            </a:r>
            <a:r>
              <a:rPr lang="en-US" sz="1000" dirty="0"/>
              <a:t>, M. </a:t>
            </a:r>
            <a:r>
              <a:rPr lang="en-US" sz="1000" i="1" dirty="0" err="1"/>
              <a:t>Chemosens</a:t>
            </a:r>
            <a:r>
              <a:rPr lang="en-US" sz="1000" i="1" dirty="0"/>
              <a:t>. Percept.</a:t>
            </a:r>
            <a:r>
              <a:rPr lang="en-US" sz="1000" dirty="0"/>
              <a:t> </a:t>
            </a:r>
            <a:r>
              <a:rPr lang="en-US" sz="1000" b="1" dirty="0"/>
              <a:t>2010</a:t>
            </a:r>
            <a:r>
              <a:rPr lang="en-US" sz="1000" dirty="0"/>
              <a:t>, </a:t>
            </a:r>
            <a:r>
              <a:rPr lang="en-US" sz="1000" i="1" dirty="0"/>
              <a:t>3</a:t>
            </a:r>
            <a:r>
              <a:rPr lang="en-US" sz="1000" dirty="0"/>
              <a:t> (1), 68–84.</a:t>
            </a:r>
          </a:p>
          <a:p>
            <a:r>
              <a:rPr lang="en-US" sz="1000" baseline="30000" dirty="0"/>
              <a:t>3</a:t>
            </a:r>
            <a:r>
              <a:rPr lang="en-US" sz="1000" dirty="0"/>
              <a:t>Morrot, G.; </a:t>
            </a:r>
            <a:r>
              <a:rPr lang="en-US" sz="1000" dirty="0" err="1"/>
              <a:t>Brochet</a:t>
            </a:r>
            <a:r>
              <a:rPr lang="en-US" sz="1000" dirty="0"/>
              <a:t>, F.; </a:t>
            </a:r>
            <a:r>
              <a:rPr lang="en-US" sz="1000" dirty="0" err="1"/>
              <a:t>Dubourdieu</a:t>
            </a:r>
            <a:r>
              <a:rPr lang="en-US" sz="1000" dirty="0"/>
              <a:t>, D. </a:t>
            </a:r>
            <a:r>
              <a:rPr lang="en-US" sz="1000" i="1" dirty="0"/>
              <a:t>Brain Lang.</a:t>
            </a:r>
            <a:r>
              <a:rPr lang="en-US" sz="1000" dirty="0"/>
              <a:t> </a:t>
            </a:r>
            <a:r>
              <a:rPr lang="en-US" sz="1000" b="1" dirty="0"/>
              <a:t>2001</a:t>
            </a:r>
            <a:r>
              <a:rPr lang="en-US" sz="1000" dirty="0"/>
              <a:t>, </a:t>
            </a:r>
            <a:r>
              <a:rPr lang="en-US" sz="1000" i="1" dirty="0"/>
              <a:t>79</a:t>
            </a:r>
            <a:r>
              <a:rPr lang="en-US" sz="1000" dirty="0"/>
              <a:t> (2), 309–320.</a:t>
            </a:r>
          </a:p>
        </p:txBody>
      </p:sp>
    </p:spTree>
    <p:extLst>
      <p:ext uri="{BB962C8B-B14F-4D97-AF65-F5344CB8AC3E}">
        <p14:creationId xmlns:p14="http://schemas.microsoft.com/office/powerpoint/2010/main" val="163918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The Senses – Feel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600201"/>
            <a:ext cx="8214852" cy="3836096"/>
          </a:xfrm>
        </p:spPr>
        <p:txBody>
          <a:bodyPr>
            <a:normAutofit/>
          </a:bodyPr>
          <a:lstStyle/>
          <a:p>
            <a:r>
              <a:rPr lang="en-US" dirty="0"/>
              <a:t>In beverage analysis, typically related to trigeminal nerve sensation</a:t>
            </a:r>
          </a:p>
          <a:p>
            <a:pPr lvl="1"/>
            <a:r>
              <a:rPr lang="en-US" dirty="0"/>
              <a:t>Referred to as “mouthfeel”</a:t>
            </a:r>
          </a:p>
          <a:p>
            <a:pPr lvl="1"/>
            <a:r>
              <a:rPr lang="en-US" dirty="0"/>
              <a:t>Responsible for “astringent”/“drying”, “cooling”, “hot”, “spicy”</a:t>
            </a:r>
          </a:p>
          <a:p>
            <a:pPr lvl="1"/>
            <a:r>
              <a:rPr lang="en-US" dirty="0"/>
              <a:t>Lingering effects</a:t>
            </a:r>
          </a:p>
        </p:txBody>
      </p:sp>
    </p:spTree>
    <p:extLst>
      <p:ext uri="{BB962C8B-B14F-4D97-AF65-F5344CB8AC3E}">
        <p14:creationId xmlns:p14="http://schemas.microsoft.com/office/powerpoint/2010/main" val="160640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D64A-6D4F-45A5-96F7-E517CDF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0"/>
              </a:rPr>
              <a:t>The Senses – Taste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495E-BAC9-4E78-9221-358442EC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600201"/>
            <a:ext cx="8214852" cy="35249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Specific reactions with taste receptors on tongue</a:t>
            </a:r>
          </a:p>
          <a:p>
            <a:r>
              <a:rPr lang="en-US" dirty="0"/>
              <a:t>Individual receptors responsible for the five main tastes (possibly more):</a:t>
            </a:r>
          </a:p>
          <a:p>
            <a:pPr lvl="1"/>
            <a:r>
              <a:rPr lang="en-US" dirty="0"/>
              <a:t>Bitter</a:t>
            </a:r>
          </a:p>
          <a:p>
            <a:pPr lvl="1"/>
            <a:r>
              <a:rPr lang="en-US" dirty="0"/>
              <a:t>Sweet</a:t>
            </a:r>
          </a:p>
          <a:p>
            <a:pPr lvl="1"/>
            <a:r>
              <a:rPr lang="en-US" dirty="0"/>
              <a:t>Sour</a:t>
            </a:r>
          </a:p>
          <a:p>
            <a:pPr lvl="1"/>
            <a:r>
              <a:rPr lang="en-US" dirty="0"/>
              <a:t>Salty</a:t>
            </a:r>
          </a:p>
          <a:p>
            <a:pPr lvl="1"/>
            <a:r>
              <a:rPr lang="en-US" dirty="0"/>
              <a:t>Savory (Umami)</a:t>
            </a:r>
          </a:p>
          <a:p>
            <a:pPr lvl="1"/>
            <a:r>
              <a:rPr lang="en-US" dirty="0"/>
              <a:t>Prospective tastes: fat</a:t>
            </a:r>
            <a:r>
              <a:rPr lang="en-US" baseline="30000" dirty="0"/>
              <a:t>4</a:t>
            </a:r>
            <a:r>
              <a:rPr lang="en-US" dirty="0"/>
              <a:t>, starch</a:t>
            </a:r>
            <a:r>
              <a:rPr lang="en-US" baseline="30000" dirty="0"/>
              <a:t>5</a:t>
            </a:r>
            <a:r>
              <a:rPr lang="en-US" dirty="0"/>
              <a:t>, calcium</a:t>
            </a:r>
            <a:r>
              <a:rPr lang="en-US" baseline="30000" dirty="0"/>
              <a:t>6</a:t>
            </a:r>
          </a:p>
          <a:p>
            <a:r>
              <a:rPr lang="en-US" dirty="0"/>
              <a:t>There is no “tongue map” or “taste regions”</a:t>
            </a:r>
          </a:p>
          <a:p>
            <a:pPr lvl="1"/>
            <a:r>
              <a:rPr lang="en-US" dirty="0"/>
              <a:t>Based on poor translation of German paper</a:t>
            </a:r>
            <a:r>
              <a:rPr lang="en-US" baseline="30000" dirty="0"/>
              <a:t>7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AE2D5-E58C-411F-8970-A810E1E9559F}"/>
              </a:ext>
            </a:extLst>
          </p:cNvPr>
          <p:cNvSpPr txBox="1"/>
          <p:nvPr/>
        </p:nvSpPr>
        <p:spPr>
          <a:xfrm>
            <a:off x="471948" y="5125196"/>
            <a:ext cx="4634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>
                <a:latin typeface="Lucida Grande"/>
              </a:rPr>
              <a:t>4</a:t>
            </a:r>
            <a:r>
              <a:rPr lang="en-US" sz="1000" dirty="0">
                <a:latin typeface="Lucida Grande"/>
              </a:rPr>
              <a:t>Besnard, P.; </a:t>
            </a:r>
            <a:r>
              <a:rPr lang="en-US" sz="1000" dirty="0" err="1">
                <a:latin typeface="Lucida Grande"/>
              </a:rPr>
              <a:t>Passilly-Degrace</a:t>
            </a:r>
            <a:r>
              <a:rPr lang="en-US" sz="1000" dirty="0">
                <a:latin typeface="Lucida Grande"/>
              </a:rPr>
              <a:t>, P.; Khan, N. A. </a:t>
            </a:r>
            <a:r>
              <a:rPr lang="en-US" sz="1000" i="1" dirty="0">
                <a:latin typeface="Lucida Grande"/>
              </a:rPr>
              <a:t>Physiol. Rev.</a:t>
            </a:r>
            <a:r>
              <a:rPr lang="en-US" sz="1000" dirty="0">
                <a:latin typeface="Lucida Grande"/>
              </a:rPr>
              <a:t> </a:t>
            </a:r>
            <a:r>
              <a:rPr lang="en-US" sz="1000" b="1" dirty="0">
                <a:latin typeface="Lucida Grande"/>
              </a:rPr>
              <a:t>2016</a:t>
            </a:r>
            <a:r>
              <a:rPr lang="en-US" sz="1000" dirty="0">
                <a:latin typeface="Lucida Grande"/>
              </a:rPr>
              <a:t>, </a:t>
            </a:r>
            <a:r>
              <a:rPr lang="en-US" sz="1000" i="1" dirty="0">
                <a:latin typeface="Lucida Grande"/>
              </a:rPr>
              <a:t>96</a:t>
            </a:r>
            <a:r>
              <a:rPr lang="en-US" sz="1000" dirty="0">
                <a:latin typeface="Lucida Grande"/>
              </a:rPr>
              <a:t>(1), 151–176.</a:t>
            </a:r>
          </a:p>
          <a:p>
            <a:r>
              <a:rPr lang="en-US" sz="1000" baseline="30000" dirty="0">
                <a:latin typeface="Lucida Grande"/>
              </a:rPr>
              <a:t>5</a:t>
            </a:r>
            <a:r>
              <a:rPr lang="fr-FR" sz="1000" dirty="0">
                <a:latin typeface="Lucida Grande"/>
              </a:rPr>
              <a:t>Lapis, T. J.; Penner, M. H.; Lim, J. </a:t>
            </a:r>
            <a:r>
              <a:rPr lang="fr-FR" sz="1000" i="1" dirty="0" err="1">
                <a:latin typeface="Lucida Grande"/>
              </a:rPr>
              <a:t>Chem</a:t>
            </a:r>
            <a:r>
              <a:rPr lang="fr-FR" sz="1000" i="1" dirty="0">
                <a:latin typeface="Lucida Grande"/>
              </a:rPr>
              <a:t>. </a:t>
            </a:r>
            <a:r>
              <a:rPr lang="fr-FR" sz="1000" i="1" dirty="0" err="1">
                <a:latin typeface="Lucida Grande"/>
              </a:rPr>
              <a:t>Senses</a:t>
            </a:r>
            <a:r>
              <a:rPr lang="fr-FR" sz="1000" dirty="0">
                <a:latin typeface="Lucida Grande"/>
              </a:rPr>
              <a:t> </a:t>
            </a:r>
            <a:r>
              <a:rPr lang="fr-FR" sz="1000" b="1" dirty="0">
                <a:latin typeface="Lucida Grande"/>
              </a:rPr>
              <a:t>2016</a:t>
            </a:r>
            <a:r>
              <a:rPr lang="fr-FR" sz="1000" dirty="0">
                <a:latin typeface="Lucida Grande"/>
              </a:rPr>
              <a:t>, </a:t>
            </a:r>
            <a:r>
              <a:rPr lang="fr-FR" sz="1000" i="1" dirty="0">
                <a:latin typeface="Lucida Grande"/>
              </a:rPr>
              <a:t>41</a:t>
            </a:r>
            <a:r>
              <a:rPr lang="fr-FR" sz="1000" dirty="0">
                <a:latin typeface="Lucida Grande"/>
              </a:rPr>
              <a:t> (9), 755–762.</a:t>
            </a:r>
            <a:endParaRPr lang="en-US" sz="1000" baseline="30000" dirty="0">
              <a:latin typeface="Lucida Grande"/>
            </a:endParaRPr>
          </a:p>
          <a:p>
            <a:r>
              <a:rPr lang="en-US" sz="1000" baseline="30000" dirty="0">
                <a:latin typeface="Lucida Grande"/>
              </a:rPr>
              <a:t>6</a:t>
            </a:r>
            <a:r>
              <a:rPr lang="en-US" sz="1000" dirty="0">
                <a:latin typeface="Lucida Grande"/>
              </a:rPr>
              <a:t>Tordoff, M. G.; </a:t>
            </a:r>
            <a:r>
              <a:rPr lang="en-US" sz="1000" dirty="0" err="1">
                <a:latin typeface="Lucida Grande"/>
              </a:rPr>
              <a:t>Alarcón</a:t>
            </a:r>
            <a:r>
              <a:rPr lang="en-US" sz="1000" dirty="0">
                <a:latin typeface="Lucida Grande"/>
              </a:rPr>
              <a:t>, L. K.; </a:t>
            </a:r>
            <a:r>
              <a:rPr lang="en-US" sz="1000" dirty="0" err="1">
                <a:latin typeface="Lucida Grande"/>
              </a:rPr>
              <a:t>Valmeki</a:t>
            </a:r>
            <a:r>
              <a:rPr lang="en-US" sz="1000" dirty="0">
                <a:latin typeface="Lucida Grande"/>
              </a:rPr>
              <a:t>, S.; Jiang, P. </a:t>
            </a:r>
            <a:r>
              <a:rPr lang="en-US" sz="1000" i="1" dirty="0">
                <a:latin typeface="Lucida Grande"/>
              </a:rPr>
              <a:t>Scientific Reports</a:t>
            </a:r>
            <a:r>
              <a:rPr lang="en-US" sz="1000" dirty="0">
                <a:latin typeface="Lucida Grande"/>
              </a:rPr>
              <a:t> </a:t>
            </a:r>
            <a:r>
              <a:rPr lang="en-US" sz="1000" b="1" dirty="0">
                <a:latin typeface="Lucida Grande"/>
              </a:rPr>
              <a:t>2012</a:t>
            </a:r>
            <a:r>
              <a:rPr lang="en-US" sz="1000" dirty="0">
                <a:latin typeface="Lucida Grande"/>
              </a:rPr>
              <a:t>, </a:t>
            </a:r>
            <a:r>
              <a:rPr lang="en-US" sz="1000" i="1" dirty="0">
                <a:latin typeface="Lucida Grande"/>
              </a:rPr>
              <a:t>2</a:t>
            </a:r>
            <a:r>
              <a:rPr lang="en-US" sz="1000" dirty="0">
                <a:latin typeface="Lucida Grande"/>
              </a:rPr>
              <a:t>(1).</a:t>
            </a:r>
            <a:endParaRPr lang="en-US" sz="1000" baseline="30000" dirty="0">
              <a:latin typeface="Lucida Grande"/>
            </a:endParaRPr>
          </a:p>
          <a:p>
            <a:r>
              <a:rPr lang="en-US" sz="1000" baseline="30000" dirty="0">
                <a:latin typeface="Lucida Grande"/>
              </a:rPr>
              <a:t>7</a:t>
            </a:r>
            <a:r>
              <a:rPr lang="en-US" sz="1000" dirty="0">
                <a:latin typeface="Lucida Grande"/>
              </a:rPr>
              <a:t>Hänig, D.P.; </a:t>
            </a:r>
            <a:r>
              <a:rPr lang="en-US" sz="1000" i="1" dirty="0">
                <a:latin typeface="Lucida Grande"/>
              </a:rPr>
              <a:t>Philos. Stud. </a:t>
            </a:r>
            <a:r>
              <a:rPr lang="en-US" sz="1000" b="1" dirty="0">
                <a:latin typeface="Lucida Grande"/>
              </a:rPr>
              <a:t>1901</a:t>
            </a:r>
            <a:r>
              <a:rPr lang="en-US" sz="1000" dirty="0">
                <a:latin typeface="Lucida Grande"/>
              </a:rPr>
              <a:t>, 17, 576-623.</a:t>
            </a:r>
          </a:p>
        </p:txBody>
      </p:sp>
    </p:spTree>
    <p:extLst>
      <p:ext uri="{BB962C8B-B14F-4D97-AF65-F5344CB8AC3E}">
        <p14:creationId xmlns:p14="http://schemas.microsoft.com/office/powerpoint/2010/main" val="156831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700</Words>
  <Application>Microsoft Office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Lucida Grande</vt:lpstr>
      <vt:lpstr>Lucida Sans</vt:lpstr>
      <vt:lpstr>Office Theme</vt:lpstr>
      <vt:lpstr>Introduction to Flavor Analysis</vt:lpstr>
      <vt:lpstr>Introduction</vt:lpstr>
      <vt:lpstr>Introduction – Flavor Analysis</vt:lpstr>
      <vt:lpstr>Introduction – Why Sensory?</vt:lpstr>
      <vt:lpstr>The Senses</vt:lpstr>
      <vt:lpstr>The Senses – Sound</vt:lpstr>
      <vt:lpstr>The Senses – Sight</vt:lpstr>
      <vt:lpstr>The Senses – Feel</vt:lpstr>
      <vt:lpstr>The Senses – Taste</vt:lpstr>
      <vt:lpstr>The Senses – Aroma</vt:lpstr>
      <vt:lpstr>The Senses – Aroma</vt:lpstr>
      <vt:lpstr>The Senses – Aroma</vt:lpstr>
      <vt:lpstr>The Barley Trials</vt:lpstr>
      <vt:lpstr>Barley Trials</vt:lpstr>
      <vt:lpstr>Barley Trials</vt:lpstr>
      <vt:lpstr>Barley Trials</vt:lpstr>
      <vt:lpstr>Barley Trials</vt:lpstr>
      <vt:lpstr>Questions?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Holmes</dc:creator>
  <cp:lastModifiedBy>Ashmore, Philip Layton</cp:lastModifiedBy>
  <cp:revision>233</cp:revision>
  <dcterms:created xsi:type="dcterms:W3CDTF">2015-03-23T22:04:10Z</dcterms:created>
  <dcterms:modified xsi:type="dcterms:W3CDTF">2019-01-18T00:31:28Z</dcterms:modified>
</cp:coreProperties>
</file>